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Lst>
  <p:sldSz cy="6858000" cx="12192000"/>
  <p:notesSz cx="6858000" cy="9144000"/>
  <p:embeddedFontLst>
    <p:embeddedFont>
      <p:font typeface="Roboto"/>
      <p:regular r:id="rId109"/>
      <p:bold r:id="rId110"/>
      <p:italic r:id="rId111"/>
      <p:boldItalic r:id="rId112"/>
    </p:embeddedFont>
    <p:embeddedFont>
      <p:font typeface="Helvetica Neue"/>
      <p:regular r:id="rId113"/>
      <p:bold r:id="rId114"/>
      <p:italic r:id="rId115"/>
      <p:boldItalic r:id="rId116"/>
    </p:embeddedFont>
    <p:embeddedFont>
      <p:font typeface="Roboto Mono"/>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188B35-375A-41F5-8316-60DD308AC9CE}">
  <a:tblStyle styleId="{4F188B35-375A-41F5-8316-60DD308AC9C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B419C3C-F81E-404C-BEA5-8DC54F98D1C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Roboto-regular.fntdata"/><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120" Type="http://schemas.openxmlformats.org/officeDocument/2006/relationships/font" Target="fonts/RobotoMon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Mono-bold.fntdata"/><Relationship Id="rId117" Type="http://schemas.openxmlformats.org/officeDocument/2006/relationships/font" Target="fonts/RobotoMono-regular.fntdata"/><Relationship Id="rId116" Type="http://schemas.openxmlformats.org/officeDocument/2006/relationships/font" Target="fonts/HelveticaNeue-boldItalic.fntdata"/><Relationship Id="rId115" Type="http://schemas.openxmlformats.org/officeDocument/2006/relationships/font" Target="fonts/HelveticaNeue-italic.fntdata"/><Relationship Id="rId119" Type="http://schemas.openxmlformats.org/officeDocument/2006/relationships/font" Target="fonts/RobotoMono-italic.fntdata"/><Relationship Id="rId15" Type="http://schemas.openxmlformats.org/officeDocument/2006/relationships/slide" Target="slides/slide9.xml"/><Relationship Id="rId110" Type="http://schemas.openxmlformats.org/officeDocument/2006/relationships/font" Target="fonts/Roboto-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HelveticaNeue-bold.fntdata"/><Relationship Id="rId18" Type="http://schemas.openxmlformats.org/officeDocument/2006/relationships/slide" Target="slides/slide12.xml"/><Relationship Id="rId113" Type="http://schemas.openxmlformats.org/officeDocument/2006/relationships/font" Target="fonts/HelveticaNeue-regular.fntdata"/><Relationship Id="rId112" Type="http://schemas.openxmlformats.org/officeDocument/2006/relationships/font" Target="fonts/Roboto-boldItalic.fntdata"/><Relationship Id="rId111" Type="http://schemas.openxmlformats.org/officeDocument/2006/relationships/font" Target="fonts/Roboto-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ontiersin.org/articles/10.3389/fnut.2022.999620/pdf" TargetMode="External"/><Relationship Id="rId3" Type="http://schemas.openxmlformats.org/officeDocument/2006/relationships/hyperlink" Target="https://www.frontiersin.org/articles/10.3389/fnut.2022.999620/pdf" TargetMode="External"/><Relationship Id="rId4" Type="http://schemas.openxmlformats.org/officeDocument/2006/relationships/hyperlink" Target="https://www.mdpi.com/2072-6643/15/2/300/pdf" TargetMode="External"/><Relationship Id="rId11" Type="http://schemas.openxmlformats.org/officeDocument/2006/relationships/hyperlink" Target="https://www.cureus.com/articles/192183-teeth-rehabilitation-and-nutritional-influence-on-diabetic-patients-a-review.pdf" TargetMode="External"/><Relationship Id="rId10" Type="http://schemas.openxmlformats.org/officeDocument/2006/relationships/hyperlink" Target="https://www.cureus.com/articles/192183-teeth-rehabilitation-and-nutritional-influence-on-diabetic-patients-a-review.pdf" TargetMode="External"/><Relationship Id="rId9" Type="http://schemas.openxmlformats.org/officeDocument/2006/relationships/hyperlink" Target="https://www.cambridge.org/core/services/aop-cambridge-core/content/view/1628662F493B81A9E9615D1C9F5EB73B/S0007114521000180a.pdf" TargetMode="External"/><Relationship Id="rId5" Type="http://schemas.openxmlformats.org/officeDocument/2006/relationships/hyperlink" Target="https://www.mdpi.com/2072-6643/15/2/300/pdf" TargetMode="External"/><Relationship Id="rId6" Type="http://schemas.openxmlformats.org/officeDocument/2006/relationships/hyperlink" Target="https://www.mdpi.com/2072-6643/15/23/5008" TargetMode="External"/><Relationship Id="rId7" Type="http://schemas.openxmlformats.org/officeDocument/2006/relationships/hyperlink" Target="https://www.mdpi.com/2072-6643/15/23/5008" TargetMode="External"/><Relationship Id="rId8" Type="http://schemas.openxmlformats.org/officeDocument/2006/relationships/hyperlink" Target="https://www.cambridge.org/core/services/aop-cambridge-core/content/view/1628662F493B81A9E9615D1C9F5EB73B/S0007114521000180a.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1" Type="http://schemas.openxmlformats.org/officeDocument/2006/relationships/hyperlink" Target="https://doi.org/10.1902/jop.2004.75.4.580" TargetMode="External"/><Relationship Id="rId10" Type="http://schemas.openxmlformats.org/officeDocument/2006/relationships/hyperlink" Target="https://doi.org/10.3389/fpubh.2024.1304567" TargetMode="External"/><Relationship Id="rId13" Type="http://schemas.openxmlformats.org/officeDocument/2006/relationships/hyperlink" Target="https://doi.org/10.1111/jphd.12597" TargetMode="External"/><Relationship Id="rId12" Type="http://schemas.openxmlformats.org/officeDocument/2006/relationships/hyperlink" Target="https://doi.org/10.1902/jop.2004.75.4.580" TargetMode="External"/><Relationship Id="rId1" Type="http://schemas.openxmlformats.org/officeDocument/2006/relationships/notesMaster" Target="../notesMasters/notesMaster1.xml"/><Relationship Id="rId2" Type="http://schemas.openxmlformats.org/officeDocument/2006/relationships/hyperlink" Target="https://doi.org/10.4103/jispcd.JISPCD_1_23" TargetMode="External"/><Relationship Id="rId3" Type="http://schemas.openxmlformats.org/officeDocument/2006/relationships/hyperlink" Target="https://doi.org/10.4103/jispcd.JISPCD_1_23" TargetMode="External"/><Relationship Id="rId4" Type="http://schemas.openxmlformats.org/officeDocument/2006/relationships/hyperlink" Target="https://doi.org/10.1186/1471-2458-11-221" TargetMode="External"/><Relationship Id="rId9" Type="http://schemas.openxmlformats.org/officeDocument/2006/relationships/hyperlink" Target="https://doi.org/10.3389/fpubh.2024.1304567" TargetMode="External"/><Relationship Id="rId14" Type="http://schemas.openxmlformats.org/officeDocument/2006/relationships/hyperlink" Target="https://doi.org/10.1111/jphd.12597" TargetMode="External"/><Relationship Id="rId5" Type="http://schemas.openxmlformats.org/officeDocument/2006/relationships/hyperlink" Target="https://doi.org/10.1186/1471-2458-11-221" TargetMode="External"/><Relationship Id="rId6" Type="http://schemas.openxmlformats.org/officeDocument/2006/relationships/hyperlink" Target="https://doi.org/10.1177/0022034519858089" TargetMode="External"/><Relationship Id="rId7" Type="http://schemas.openxmlformats.org/officeDocument/2006/relationships/hyperlink" Target="https://doi.org/10.1177/0022034519858089" TargetMode="External"/><Relationship Id="rId8" Type="http://schemas.openxmlformats.org/officeDocument/2006/relationships/hyperlink" Target="https://doi.org/10.3389/fpubh.2024.1304567"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1" Type="http://schemas.openxmlformats.org/officeDocument/2006/relationships/hyperlink" Target="https://pubmed.ncbi.nlm.nih.gov/26272303/" TargetMode="External"/><Relationship Id="rId10" Type="http://schemas.openxmlformats.org/officeDocument/2006/relationships/hyperlink" Target="https://pubmed.ncbi.nlm.nih.gov/17138701/" TargetMode="External"/><Relationship Id="rId13" Type="http://schemas.openxmlformats.org/officeDocument/2006/relationships/hyperlink" Target="https://pubmed.ncbi.nlm.nih.gov/26272303/" TargetMode="External"/><Relationship Id="rId12" Type="http://schemas.openxmlformats.org/officeDocument/2006/relationships/hyperlink" Target="https://pubmed.ncbi.nlm.nih.gov/26272303/" TargetMode="External"/><Relationship Id="rId1" Type="http://schemas.openxmlformats.org/officeDocument/2006/relationships/notesMaster" Target="../notesMasters/notesMaster1.xml"/><Relationship Id="rId2" Type="http://schemas.openxmlformats.org/officeDocument/2006/relationships/hyperlink" Target="https://doi.org/10.1111/jcpe.12765" TargetMode="External"/><Relationship Id="rId3" Type="http://schemas.openxmlformats.org/officeDocument/2006/relationships/hyperlink" Target="https://doi.org/10.1111/jcpe.12765" TargetMode="External"/><Relationship Id="rId4" Type="http://schemas.openxmlformats.org/officeDocument/2006/relationships/hyperlink" Target="https://doi.org/10.4103/jpbs.JPBS_649_20" TargetMode="External"/><Relationship Id="rId9" Type="http://schemas.openxmlformats.org/officeDocument/2006/relationships/hyperlink" Target="https://pubmed.ncbi.nlm.nih.gov/17138701/" TargetMode="External"/><Relationship Id="rId5" Type="http://schemas.openxmlformats.org/officeDocument/2006/relationships/hyperlink" Target="https://doi.org/10.4103/jpbs.JPBS_649_20" TargetMode="External"/><Relationship Id="rId6" Type="http://schemas.openxmlformats.org/officeDocument/2006/relationships/hyperlink" Target="https://doi.org/10.1111/jcpe.13857" TargetMode="External"/><Relationship Id="rId7" Type="http://schemas.openxmlformats.org/officeDocument/2006/relationships/hyperlink" Target="https://doi.org/10.1111/jcpe.13857" TargetMode="External"/><Relationship Id="rId8" Type="http://schemas.openxmlformats.org/officeDocument/2006/relationships/hyperlink" Target="https://pubmed.ncbi.nlm.nih.gov/17138701/"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1" Type="http://schemas.openxmlformats.org/officeDocument/2006/relationships/hyperlink" Target="https://doi.org/10.3390/jcm11185471" TargetMode="External"/><Relationship Id="rId10" Type="http://schemas.openxmlformats.org/officeDocument/2006/relationships/hyperlink" Target="https://doi.org/10.3390/jcm11185471" TargetMode="External"/><Relationship Id="rId13" Type="http://schemas.openxmlformats.org/officeDocument/2006/relationships/hyperlink" Target="https://doi.org/10.4103/0972-124X.92575" TargetMode="External"/><Relationship Id="rId12" Type="http://schemas.openxmlformats.org/officeDocument/2006/relationships/hyperlink" Target="https://doi.org/10.4103/0972-124X.92575" TargetMode="External"/><Relationship Id="rId1" Type="http://schemas.openxmlformats.org/officeDocument/2006/relationships/notesMaster" Target="../notesMasters/notesMaster1.xml"/><Relationship Id="rId2" Type="http://schemas.openxmlformats.org/officeDocument/2006/relationships/hyperlink" Target="https://doi.org/10.1016/j.adaj.2016.06.012" TargetMode="External"/><Relationship Id="rId3" Type="http://schemas.openxmlformats.org/officeDocument/2006/relationships/hyperlink" Target="https://doi.org/10.1016/j.adaj.2016.06.012" TargetMode="External"/><Relationship Id="rId4" Type="http://schemas.openxmlformats.org/officeDocument/2006/relationships/hyperlink" Target="https://doi.org/10.3390/ijerph19031674" TargetMode="External"/><Relationship Id="rId9" Type="http://schemas.openxmlformats.org/officeDocument/2006/relationships/hyperlink" Target="https://doi.org/10.1186/s12903-024-03001-9" TargetMode="External"/><Relationship Id="rId15" Type="http://schemas.openxmlformats.org/officeDocument/2006/relationships/hyperlink" Target="https://doi.org/10.1177/00220345221123456" TargetMode="External"/><Relationship Id="rId14" Type="http://schemas.openxmlformats.org/officeDocument/2006/relationships/hyperlink" Target="https://doi.org/10.1177/00220345221123456" TargetMode="External"/><Relationship Id="rId17" Type="http://schemas.openxmlformats.org/officeDocument/2006/relationships/hyperlink" Target="https://doi.org/10.3389/fpubh.2015.00053" TargetMode="External"/><Relationship Id="rId16" Type="http://schemas.openxmlformats.org/officeDocument/2006/relationships/hyperlink" Target="https://doi.org/10.3389/fpubh.2015.00053" TargetMode="External"/><Relationship Id="rId5" Type="http://schemas.openxmlformats.org/officeDocument/2006/relationships/hyperlink" Target="https://doi.org/10.3390/ijerph19031674" TargetMode="External"/><Relationship Id="rId19" Type="http://schemas.openxmlformats.org/officeDocument/2006/relationships/hyperlink" Target="https://doi.org/10.2105/AJPH.2024.307123" TargetMode="External"/><Relationship Id="rId6" Type="http://schemas.openxmlformats.org/officeDocument/2006/relationships/hyperlink" Target="https://doi.org/10.1002/jcpe.12345" TargetMode="External"/><Relationship Id="rId18" Type="http://schemas.openxmlformats.org/officeDocument/2006/relationships/hyperlink" Target="https://doi.org/10.2105/AJPH.2024.307123" TargetMode="External"/><Relationship Id="rId7" Type="http://schemas.openxmlformats.org/officeDocument/2006/relationships/hyperlink" Target="https://doi.org/10.1002/jcpe.12345" TargetMode="External"/><Relationship Id="rId8" Type="http://schemas.openxmlformats.org/officeDocument/2006/relationships/hyperlink" Target="https://doi.org/10.1186/s12903-024-03001-9" TargetMode="External"/></Relationships>
</file>

<file path=ppt/notesSlides/_rels/notesSlide23.xml.rels><?xml version="1.0" encoding="UTF-8" standalone="yes"?><Relationships xmlns="http://schemas.openxmlformats.org/package/2006/relationships"><Relationship Id="rId10" Type="http://schemas.openxmlformats.org/officeDocument/2006/relationships/hyperlink" Target="https://doi.org/10.1186/s12903-024-03001-9" TargetMode="External"/><Relationship Id="rId1" Type="http://schemas.openxmlformats.org/officeDocument/2006/relationships/notesMaster" Target="../notesMasters/notesMaster1.xml"/><Relationship Id="rId2" Type="http://schemas.openxmlformats.org/officeDocument/2006/relationships/hyperlink" Target="https://doi.org/10.1002/jcpe.12345" TargetMode="External"/><Relationship Id="rId3" Type="http://schemas.openxmlformats.org/officeDocument/2006/relationships/hyperlink" Target="https://doi.org/10.1002/jcpe.12345" TargetMode="External"/><Relationship Id="rId4" Type="http://schemas.openxmlformats.org/officeDocument/2006/relationships/hyperlink" Target="https://doi.org/10.1002/jcpe.12345" TargetMode="External"/><Relationship Id="rId9" Type="http://schemas.openxmlformats.org/officeDocument/2006/relationships/hyperlink" Target="https://doi.org/10.1186/s12903-024-03001-9" TargetMode="External"/><Relationship Id="rId5" Type="http://schemas.openxmlformats.org/officeDocument/2006/relationships/hyperlink" Target="https://doi.org/10.1186/s12903-024-03001-9" TargetMode="External"/><Relationship Id="rId6" Type="http://schemas.openxmlformats.org/officeDocument/2006/relationships/hyperlink" Target="https://doi.org/10.1186/s12903-024-03001-9" TargetMode="External"/><Relationship Id="rId7" Type="http://schemas.openxmlformats.org/officeDocument/2006/relationships/hyperlink" Target="https://doi.org/10.1186/s12903-024-03001-9" TargetMode="External"/><Relationship Id="rId8" Type="http://schemas.openxmlformats.org/officeDocument/2006/relationships/hyperlink" Target="https://doi.org/10.1186/s12903-024-03001-9"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02/jcpe.12345" TargetMode="External"/><Relationship Id="rId3" Type="http://schemas.openxmlformats.org/officeDocument/2006/relationships/hyperlink" Target="https://doi.org/10.1002/jcpe.12345" TargetMode="External"/><Relationship Id="rId4" Type="http://schemas.openxmlformats.org/officeDocument/2006/relationships/hyperlink" Target="https://doi.org/10.1002/jcpe.12345"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ademia.edu/download/43516222/OSCD.pdf#page=207" TargetMode="External"/><Relationship Id="rId3" Type="http://schemas.openxmlformats.org/officeDocument/2006/relationships/hyperlink" Target="https://www.academia.edu/download/43516222/OSCD.pdf#page=207" TargetMode="External"/><Relationship Id="rId4" Type="http://schemas.openxmlformats.org/officeDocument/2006/relationships/hyperlink" Target="https://pubmed.ncbi.nlm.nih.gov/28286992/" TargetMode="External"/><Relationship Id="rId9" Type="http://schemas.openxmlformats.org/officeDocument/2006/relationships/hyperlink" Target="https://pubmed.ncbi.nlm.nih.gov/23043158/" TargetMode="External"/><Relationship Id="rId5" Type="http://schemas.openxmlformats.org/officeDocument/2006/relationships/hyperlink" Target="https://pubmed.ncbi.nlm.nih.gov/28286992/" TargetMode="External"/><Relationship Id="rId6" Type="http://schemas.openxmlformats.org/officeDocument/2006/relationships/hyperlink" Target="https://www.ncbi.nlm.nih.gov/pmc/articles/PMC4919680/" TargetMode="External"/><Relationship Id="rId7" Type="http://schemas.openxmlformats.org/officeDocument/2006/relationships/hyperlink" Target="https://www.ncbi.nlm.nih.gov/pmc/articles/PMC4919680/" TargetMode="External"/><Relationship Id="rId8" Type="http://schemas.openxmlformats.org/officeDocument/2006/relationships/hyperlink" Target="https://pubmed.ncbi.nlm.nih.gov/23043158/" TargetMode="External"/></Relationships>
</file>

<file path=ppt/notesSlides/_rels/notesSlide27.xml.rels><?xml version="1.0" encoding="UTF-8" standalone="yes"?><Relationships xmlns="http://schemas.openxmlformats.org/package/2006/relationships"><Relationship Id="rId11" Type="http://schemas.openxmlformats.org/officeDocument/2006/relationships/hyperlink" Target="https://pubmed.ncbi.nlm.nih.gov/28202790/" TargetMode="External"/><Relationship Id="rId10" Type="http://schemas.openxmlformats.org/officeDocument/2006/relationships/hyperlink" Target="https://pubmed.ncbi.nlm.nih.gov/28202790/" TargetMode="External"/><Relationship Id="rId1" Type="http://schemas.openxmlformats.org/officeDocument/2006/relationships/notesMaster" Target="../notesMasters/notesMaster1.xml"/><Relationship Id="rId2" Type="http://schemas.openxmlformats.org/officeDocument/2006/relationships/hyperlink" Target="https://doi.org/10.2105/AJPH.2023.307056" TargetMode="External"/><Relationship Id="rId3" Type="http://schemas.openxmlformats.org/officeDocument/2006/relationships/hyperlink" Target="https://doi.org/10.1016/j.adaj.2018.11.023" TargetMode="External"/><Relationship Id="rId4" Type="http://schemas.openxmlformats.org/officeDocument/2006/relationships/hyperlink" Target="https://www.ncbi.nlm.nih.gov/pmc/articles/PMC5087827/" TargetMode="External"/><Relationship Id="rId9" Type="http://schemas.openxmlformats.org/officeDocument/2006/relationships/hyperlink" Target="https://www.ncbi.nlm.nih.gov/pmc/articles/PMC7582114/" TargetMode="External"/><Relationship Id="rId5" Type="http://schemas.openxmlformats.org/officeDocument/2006/relationships/hyperlink" Target="https://www.ncbi.nlm.nih.gov/pmc/articles/PMC5087827/" TargetMode="External"/><Relationship Id="rId6" Type="http://schemas.openxmlformats.org/officeDocument/2006/relationships/hyperlink" Target="https://www.ncbi.nlm.nih.gov/pmc/articles/PMC7037462/" TargetMode="External"/><Relationship Id="rId7" Type="http://schemas.openxmlformats.org/officeDocument/2006/relationships/hyperlink" Target="https://www.ncbi.nlm.nih.gov/pmc/articles/PMC7037462/" TargetMode="External"/><Relationship Id="rId8" Type="http://schemas.openxmlformats.org/officeDocument/2006/relationships/hyperlink" Target="https://www.ncbi.nlm.nih.gov/pmc/articles/PMC7582114/"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ademia.edu/download/43516222/OSCD.pdf#page=207" TargetMode="External"/><Relationship Id="rId3" Type="http://schemas.openxmlformats.org/officeDocument/2006/relationships/hyperlink" Target="https://www.academia.edu/download/43516222/OSCD.pdf#page=207"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186/s12903-024-05173-x" TargetMode="External"/><Relationship Id="rId3" Type="http://schemas.openxmlformats.org/officeDocument/2006/relationships/hyperlink" Target="https://doi.org/10.1111/obr.12418"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02/JPER.17-0350"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136/annrheumdis-2012-201593" TargetMode="External"/><Relationship Id="rId3" Type="http://schemas.openxmlformats.org/officeDocument/2006/relationships/hyperlink" Target="https://www.ncbi.nlm.nih.gov/pmc/articles/PMC4765642/" TargetMode="External"/><Relationship Id="rId4" Type="http://schemas.openxmlformats.org/officeDocument/2006/relationships/hyperlink" Target="https://www.ncbi.nlm.nih.gov/pmc/articles/PMC4765642/" TargetMode="External"/><Relationship Id="rId5" Type="http://schemas.openxmlformats.org/officeDocument/2006/relationships/hyperlink" Target="https://doi.org/10.1002/art.39724" TargetMode="External"/><Relationship Id="rId6" Type="http://schemas.openxmlformats.org/officeDocument/2006/relationships/hyperlink" Target="https://www.jrheum.org/content/35/1/70" TargetMode="External"/><Relationship Id="rId7" Type="http://schemas.openxmlformats.org/officeDocument/2006/relationships/hyperlink" Target="https://www.jrheum.org/content/35/1/70"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ureus.com/articles/179940-unraveling-the-link-between-periodontal-disease-and-high-cholesterol-a-cross-sectional-study" TargetMode="External"/><Relationship Id="rId3" Type="http://schemas.openxmlformats.org/officeDocument/2006/relationships/hyperlink" Target="https://www.cureus.com/articles/179940-unraveling-the-link-between-periodontal-disease-and-high-cholesterol-a-cross-sectional-study" TargetMode="External"/><Relationship Id="rId4" Type="http://schemas.openxmlformats.org/officeDocument/2006/relationships/hyperlink" Target="https://www.cureus.com/articles/179940-unraveling-the-link-between-periodontal-disease-and-high-cholesterol-a-cross-sectional-study"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1" Type="http://schemas.openxmlformats.org/officeDocument/2006/relationships/hyperlink" Target="https://www.healthinsurance.org/glossary/federal-poverty-level/" TargetMode="External"/><Relationship Id="rId10" Type="http://schemas.openxmlformats.org/officeDocument/2006/relationships/hyperlink" Target="https://www.healthinsurance.org/glossary/federal-poverty-level/" TargetMode="External"/><Relationship Id="rId12" Type="http://schemas.openxmlformats.org/officeDocument/2006/relationships/hyperlink" Target="https://www.lifelinesupport.org/do-i-qualify/" TargetMode="External"/><Relationship Id="rId1" Type="http://schemas.openxmlformats.org/officeDocument/2006/relationships/notesMaster" Target="../notesMasters/notesMaster1.xml"/><Relationship Id="rId2" Type="http://schemas.openxmlformats.org/officeDocument/2006/relationships/hyperlink" Target="https://www.kff.org/affordable-care-act/state-indicator/medicaid-and-chip-income-eligibility-limits-for-children-as-a-percent-of-the-federal-poverty-level/" TargetMode="External"/><Relationship Id="rId3" Type="http://schemas.openxmlformats.org/officeDocument/2006/relationships/hyperlink" Target="https://www.peoplekeep.com/blog/federal-poverty-guidelines" TargetMode="External"/><Relationship Id="rId4" Type="http://schemas.openxmlformats.org/officeDocument/2006/relationships/hyperlink" Target="https://www.peoplekeep.com/blog/federal-poverty-guidelines" TargetMode="External"/><Relationship Id="rId9" Type="http://schemas.openxmlformats.org/officeDocument/2006/relationships/hyperlink" Target="https://www.healthinsurance.org/glossary/federal-poverty-level/" TargetMode="External"/><Relationship Id="rId5" Type="http://schemas.openxmlformats.org/officeDocument/2006/relationships/hyperlink" Target="https://www.peoplekeep.com/blog/federal-poverty-guidelines" TargetMode="External"/><Relationship Id="rId6" Type="http://schemas.openxmlformats.org/officeDocument/2006/relationships/hyperlink" Target="https://jarvisfirm.com/federal-poverty-level-2025-medicaid-income-limits-guidelines/" TargetMode="External"/><Relationship Id="rId7" Type="http://schemas.openxmlformats.org/officeDocument/2006/relationships/hyperlink" Target="https://jarvisfirm.com/federal-poverty-level-2025-medicaid-income-limits-guidelines/" TargetMode="External"/><Relationship Id="rId8" Type="http://schemas.openxmlformats.org/officeDocument/2006/relationships/hyperlink" Target="https://jarvisfirm.com/federal-poverty-level-2025-medicaid-income-limits-guidelines/"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sa=i&amp;url=https%3A%2F%2Fpocketdentistry.com%2Ftype-traits-that-differentiate-mandibular-second-from-first-molars%2F&amp;psig=AOvVaw0WAHWlVTg1AhuLB14Ghu9P&amp;ust=1745976704299000&amp;source=images&amp;cd=vfe&amp;opi=89978449&amp;ved=0CBQQjRxqFwoTCLjwlZyM_IwDFQAAAAAdAAAAABAE"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371/journal.pone.0216921" TargetMode="External"/><Relationship Id="rId3" Type="http://schemas.openxmlformats.org/officeDocument/2006/relationships/hyperlink" Target="https://doi.org/10.1371/journal.pone.0216921" TargetMode="External"/><Relationship Id="rId4" Type="http://schemas.openxmlformats.org/officeDocument/2006/relationships/hyperlink" Target="https://doi.org/10.1371/journal.pone.0216921" TargetMode="External"/><Relationship Id="rId9" Type="http://schemas.openxmlformats.org/officeDocument/2006/relationships/hyperlink" Target="https://www.researchgate.net/publication/284812476" TargetMode="External"/><Relationship Id="rId5" Type="http://schemas.openxmlformats.org/officeDocument/2006/relationships/hyperlink" Target="https://www.ncbi.nlm.nih.gov/pmc/articles/PMC5426403/" TargetMode="External"/><Relationship Id="rId6" Type="http://schemas.openxmlformats.org/officeDocument/2006/relationships/hyperlink" Target="https://www.ncbi.nlm.nih.gov/pmc/articles/PMC5426403/" TargetMode="External"/><Relationship Id="rId7" Type="http://schemas.openxmlformats.org/officeDocument/2006/relationships/hyperlink" Target="https://www.ncbi.nlm.nih.gov/pmc/articles/PMC5426403/" TargetMode="External"/><Relationship Id="rId8" Type="http://schemas.openxmlformats.org/officeDocument/2006/relationships/hyperlink" Target="https://www.researchgate.net/publication/284812476"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ns.usda.gov/cnpp/hei-scores-americans" TargetMode="External"/><Relationship Id="rId3" Type="http://schemas.openxmlformats.org/officeDocument/2006/relationships/hyperlink" Target="https://epi.grants.cancer.gov/hei/evaluation-validation.html"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dc.gov/nchs/nhanes/tutorials/dietaryanalyses.aspx" TargetMode="External"/><Relationship Id="rId3" Type="http://schemas.openxmlformats.org/officeDocument/2006/relationships/hyperlink" Target="https://epi.grants.cancer.gov/hei/sas-code.html" TargetMode="External"/><Relationship Id="rId4" Type="http://schemas.openxmlformats.org/officeDocument/2006/relationships/hyperlink" Target="https://epi.grants.cancer.gov/hei/evaluation-validation.html" TargetMode="External"/><Relationship Id="rId5" Type="http://schemas.openxmlformats.org/officeDocument/2006/relationships/hyperlink" Target="https://pmc.ncbi.nlm.nih.gov/articles/PMC7042025/"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dphp.health.gov/our-work/national-health-initiatives/healthy-people/healthy-people-2020/healthy-people-2020-law-and-health-policy/oral-health"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111/rsp3.12567" TargetMode="External"/><Relationship Id="rId3" Type="http://schemas.openxmlformats.org/officeDocument/2006/relationships/hyperlink" Target="https://doi.org/10.1111/rsp3.12567" TargetMode="External"/><Relationship Id="rId4" Type="http://schemas.openxmlformats.org/officeDocument/2006/relationships/hyperlink" Target="https://doi.org/10.1111/rsp3.12567" TargetMode="External"/><Relationship Id="rId11" Type="http://schemas.openxmlformats.org/officeDocument/2006/relationships/hyperlink" Target="https://doi.org/10.1371/journal.pone.0216921" TargetMode="External"/><Relationship Id="rId10" Type="http://schemas.openxmlformats.org/officeDocument/2006/relationships/hyperlink" Target="https://apha.confex.com/apha/140am/webprogram/Handout/Paper272525" TargetMode="External"/><Relationship Id="rId12" Type="http://schemas.openxmlformats.org/officeDocument/2006/relationships/hyperlink" Target="https://doi.org/10.1371/journal.pone.0216921" TargetMode="External"/><Relationship Id="rId9" Type="http://schemas.openxmlformats.org/officeDocument/2006/relationships/hyperlink" Target="https://apha.confex.com/apha/140am/webprogram/Handout/Paper272525" TargetMode="External"/><Relationship Id="rId5" Type="http://schemas.openxmlformats.org/officeDocument/2006/relationships/hyperlink" Target="https://doi.org/10.2337/dc19-1292" TargetMode="External"/><Relationship Id="rId6" Type="http://schemas.openxmlformats.org/officeDocument/2006/relationships/hyperlink" Target="https://doi.org/10.2337/dc19-1292" TargetMode="External"/><Relationship Id="rId7" Type="http://schemas.openxmlformats.org/officeDocument/2006/relationships/hyperlink" Target="https://doi.org/10.2337/dc19-1292" TargetMode="External"/><Relationship Id="rId8" Type="http://schemas.openxmlformats.org/officeDocument/2006/relationships/hyperlink" Target="https://apha.confex.com/apha/140am/webprogram/Handout/Paper272525"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89b29c19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89b29c19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a:solidFill>
                  <a:schemeClr val="dk1"/>
                </a:solidFill>
              </a:rPr>
              <a:t>References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Choi, S. E., Sima, C., &amp; Pandya, A. (2020). Impact of treating oral disease on preventing vascular diseases: A model-based cost-effectiveness analysis of periodontal treatment among patients with diabetes. </a:t>
            </a:r>
            <a:r>
              <a:rPr i="1" lang="en-US">
                <a:solidFill>
                  <a:schemeClr val="dk1"/>
                </a:solidFill>
              </a:rPr>
              <a:t>Diabetes Care, 43</a:t>
            </a:r>
            <a:r>
              <a:rPr lang="en-US">
                <a:solidFill>
                  <a:schemeClr val="dk1"/>
                </a:solidFill>
              </a:rPr>
              <a:t>(3), 563–571. https://doi.org/10.2337/dc19-1201</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Elamin, A., &amp; Ansah, J. P. (2023). Modeling the long-term burden of oral disease in the UK using a system dynamics approach. </a:t>
            </a:r>
            <a:r>
              <a:rPr i="1" lang="en-US">
                <a:solidFill>
                  <a:schemeClr val="dk1"/>
                </a:solidFill>
              </a:rPr>
              <a:t>Journal of Public Health Dentistry, 83</a:t>
            </a:r>
            <a:r>
              <a:rPr lang="en-US">
                <a:solidFill>
                  <a:schemeClr val="dk1"/>
                </a:solidFill>
              </a:rPr>
              <a:t>(1), 60–69. https://doi.org/10.1111/jphd.12544</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Homer, J., &amp; Hirsch, G. B. (2020). System dynamics modeling for public health: Background and opportunities. </a:t>
            </a:r>
            <a:r>
              <a:rPr i="1" lang="en-US">
                <a:solidFill>
                  <a:schemeClr val="dk1"/>
                </a:solidFill>
              </a:rPr>
              <a:t>American Journal of Public Health, 96</a:t>
            </a:r>
            <a:r>
              <a:rPr lang="en-US">
                <a:solidFill>
                  <a:schemeClr val="dk1"/>
                </a:solidFill>
              </a:rPr>
              <a:t>(3), 452–458. https://doi.org/10.2105/AJPH.2005.062059</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Kalaterahman, M. Y. (2019). </a:t>
            </a:r>
            <a:r>
              <a:rPr i="1" lang="en-US">
                <a:solidFill>
                  <a:schemeClr val="dk1"/>
                </a:solidFill>
              </a:rPr>
              <a:t>Modeling diabetes-related complications in Canada using patient-level microsimulation</a:t>
            </a:r>
            <a:r>
              <a:rPr lang="en-US">
                <a:solidFill>
                  <a:schemeClr val="dk1"/>
                </a:solidFill>
              </a:rPr>
              <a:t> [Doctoral dissertation, University of Saskatchewan]. University of Saskatchewan Electronic Theses and Dissertations. https://harvest.usask.ca/handle/10388/12423</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Kassebaum, N. J., Bernabé, E., Dahiya, M., Bhandari, B., Murray, C. J. L., &amp; Marcenes, W. (2017). Global burden of severe periodontitis in 1990–2010: A systematic review and meta-regression. </a:t>
            </a:r>
            <a:r>
              <a:rPr i="1" lang="en-US">
                <a:solidFill>
                  <a:schemeClr val="dk1"/>
                </a:solidFill>
              </a:rPr>
              <a:t>Journal of Dental Research, 93</a:t>
            </a:r>
            <a:r>
              <a:rPr lang="en-US">
                <a:solidFill>
                  <a:schemeClr val="dk1"/>
                </a:solidFill>
              </a:rPr>
              <a:t>(11), 1045–1053. https://doi.org/10.1177/0022034514552491</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Tonmukayakul, U., Calache, H., Clark, R., Wasiak, J., &amp; Faggion, C. M. (2015). Systematic review and quality appraisal of economic evaluation publications in dentistry. </a:t>
            </a:r>
            <a:r>
              <a:rPr i="1" lang="en-US">
                <a:solidFill>
                  <a:schemeClr val="dk1"/>
                </a:solidFill>
              </a:rPr>
              <a:t>Journal of Dental Research, 94</a:t>
            </a:r>
            <a:r>
              <a:rPr lang="en-US">
                <a:solidFill>
                  <a:schemeClr val="dk1"/>
                </a:solidFill>
              </a:rPr>
              <a:t>(10), 1348–1354. https://doi.org/10.1177/0022034515602920</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Zhao, F., Heffernan, M., Chaudhry, S., &amp; Conrad, D. A. (2025). Healthy eating index and periodontal health: Evidence from longitudinal cohort data. </a:t>
            </a:r>
            <a:r>
              <a:rPr i="1" lang="en-US">
                <a:solidFill>
                  <a:schemeClr val="dk1"/>
                </a:solidFill>
              </a:rPr>
              <a:t>MDM Policy &amp; Practice</a:t>
            </a:r>
            <a:r>
              <a:rPr lang="en-US">
                <a:solidFill>
                  <a:schemeClr val="dk1"/>
                </a:solidFill>
              </a:rPr>
              <a:t>. (In Press).</a:t>
            </a:r>
            <a:endParaRPr b="1" sz="13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693ae8ef58_1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693ae8ef58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693ae8ef58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g3693ae8ef58_1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abc51b66f_0_27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abc51b66f_0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abc51b66f_0_27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5abc51b66f_0_2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abc51b66f_0_39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5abc51b66f_0_3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5afd260a3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5afd260a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5abc51b66f_0_40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5abc51b66f_0_4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abc51b66f_0_3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5abc51b66f_0_3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US">
                <a:solidFill>
                  <a:schemeClr val="dk1"/>
                </a:solidFill>
                <a:latin typeface="Times New Roman"/>
                <a:ea typeface="Times New Roman"/>
                <a:cs typeface="Times New Roman"/>
                <a:sym typeface="Times New Roman"/>
              </a:rPr>
              <a:t>References</a:t>
            </a:r>
            <a:endParaRPr b="1">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latin typeface="Times New Roman"/>
                <a:ea typeface="Times New Roman"/>
                <a:cs typeface="Times New Roman"/>
                <a:sym typeface="Times New Roman"/>
              </a:rPr>
              <a:t>Li, X. et al.</a:t>
            </a:r>
            <a:r>
              <a:rPr lang="en-US">
                <a:solidFill>
                  <a:schemeClr val="dk1"/>
                </a:solidFill>
                <a:latin typeface="Times New Roman"/>
                <a:ea typeface="Times New Roman"/>
                <a:cs typeface="Times New Roman"/>
                <a:sym typeface="Times New Roman"/>
              </a:rPr>
              <a:t> (2022). </a:t>
            </a:r>
            <a:r>
              <a:rPr i="1" lang="en-US">
                <a:solidFill>
                  <a:schemeClr val="dk1"/>
                </a:solidFill>
                <a:latin typeface="Times New Roman"/>
                <a:ea typeface="Times New Roman"/>
                <a:cs typeface="Times New Roman"/>
                <a:sym typeface="Times New Roman"/>
              </a:rPr>
              <a:t>The association of healthy eating index with periodontitis in NHANES 2011–2012</a:t>
            </a:r>
            <a:r>
              <a:rPr lang="en-US">
                <a:solidFill>
                  <a:schemeClr val="dk1"/>
                </a:solidFill>
                <a:latin typeface="Times New Roman"/>
                <a:ea typeface="Times New Roman"/>
                <a:cs typeface="Times New Roman"/>
                <a:sym typeface="Times New Roman"/>
              </a:rPr>
              <a:t>. </a:t>
            </a:r>
            <a:r>
              <a:rPr i="1" lang="en-US">
                <a:solidFill>
                  <a:schemeClr val="dk1"/>
                </a:solidFill>
                <a:latin typeface="Times New Roman"/>
                <a:ea typeface="Times New Roman"/>
                <a:cs typeface="Times New Roman"/>
                <a:sym typeface="Times New Roman"/>
              </a:rPr>
              <a:t>Front Nutr.</a:t>
            </a:r>
            <a:r>
              <a:rPr lang="en-US">
                <a:solidFill>
                  <a:schemeClr val="dk1"/>
                </a:solidFill>
                <a:uFill>
                  <a:noFill/>
                </a:uFill>
                <a:latin typeface="Times New Roman"/>
                <a:ea typeface="Times New Roman"/>
                <a:cs typeface="Times New Roman"/>
                <a:sym typeface="Times New Roman"/>
                <a:hlinkClick r:id="rId2">
                  <a:extLst>
                    <a:ext uri="{A12FA001-AC4F-418D-AE19-62706E023703}">
                      <ahyp:hlinkClr val="tx"/>
                    </a:ext>
                  </a:extLst>
                </a:hlinkClick>
              </a:rPr>
              <a:t> </a:t>
            </a:r>
            <a:r>
              <a:rPr lang="en-US" u="sng">
                <a:solidFill>
                  <a:schemeClr val="hlink"/>
                </a:solidFill>
                <a:latin typeface="Times New Roman"/>
                <a:ea typeface="Times New Roman"/>
                <a:cs typeface="Times New Roman"/>
                <a:sym typeface="Times New Roman"/>
                <a:hlinkClick r:id="rId3"/>
              </a:rPr>
              <a:t>Link</a:t>
            </a:r>
            <a:endParaRPr u="sng">
              <a:solidFill>
                <a:schemeClr val="hlink"/>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latin typeface="Times New Roman"/>
                <a:ea typeface="Times New Roman"/>
                <a:cs typeface="Times New Roman"/>
                <a:sym typeface="Times New Roman"/>
              </a:rPr>
              <a:t>Bitencourt, F.V. et al.</a:t>
            </a:r>
            <a:r>
              <a:rPr lang="en-US">
                <a:solidFill>
                  <a:schemeClr val="dk1"/>
                </a:solidFill>
                <a:latin typeface="Times New Roman"/>
                <a:ea typeface="Times New Roman"/>
                <a:cs typeface="Times New Roman"/>
                <a:sym typeface="Times New Roman"/>
              </a:rPr>
              <a:t> (2023). </a:t>
            </a:r>
            <a:r>
              <a:rPr i="1" lang="en-US">
                <a:solidFill>
                  <a:schemeClr val="dk1"/>
                </a:solidFill>
                <a:latin typeface="Times New Roman"/>
                <a:ea typeface="Times New Roman"/>
                <a:cs typeface="Times New Roman"/>
                <a:sym typeface="Times New Roman"/>
              </a:rPr>
              <a:t>The role of dyslipidemia in periodontitis: sensitivity analysis including HEI</a:t>
            </a:r>
            <a:r>
              <a:rPr lang="en-US">
                <a:solidFill>
                  <a:schemeClr val="dk1"/>
                </a:solidFill>
                <a:latin typeface="Times New Roman"/>
                <a:ea typeface="Times New Roman"/>
                <a:cs typeface="Times New Roman"/>
                <a:sym typeface="Times New Roman"/>
              </a:rPr>
              <a:t>. </a:t>
            </a:r>
            <a:r>
              <a:rPr i="1" lang="en-US">
                <a:solidFill>
                  <a:schemeClr val="dk1"/>
                </a:solidFill>
                <a:latin typeface="Times New Roman"/>
                <a:ea typeface="Times New Roman"/>
                <a:cs typeface="Times New Roman"/>
                <a:sym typeface="Times New Roman"/>
              </a:rPr>
              <a:t>Nutrients</a:t>
            </a:r>
            <a:r>
              <a:rPr lang="en-US">
                <a:solidFill>
                  <a:schemeClr val="dk1"/>
                </a:solidFill>
                <a:latin typeface="Times New Roman"/>
                <a:ea typeface="Times New Roman"/>
                <a:cs typeface="Times New Roman"/>
                <a:sym typeface="Times New Roman"/>
              </a:rPr>
              <a:t>, 15(2), 300.</a:t>
            </a:r>
            <a:r>
              <a:rPr lang="en-US">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 </a:t>
            </a:r>
            <a:r>
              <a:rPr lang="en-US" u="sng">
                <a:solidFill>
                  <a:schemeClr val="hlink"/>
                </a:solidFill>
                <a:latin typeface="Times New Roman"/>
                <a:ea typeface="Times New Roman"/>
                <a:cs typeface="Times New Roman"/>
                <a:sym typeface="Times New Roman"/>
                <a:hlinkClick r:id="rId5"/>
              </a:rPr>
              <a:t>PDF</a:t>
            </a:r>
            <a:endParaRPr u="sng">
              <a:solidFill>
                <a:schemeClr val="hlink"/>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latin typeface="Times New Roman"/>
                <a:ea typeface="Times New Roman"/>
                <a:cs typeface="Times New Roman"/>
                <a:sym typeface="Times New Roman"/>
              </a:rPr>
              <a:t>Hao, Y. et al.</a:t>
            </a:r>
            <a:r>
              <a:rPr lang="en-US">
                <a:solidFill>
                  <a:schemeClr val="dk1"/>
                </a:solidFill>
                <a:latin typeface="Times New Roman"/>
                <a:ea typeface="Times New Roman"/>
                <a:cs typeface="Times New Roman"/>
                <a:sym typeface="Times New Roman"/>
              </a:rPr>
              <a:t> (2023). </a:t>
            </a:r>
            <a:r>
              <a:rPr i="1" lang="en-US">
                <a:solidFill>
                  <a:schemeClr val="dk1"/>
                </a:solidFill>
                <a:latin typeface="Times New Roman"/>
                <a:ea typeface="Times New Roman"/>
                <a:cs typeface="Times New Roman"/>
                <a:sym typeface="Times New Roman"/>
              </a:rPr>
              <a:t>HEI and insulin resistance mediated by tooth loss</a:t>
            </a:r>
            <a:r>
              <a:rPr lang="en-US">
                <a:solidFill>
                  <a:schemeClr val="dk1"/>
                </a:solidFill>
                <a:latin typeface="Times New Roman"/>
                <a:ea typeface="Times New Roman"/>
                <a:cs typeface="Times New Roman"/>
                <a:sym typeface="Times New Roman"/>
              </a:rPr>
              <a:t>. </a:t>
            </a:r>
            <a:r>
              <a:rPr i="1" lang="en-US">
                <a:solidFill>
                  <a:schemeClr val="dk1"/>
                </a:solidFill>
                <a:latin typeface="Times New Roman"/>
                <a:ea typeface="Times New Roman"/>
                <a:cs typeface="Times New Roman"/>
                <a:sym typeface="Times New Roman"/>
              </a:rPr>
              <a:t>Nutrients</a:t>
            </a:r>
            <a:r>
              <a:rPr lang="en-US">
                <a:solidFill>
                  <a:schemeClr val="dk1"/>
                </a:solidFill>
                <a:latin typeface="Times New Roman"/>
                <a:ea typeface="Times New Roman"/>
                <a:cs typeface="Times New Roman"/>
                <a:sym typeface="Times New Roman"/>
              </a:rPr>
              <a:t>, 15(23), 5008.</a:t>
            </a:r>
            <a:r>
              <a:rPr lang="en-US">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 </a:t>
            </a:r>
            <a:r>
              <a:rPr lang="en-US" u="sng">
                <a:solidFill>
                  <a:schemeClr val="hlink"/>
                </a:solidFill>
                <a:latin typeface="Times New Roman"/>
                <a:ea typeface="Times New Roman"/>
                <a:cs typeface="Times New Roman"/>
                <a:sym typeface="Times New Roman"/>
                <a:hlinkClick r:id="rId7"/>
              </a:rPr>
              <a:t>HTML</a:t>
            </a:r>
            <a:endParaRPr u="sng">
              <a:solidFill>
                <a:schemeClr val="hlink"/>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latin typeface="Times New Roman"/>
                <a:ea typeface="Times New Roman"/>
                <a:cs typeface="Times New Roman"/>
                <a:sym typeface="Times New Roman"/>
              </a:rPr>
              <a:t>Zhu, J. &amp; Song, H.</a:t>
            </a:r>
            <a:r>
              <a:rPr lang="en-US">
                <a:solidFill>
                  <a:schemeClr val="dk1"/>
                </a:solidFill>
                <a:latin typeface="Times New Roman"/>
                <a:ea typeface="Times New Roman"/>
                <a:cs typeface="Times New Roman"/>
                <a:sym typeface="Times New Roman"/>
              </a:rPr>
              <a:t> (2023). </a:t>
            </a:r>
            <a:r>
              <a:rPr i="1" lang="en-US">
                <a:solidFill>
                  <a:schemeClr val="dk1"/>
                </a:solidFill>
                <a:latin typeface="Times New Roman"/>
                <a:ea typeface="Times New Roman"/>
                <a:cs typeface="Times New Roman"/>
                <a:sym typeface="Times New Roman"/>
              </a:rPr>
              <a:t>HEI and tooth loss in NHANES 2011–2012</a:t>
            </a:r>
            <a:r>
              <a:rPr lang="en-US">
                <a:solidFill>
                  <a:schemeClr val="dk1"/>
                </a:solidFill>
                <a:latin typeface="Times New Roman"/>
                <a:ea typeface="Times New Roman"/>
                <a:cs typeface="Times New Roman"/>
                <a:sym typeface="Times New Roman"/>
              </a:rPr>
              <a:t>. </a:t>
            </a:r>
            <a:r>
              <a:rPr i="1" lang="en-US">
                <a:solidFill>
                  <a:schemeClr val="dk1"/>
                </a:solidFill>
                <a:latin typeface="Times New Roman"/>
                <a:ea typeface="Times New Roman"/>
                <a:cs typeface="Times New Roman"/>
                <a:sym typeface="Times New Roman"/>
              </a:rPr>
              <a:t>Research Square</a:t>
            </a:r>
            <a:r>
              <a:rPr lang="en-US">
                <a:solidFill>
                  <a:schemeClr val="dk1"/>
                </a:solidFill>
                <a:latin typeface="Times New Roman"/>
                <a:ea typeface="Times New Roman"/>
                <a:cs typeface="Times New Roman"/>
                <a:sym typeface="Times New Roman"/>
              </a:rPr>
              <a:t>. PDF</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latin typeface="Times New Roman"/>
                <a:ea typeface="Times New Roman"/>
                <a:cs typeface="Times New Roman"/>
                <a:sym typeface="Times New Roman"/>
              </a:rPr>
              <a:t>Kotronia, E. et al.</a:t>
            </a:r>
            <a:r>
              <a:rPr lang="en-US">
                <a:solidFill>
                  <a:schemeClr val="dk1"/>
                </a:solidFill>
                <a:latin typeface="Times New Roman"/>
                <a:ea typeface="Times New Roman"/>
                <a:cs typeface="Times New Roman"/>
                <a:sym typeface="Times New Roman"/>
              </a:rPr>
              <a:t> (2021). </a:t>
            </a:r>
            <a:r>
              <a:rPr i="1" lang="en-US">
                <a:solidFill>
                  <a:schemeClr val="dk1"/>
                </a:solidFill>
                <a:latin typeface="Times New Roman"/>
                <a:ea typeface="Times New Roman"/>
                <a:cs typeface="Times New Roman"/>
                <a:sym typeface="Times New Roman"/>
              </a:rPr>
              <a:t>Poor oral health and diet quality in older people in UK/USA</a:t>
            </a:r>
            <a:r>
              <a:rPr lang="en-US">
                <a:solidFill>
                  <a:schemeClr val="dk1"/>
                </a:solidFill>
                <a:latin typeface="Times New Roman"/>
                <a:ea typeface="Times New Roman"/>
                <a:cs typeface="Times New Roman"/>
                <a:sym typeface="Times New Roman"/>
              </a:rPr>
              <a:t>. </a:t>
            </a:r>
            <a:r>
              <a:rPr i="1" lang="en-US">
                <a:solidFill>
                  <a:schemeClr val="dk1"/>
                </a:solidFill>
                <a:latin typeface="Times New Roman"/>
                <a:ea typeface="Times New Roman"/>
                <a:cs typeface="Times New Roman"/>
                <a:sym typeface="Times New Roman"/>
              </a:rPr>
              <a:t>Br J Nutr.</a:t>
            </a:r>
            <a:r>
              <a:rPr lang="en-US">
                <a:solidFill>
                  <a:schemeClr val="dk1"/>
                </a:solidFill>
                <a:latin typeface="Times New Roman"/>
                <a:ea typeface="Times New Roman"/>
                <a:cs typeface="Times New Roman"/>
                <a:sym typeface="Times New Roman"/>
              </a:rPr>
              <a:t>, 126(3), 431–440.</a:t>
            </a:r>
            <a:r>
              <a:rPr lang="en-US">
                <a:solidFill>
                  <a:schemeClr val="dk1"/>
                </a:solidFill>
                <a:uFill>
                  <a:noFill/>
                </a:uFill>
                <a:latin typeface="Times New Roman"/>
                <a:ea typeface="Times New Roman"/>
                <a:cs typeface="Times New Roman"/>
                <a:sym typeface="Times New Roman"/>
                <a:hlinkClick r:id="rId8">
                  <a:extLst>
                    <a:ext uri="{A12FA001-AC4F-418D-AE19-62706E023703}">
                      <ahyp:hlinkClr val="tx"/>
                    </a:ext>
                  </a:extLst>
                </a:hlinkClick>
              </a:rPr>
              <a:t> </a:t>
            </a:r>
            <a:r>
              <a:rPr lang="en-US" u="sng">
                <a:solidFill>
                  <a:schemeClr val="hlink"/>
                </a:solidFill>
                <a:latin typeface="Times New Roman"/>
                <a:ea typeface="Times New Roman"/>
                <a:cs typeface="Times New Roman"/>
                <a:sym typeface="Times New Roman"/>
                <a:hlinkClick r:id="rId9"/>
              </a:rPr>
              <a:t>PDF</a:t>
            </a:r>
            <a:endParaRPr u="sng">
              <a:solidFill>
                <a:schemeClr val="hlink"/>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latin typeface="Times New Roman"/>
                <a:ea typeface="Times New Roman"/>
                <a:cs typeface="Times New Roman"/>
                <a:sym typeface="Times New Roman"/>
              </a:rPr>
              <a:t>Marruganti, C. et al.</a:t>
            </a:r>
            <a:r>
              <a:rPr lang="en-US">
                <a:solidFill>
                  <a:schemeClr val="dk1"/>
                </a:solidFill>
                <a:latin typeface="Times New Roman"/>
                <a:ea typeface="Times New Roman"/>
                <a:cs typeface="Times New Roman"/>
                <a:sym typeface="Times New Roman"/>
              </a:rPr>
              <a:t> (2025). </a:t>
            </a:r>
            <a:r>
              <a:rPr i="1" lang="en-US">
                <a:solidFill>
                  <a:schemeClr val="dk1"/>
                </a:solidFill>
                <a:latin typeface="Times New Roman"/>
                <a:ea typeface="Times New Roman"/>
                <a:cs typeface="Times New Roman"/>
                <a:sym typeface="Times New Roman"/>
              </a:rPr>
              <a:t>Healthy lifestyle and periodontal health</a:t>
            </a:r>
            <a:r>
              <a:rPr lang="en-US">
                <a:solidFill>
                  <a:schemeClr val="dk1"/>
                </a:solidFill>
                <a:latin typeface="Times New Roman"/>
                <a:ea typeface="Times New Roman"/>
                <a:cs typeface="Times New Roman"/>
                <a:sym typeface="Times New Roman"/>
              </a:rPr>
              <a:t>. </a:t>
            </a:r>
            <a:r>
              <a:rPr i="1" lang="en-US">
                <a:solidFill>
                  <a:schemeClr val="dk1"/>
                </a:solidFill>
                <a:latin typeface="Times New Roman"/>
                <a:ea typeface="Times New Roman"/>
                <a:cs typeface="Times New Roman"/>
                <a:sym typeface="Times New Roman"/>
              </a:rPr>
              <a:t>J Clin Periodontol.</a:t>
            </a:r>
            <a:r>
              <a:rPr lang="en-US">
                <a:solidFill>
                  <a:schemeClr val="dk1"/>
                </a:solidFill>
                <a:latin typeface="Times New Roman"/>
                <a:ea typeface="Times New Roman"/>
                <a:cs typeface="Times New Roman"/>
                <a:sym typeface="Times New Roman"/>
              </a:rPr>
              <a:t> DOI</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latin typeface="Times New Roman"/>
                <a:ea typeface="Times New Roman"/>
                <a:cs typeface="Times New Roman"/>
                <a:sym typeface="Times New Roman"/>
              </a:rPr>
              <a:t>Gorman, A. E.</a:t>
            </a:r>
            <a:r>
              <a:rPr lang="en-US">
                <a:solidFill>
                  <a:schemeClr val="dk1"/>
                </a:solidFill>
                <a:latin typeface="Times New Roman"/>
                <a:ea typeface="Times New Roman"/>
                <a:cs typeface="Times New Roman"/>
                <a:sym typeface="Times New Roman"/>
              </a:rPr>
              <a:t> (2011). </a:t>
            </a:r>
            <a:r>
              <a:rPr i="1" lang="en-US">
                <a:solidFill>
                  <a:schemeClr val="dk1"/>
                </a:solidFill>
                <a:latin typeface="Times New Roman"/>
                <a:ea typeface="Times New Roman"/>
                <a:cs typeface="Times New Roman"/>
                <a:sym typeface="Times New Roman"/>
              </a:rPr>
              <a:t>Obesity, diet quality, and periodontal disease in men</a:t>
            </a:r>
            <a:r>
              <a:rPr lang="en-US">
                <a:solidFill>
                  <a:schemeClr val="dk1"/>
                </a:solidFill>
                <a:latin typeface="Times New Roman"/>
                <a:ea typeface="Times New Roman"/>
                <a:cs typeface="Times New Roman"/>
                <a:sym typeface="Times New Roman"/>
              </a:rPr>
              <a:t>. PhD Dissertation, ProQuest.</a:t>
            </a:r>
            <a:endParaRPr>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latin typeface="Times New Roman"/>
                <a:ea typeface="Times New Roman"/>
                <a:cs typeface="Times New Roman"/>
                <a:sym typeface="Times New Roman"/>
              </a:rPr>
              <a:t>Bukhary, D. M. et al.</a:t>
            </a:r>
            <a:r>
              <a:rPr lang="en-US">
                <a:solidFill>
                  <a:schemeClr val="dk1"/>
                </a:solidFill>
                <a:latin typeface="Times New Roman"/>
                <a:ea typeface="Times New Roman"/>
                <a:cs typeface="Times New Roman"/>
                <a:sym typeface="Times New Roman"/>
              </a:rPr>
              <a:t> (2023). </a:t>
            </a:r>
            <a:r>
              <a:rPr i="1" lang="en-US">
                <a:solidFill>
                  <a:schemeClr val="dk1"/>
                </a:solidFill>
                <a:latin typeface="Times New Roman"/>
                <a:ea typeface="Times New Roman"/>
                <a:cs typeface="Times New Roman"/>
                <a:sym typeface="Times New Roman"/>
              </a:rPr>
              <a:t>Diet and teeth rehabilitation in diabetic patients</a:t>
            </a:r>
            <a:r>
              <a:rPr lang="en-US">
                <a:solidFill>
                  <a:schemeClr val="dk1"/>
                </a:solidFill>
                <a:latin typeface="Times New Roman"/>
                <a:ea typeface="Times New Roman"/>
                <a:cs typeface="Times New Roman"/>
                <a:sym typeface="Times New Roman"/>
              </a:rPr>
              <a:t>. </a:t>
            </a:r>
            <a:r>
              <a:rPr i="1" lang="en-US">
                <a:solidFill>
                  <a:schemeClr val="dk1"/>
                </a:solidFill>
                <a:latin typeface="Times New Roman"/>
                <a:ea typeface="Times New Roman"/>
                <a:cs typeface="Times New Roman"/>
                <a:sym typeface="Times New Roman"/>
              </a:rPr>
              <a:t>Cureus</a:t>
            </a:r>
            <a:r>
              <a:rPr lang="en-US">
                <a:solidFill>
                  <a:schemeClr val="dk1"/>
                </a:solidFill>
                <a:latin typeface="Times New Roman"/>
                <a:ea typeface="Times New Roman"/>
                <a:cs typeface="Times New Roman"/>
                <a:sym typeface="Times New Roman"/>
              </a:rPr>
              <a:t>.</a:t>
            </a:r>
            <a:r>
              <a:rPr lang="en-US">
                <a:solidFill>
                  <a:schemeClr val="dk1"/>
                </a:solidFill>
                <a:uFill>
                  <a:noFill/>
                </a:uFill>
                <a:latin typeface="Times New Roman"/>
                <a:ea typeface="Times New Roman"/>
                <a:cs typeface="Times New Roman"/>
                <a:sym typeface="Times New Roman"/>
                <a:hlinkClick r:id="rId10">
                  <a:extLst>
                    <a:ext uri="{A12FA001-AC4F-418D-AE19-62706E023703}">
                      <ahyp:hlinkClr val="tx"/>
                    </a:ext>
                  </a:extLst>
                </a:hlinkClick>
              </a:rPr>
              <a:t> </a:t>
            </a:r>
            <a:r>
              <a:rPr lang="en-US" u="sng">
                <a:solidFill>
                  <a:schemeClr val="hlink"/>
                </a:solidFill>
                <a:latin typeface="Times New Roman"/>
                <a:ea typeface="Times New Roman"/>
                <a:cs typeface="Times New Roman"/>
                <a:sym typeface="Times New Roman"/>
                <a:hlinkClick r:id="rId11"/>
              </a:rPr>
              <a:t>PDF</a:t>
            </a:r>
            <a:endParaRPr u="sng">
              <a:solidFill>
                <a:schemeClr val="hlink"/>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89b29c19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89b29c1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[1] Lamster, I. B., et al.</a:t>
            </a:r>
            <a:r>
              <a:rPr lang="en-US">
                <a:solidFill>
                  <a:schemeClr val="dk1"/>
                </a:solidFill>
              </a:rPr>
              <a:t> (2018). </a:t>
            </a:r>
            <a:r>
              <a:rPr i="1" lang="en-US">
                <a:solidFill>
                  <a:schemeClr val="dk1"/>
                </a:solidFill>
              </a:rPr>
              <a:t>Better-quality diet is associated with lower odds of severe periodontitis in US Hispanics/Latinos.</a:t>
            </a:r>
            <a:r>
              <a:rPr lang="en-US">
                <a:solidFill>
                  <a:schemeClr val="dk1"/>
                </a:solidFill>
              </a:rPr>
              <a:t> </a:t>
            </a:r>
            <a:r>
              <a:rPr b="1" lang="en-US">
                <a:solidFill>
                  <a:schemeClr val="dk1"/>
                </a:solidFill>
              </a:rPr>
              <a:t>Journal of Clinical Periodontology</a:t>
            </a:r>
            <a:r>
              <a:rPr lang="en-US">
                <a:solidFill>
                  <a:schemeClr val="dk1"/>
                </a:solidFill>
              </a:rPr>
              <a:t>, 45(7), 780–790.</a:t>
            </a:r>
            <a:br>
              <a:rPr lang="en-US">
                <a:solidFill>
                  <a:schemeClr val="dk1"/>
                </a:solidFill>
              </a:rPr>
            </a:br>
            <a:r>
              <a:rPr lang="en-US">
                <a:solidFill>
                  <a:schemeClr val="dk1"/>
                </a:solidFill>
              </a:rPr>
              <a:t> https://doi.org/10.1111/jcpe.12926</a:t>
            </a:r>
            <a:br>
              <a:rPr lang="en-US">
                <a:solidFill>
                  <a:schemeClr val="dk1"/>
                </a:solidFill>
              </a:rPr>
            </a:br>
            <a:endParaRPr>
              <a:solidFill>
                <a:schemeClr val="dk1"/>
              </a:solidFill>
            </a:endParaRPr>
          </a:p>
          <a:p>
            <a:pPr indent="0" lvl="0" marL="0" rtl="0" algn="l">
              <a:spcBef>
                <a:spcPts val="0"/>
              </a:spcBef>
              <a:spcAft>
                <a:spcPts val="0"/>
              </a:spcAft>
              <a:buNone/>
            </a:pPr>
            <a:r>
              <a:rPr b="1" lang="en-US">
                <a:solidFill>
                  <a:schemeClr val="dk1"/>
                </a:solidFill>
              </a:rPr>
              <a:t>[2] Fuller, D. L., et al.</a:t>
            </a:r>
            <a:r>
              <a:rPr lang="en-US">
                <a:solidFill>
                  <a:schemeClr val="dk1"/>
                </a:solidFill>
              </a:rPr>
              <a:t> (2013). </a:t>
            </a:r>
            <a:r>
              <a:rPr i="1" lang="en-US">
                <a:solidFill>
                  <a:schemeClr val="dk1"/>
                </a:solidFill>
              </a:rPr>
              <a:t>Sociodemographic and health-related risk factors associated with tooth loss among adults in Rhode Island.</a:t>
            </a:r>
            <a:r>
              <a:rPr lang="en-US">
                <a:solidFill>
                  <a:schemeClr val="dk1"/>
                </a:solidFill>
              </a:rPr>
              <a:t> </a:t>
            </a:r>
            <a:r>
              <a:rPr b="1" lang="en-US">
                <a:solidFill>
                  <a:schemeClr val="dk1"/>
                </a:solidFill>
              </a:rPr>
              <a:t>Preventing Chronic Disease</a:t>
            </a:r>
            <a:r>
              <a:rPr lang="en-US">
                <a:solidFill>
                  <a:schemeClr val="dk1"/>
                </a:solidFill>
              </a:rPr>
              <a:t>, 10, E45.</a:t>
            </a:r>
            <a:br>
              <a:rPr lang="en-US">
                <a:solidFill>
                  <a:schemeClr val="dk1"/>
                </a:solidFill>
              </a:rPr>
            </a:br>
            <a:r>
              <a:rPr lang="en-US">
                <a:solidFill>
                  <a:schemeClr val="dk1"/>
                </a:solidFill>
              </a:rPr>
              <a:t> https://doi.org/10.5888/pcd10.110285</a:t>
            </a:r>
            <a:br>
              <a:rPr lang="en-US">
                <a:solidFill>
                  <a:schemeClr val="dk1"/>
                </a:solidFill>
              </a:rPr>
            </a:br>
            <a:endParaRPr>
              <a:solidFill>
                <a:schemeClr val="dk1"/>
              </a:solidFill>
            </a:endParaRPr>
          </a:p>
          <a:p>
            <a:pPr indent="0" lvl="0" marL="0" rtl="0" algn="l">
              <a:spcBef>
                <a:spcPts val="0"/>
              </a:spcBef>
              <a:spcAft>
                <a:spcPts val="0"/>
              </a:spcAft>
              <a:buNone/>
            </a:pPr>
            <a:r>
              <a:rPr b="1" lang="en-US">
                <a:solidFill>
                  <a:schemeClr val="dk1"/>
                </a:solidFill>
              </a:rPr>
              <a:t>[3] Jimenez, J., et al.</a:t>
            </a:r>
            <a:r>
              <a:rPr lang="en-US">
                <a:solidFill>
                  <a:schemeClr val="dk1"/>
                </a:solidFill>
              </a:rPr>
              <a:t> (2025). </a:t>
            </a:r>
            <a:r>
              <a:rPr i="1" lang="en-US">
                <a:solidFill>
                  <a:schemeClr val="dk1"/>
                </a:solidFill>
              </a:rPr>
              <a:t>Association of dietary intake of theobromine with periodontitis: NHANES 2009–2014.</a:t>
            </a:r>
            <a:r>
              <a:rPr lang="en-US">
                <a:solidFill>
                  <a:schemeClr val="dk1"/>
                </a:solidFill>
              </a:rPr>
              <a:t> </a:t>
            </a:r>
            <a:r>
              <a:rPr b="1" lang="en-US">
                <a:solidFill>
                  <a:schemeClr val="dk1"/>
                </a:solidFill>
              </a:rPr>
              <a:t>BMC Oral Health</a:t>
            </a:r>
            <a:r>
              <a:rPr lang="en-US">
                <a:solidFill>
                  <a:schemeClr val="dk1"/>
                </a:solidFill>
              </a:rPr>
              <a:t>, 25(1), 403.</a:t>
            </a:r>
            <a:br>
              <a:rPr lang="en-US">
                <a:solidFill>
                  <a:schemeClr val="dk1"/>
                </a:solidFill>
              </a:rPr>
            </a:br>
            <a:r>
              <a:rPr lang="en-US">
                <a:solidFill>
                  <a:schemeClr val="dk1"/>
                </a:solidFill>
              </a:rPr>
              <a:t> https://doi.org/10.1186/s12903-025-05453-0</a:t>
            </a:r>
            <a:br>
              <a:rPr lang="en-US">
                <a:solidFill>
                  <a:schemeClr val="dk1"/>
                </a:solidFill>
              </a:rPr>
            </a:br>
            <a:endParaRPr>
              <a:solidFill>
                <a:schemeClr val="dk1"/>
              </a:solidFill>
            </a:endParaRPr>
          </a:p>
          <a:p>
            <a:pPr indent="0" lvl="0" marL="0" rtl="0" algn="l">
              <a:spcBef>
                <a:spcPts val="0"/>
              </a:spcBef>
              <a:spcAft>
                <a:spcPts val="0"/>
              </a:spcAft>
              <a:buNone/>
            </a:pPr>
            <a:r>
              <a:rPr b="1" lang="en-US">
                <a:solidFill>
                  <a:schemeClr val="dk1"/>
                </a:solidFill>
              </a:rPr>
              <a:t>[4] Chu, C. H., et al.</a:t>
            </a:r>
            <a:r>
              <a:rPr lang="en-US">
                <a:solidFill>
                  <a:schemeClr val="dk1"/>
                </a:solidFill>
              </a:rPr>
              <a:t> (2023). </a:t>
            </a:r>
            <a:r>
              <a:rPr i="1" lang="en-US">
                <a:solidFill>
                  <a:schemeClr val="dk1"/>
                </a:solidFill>
              </a:rPr>
              <a:t>Diet, Nutrition, and Oral Health in Older Adults: A Review of the Literature.</a:t>
            </a:r>
            <a:r>
              <a:rPr lang="en-US">
                <a:solidFill>
                  <a:schemeClr val="dk1"/>
                </a:solidFill>
              </a:rPr>
              <a:t> </a:t>
            </a:r>
            <a:r>
              <a:rPr b="1" lang="en-US">
                <a:solidFill>
                  <a:schemeClr val="dk1"/>
                </a:solidFill>
              </a:rPr>
              <a:t>Dentistry Journal</a:t>
            </a:r>
            <a:r>
              <a:rPr lang="en-US">
                <a:solidFill>
                  <a:schemeClr val="dk1"/>
                </a:solidFill>
              </a:rPr>
              <a:t>, 11(9), Article 222.</a:t>
            </a:r>
            <a:br>
              <a:rPr lang="en-US">
                <a:solidFill>
                  <a:schemeClr val="dk1"/>
                </a:solidFill>
              </a:rPr>
            </a:br>
            <a:r>
              <a:rPr lang="en-US">
                <a:solidFill>
                  <a:schemeClr val="dk1"/>
                </a:solidFill>
              </a:rPr>
              <a:t> https://doi.org/10.3390/dj11090222</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abc51b66f_0_39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abc51b66f_0_3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solidFill>
                  <a:schemeClr val="dk1"/>
                </a:solidFill>
              </a:rPr>
              <a:t>CDC. (2019). Sugar-sweetened beverage consumption among U.S. adults: NHANES 2011–2014. Centers for Disease Control and Prevention. Retrieved from https://stacks.cdc.gov/view/cdc/61824</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Ervin, R. B., &amp; Dye, B. A. (2009). Number of natural and prosthetic teeth impact nutrient intakes of older adults in the United States. </a:t>
            </a:r>
            <a:r>
              <a:rPr i="1" lang="en-US">
                <a:solidFill>
                  <a:schemeClr val="dk1"/>
                </a:solidFill>
              </a:rPr>
              <a:t>Gerodontology, 29</a:t>
            </a:r>
            <a:r>
              <a:rPr lang="en-US">
                <a:solidFill>
                  <a:schemeClr val="dk1"/>
                </a:solidFill>
              </a:rPr>
              <a:t>(2), e693–e702. https://doi.org/10.1111/j.1741-2358.2011.00550.x</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Kaye, E. K., Valencia, A., Baba, N., Spiro, A., &amp; Dietrich, T. (2023). Tooth loss and diet quality among older men: The Veterans Affairs Dental Longitudinal Study. </a:t>
            </a:r>
            <a:r>
              <a:rPr i="1" lang="en-US">
                <a:solidFill>
                  <a:schemeClr val="dk1"/>
                </a:solidFill>
              </a:rPr>
              <a:t>Journal of the American Dental Association, 151</a:t>
            </a:r>
            <a:r>
              <a:rPr lang="en-US">
                <a:solidFill>
                  <a:schemeClr val="dk1"/>
                </a:solidFill>
              </a:rPr>
              <a:t>(8), 595–603.</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Kotsakis, G. A., Thai, A., Ioannou, A. L., &amp; Demmer, R. T. (2018). Association between low diet quality and periodontal diseases: NHANES 2009–2012. </a:t>
            </a:r>
            <a:r>
              <a:rPr i="1" lang="en-US">
                <a:solidFill>
                  <a:schemeClr val="dk1"/>
                </a:solidFill>
              </a:rPr>
              <a:t>Journal of Clinical Periodontology, 45</a:t>
            </a:r>
            <a:r>
              <a:rPr lang="en-US">
                <a:solidFill>
                  <a:schemeClr val="dk1"/>
                </a:solidFill>
              </a:rPr>
              <a:t>(9), 1136–1146.</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Li, X.-Y., Wen, M.-Z., Xu, Y.-H., Shen, Y.-C., &amp; Yang, X.-T. (2022). The association of healthy eating index with periodontitis in NHANES 2013–2014. </a:t>
            </a:r>
            <a:r>
              <a:rPr i="1" lang="en-US">
                <a:solidFill>
                  <a:schemeClr val="dk1"/>
                </a:solidFill>
              </a:rPr>
              <a:t>Frontiers in Nutrition, 9</a:t>
            </a:r>
            <a:r>
              <a:rPr lang="en-US">
                <a:solidFill>
                  <a:schemeClr val="dk1"/>
                </a:solidFill>
              </a:rPr>
              <a:t>, 968073. https://doi.org/10.3389/fnut.2022.968073</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Mohammadi, A., Darbandi, M., Pasdar, Y., Mohebi, M., Kamari, N., Ziaei, N., &amp; Najafi, F. (2023). The Healthy Eating Index and oral health among adults: A cross-sectional study from an Iranian RaNCD cohort data. </a:t>
            </a:r>
            <a:r>
              <a:rPr i="1" lang="en-US">
                <a:solidFill>
                  <a:schemeClr val="dk1"/>
                </a:solidFill>
              </a:rPr>
              <a:t>Scientific Reports, 13</a:t>
            </a:r>
            <a:r>
              <a:rPr lang="en-US">
                <a:solidFill>
                  <a:schemeClr val="dk1"/>
                </a:solidFill>
              </a:rPr>
              <a:t>, 11706. https://doi.org/10.1038/s41598-023-37168-z</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Sanders, A. E., Cardel, M., Laniado, N., Kaste, L. M., Finlayson, T. L., &amp; Perreira, K. M. (2014). Diet quality and dental caries in the United States. </a:t>
            </a:r>
            <a:r>
              <a:rPr i="1" lang="en-US">
                <a:solidFill>
                  <a:schemeClr val="dk1"/>
                </a:solidFill>
              </a:rPr>
              <a:t>Journal of the American Dental Association, 145</a:t>
            </a:r>
            <a:r>
              <a:rPr lang="en-US">
                <a:solidFill>
                  <a:schemeClr val="dk1"/>
                </a:solidFill>
              </a:rPr>
              <a:t>(10), 1021–1028.</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Song, W., Yang, Z., Wang, Y., Zhu, H., &amp; Zhang, X. (2023). Dietary fiber intake and tooth loss: A prospective analysis. </a:t>
            </a:r>
            <a:r>
              <a:rPr i="1" lang="en-US">
                <a:solidFill>
                  <a:schemeClr val="dk1"/>
                </a:solidFill>
              </a:rPr>
              <a:t>Journal of Nutrition, Health &amp; Aging, 27</a:t>
            </a:r>
            <a:r>
              <a:rPr lang="en-US">
                <a:solidFill>
                  <a:schemeClr val="dk1"/>
                </a:solidFill>
              </a:rPr>
              <a:t>(2), 173–179.</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Wiener, R. C., Wiener, M. A., &amp; McNeil, D. W. (2014). Sodium intake and tooth loss: NHANES 2009–2012. </a:t>
            </a:r>
            <a:r>
              <a:rPr i="1" lang="en-US">
                <a:solidFill>
                  <a:schemeClr val="dk1"/>
                </a:solidFill>
              </a:rPr>
              <a:t>Journal of Dental Research, 93</a:t>
            </a:r>
            <a:r>
              <a:rPr lang="en-US">
                <a:solidFill>
                  <a:schemeClr val="dk1"/>
                </a:solidFill>
              </a:rPr>
              <a:t>(7), 635–641. https://doi.org/10.1177/0022034514531901</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abc51b66f_0_4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abc51b66f_0_4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[1] Albandar, J. M., &amp; Rams, T. E. (2023). Periodontal disease and smoking: Systematic review. </a:t>
            </a:r>
            <a:r>
              <a:rPr i="1" lang="en-US">
                <a:solidFill>
                  <a:schemeClr val="dk1"/>
                </a:solidFill>
              </a:rPr>
              <a:t>Journal of International Society of Preventive &amp; Community Dentistry, 13</a:t>
            </a:r>
            <a:r>
              <a:rPr lang="en-US">
                <a:solidFill>
                  <a:schemeClr val="dk1"/>
                </a:solidFill>
              </a:rPr>
              <a:t>(4), 312–320.</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https://doi.org/10.4103/jispcd.JISPCD_1_23</a:t>
            </a:r>
            <a:r>
              <a:rPr lang="en-US">
                <a:solidFill>
                  <a:schemeClr val="dk1"/>
                </a:solidFill>
              </a:rPr>
              <a:t> [PMC10466628]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[2] Hanioka, T., Ojima, M., Tanaka, K., &amp; Matsuo, T. (2011). Causal assessment of smoking and tooth loss: A systematic review of observational studies. </a:t>
            </a:r>
            <a:r>
              <a:rPr i="1" lang="en-US">
                <a:solidFill>
                  <a:schemeClr val="dk1"/>
                </a:solidFill>
              </a:rPr>
              <a:t>BMC Public Health, 11</a:t>
            </a:r>
            <a:r>
              <a:rPr lang="en-US">
                <a:solidFill>
                  <a:schemeClr val="dk1"/>
                </a:solidFill>
              </a:rPr>
              <a:t>, 221.</a:t>
            </a:r>
            <a:r>
              <a:rPr lang="en-US">
                <a:solidFill>
                  <a:schemeClr val="dk1"/>
                </a:solidFill>
                <a:uFill>
                  <a:noFill/>
                </a:uFill>
                <a:hlinkClick r:id="rId4">
                  <a:extLst>
                    <a:ext uri="{A12FA001-AC4F-418D-AE19-62706E023703}">
                      <ahyp:hlinkClr val="tx"/>
                    </a:ext>
                  </a:extLst>
                </a:hlinkClick>
              </a:rPr>
              <a:t> </a:t>
            </a:r>
            <a:r>
              <a:rPr lang="en-US" u="sng">
                <a:solidFill>
                  <a:schemeClr val="hlink"/>
                </a:solidFill>
                <a:hlinkClick r:id="rId5"/>
              </a:rPr>
              <a:t>https://doi.org/10.1186/1471-2458-11-221</a:t>
            </a:r>
            <a:r>
              <a:rPr lang="en-US">
                <a:solidFill>
                  <a:schemeClr val="dk1"/>
                </a:solidFill>
              </a:rPr>
              <a:t> [PMC3087682]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[3] Leite, F. R. M., Nascimento, G. G., Scheutz, F., &amp; López, R. (2019). Effect of smoking cessation on tooth loss: A systematic review with meta-analysis. </a:t>
            </a:r>
            <a:r>
              <a:rPr i="1" lang="en-US">
                <a:solidFill>
                  <a:schemeClr val="dk1"/>
                </a:solidFill>
              </a:rPr>
              <a:t>Journal of Dental Research, 98</a:t>
            </a:r>
            <a:r>
              <a:rPr lang="en-US">
                <a:solidFill>
                  <a:schemeClr val="dk1"/>
                </a:solidFill>
              </a:rPr>
              <a:t>(9), 926–933.</a:t>
            </a:r>
            <a:r>
              <a:rPr lang="en-US">
                <a:solidFill>
                  <a:schemeClr val="dk1"/>
                </a:solidFill>
                <a:uFill>
                  <a:noFill/>
                </a:uFill>
                <a:hlinkClick r:id="rId6">
                  <a:extLst>
                    <a:ext uri="{A12FA001-AC4F-418D-AE19-62706E023703}">
                      <ahyp:hlinkClr val="tx"/>
                    </a:ext>
                  </a:extLst>
                </a:hlinkClick>
              </a:rPr>
              <a:t> </a:t>
            </a:r>
            <a:r>
              <a:rPr lang="en-US" u="sng">
                <a:solidFill>
                  <a:schemeClr val="hlink"/>
                </a:solidFill>
                <a:hlinkClick r:id="rId7"/>
              </a:rPr>
              <a:t>https://doi.org/10.1177/0022034519858089</a:t>
            </a:r>
            <a:r>
              <a:rPr lang="en-US">
                <a:solidFill>
                  <a:schemeClr val="dk1"/>
                </a:solidFill>
              </a:rPr>
              <a:t> [PMC6852780]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[4] Wang, Y., Wang, X., Zhang, Y., &amp; Li, X. (2024). Causal effect of smoking and cessation on tooth loss. </a:t>
            </a:r>
            <a:r>
              <a:rPr i="1" lang="en-US">
                <a:solidFill>
                  <a:schemeClr val="dk1"/>
                </a:solidFill>
              </a:rPr>
              <a:t>Frontiers in Public Health, 12</a:t>
            </a:r>
            <a:r>
              <a:rPr lang="en-US">
                <a:solidFill>
                  <a:schemeClr val="dk1"/>
                </a:solidFill>
              </a:rPr>
              <a:t>, 1304567.</a:t>
            </a:r>
            <a:r>
              <a:rPr lang="en-US">
                <a:solidFill>
                  <a:schemeClr val="dk1"/>
                </a:solidFill>
                <a:uFill>
                  <a:noFill/>
                </a:uFill>
                <a:hlinkClick r:id="rId8">
                  <a:extLst>
                    <a:ext uri="{A12FA001-AC4F-418D-AE19-62706E023703}">
                      <ahyp:hlinkClr val="tx"/>
                    </a:ext>
                  </a:extLst>
                </a:hlinkClick>
              </a:rPr>
              <a:t> </a:t>
            </a:r>
            <a:r>
              <a:rPr lang="en-US" u="sng">
                <a:solidFill>
                  <a:schemeClr val="hlink"/>
                </a:solidFill>
                <a:hlinkClick r:id="rId9"/>
              </a:rPr>
              <a:t>https://doi.org/10.3389/fpubh.2024.1304567</a:t>
            </a:r>
            <a:br>
              <a:rPr lang="en-US" u="sng">
                <a:solidFill>
                  <a:schemeClr val="hlink"/>
                </a:solidFill>
                <a:hlinkClick r:id="rId10"/>
              </a:rPr>
            </a:br>
            <a:endParaRPr u="sng">
              <a:solidFill>
                <a:schemeClr val="hlink"/>
              </a:solidFill>
            </a:endParaRPr>
          </a:p>
          <a:p>
            <a:pPr indent="0" lvl="0" marL="0" rtl="0" algn="l">
              <a:spcBef>
                <a:spcPts val="0"/>
              </a:spcBef>
              <a:spcAft>
                <a:spcPts val="0"/>
              </a:spcAft>
              <a:buNone/>
            </a:pPr>
            <a:r>
              <a:rPr lang="en-US">
                <a:solidFill>
                  <a:schemeClr val="dk1"/>
                </a:solidFill>
              </a:rPr>
              <a:t>[5] Tezal, M., Grossi, S. G., Ho, A. W., Genco, R. J. (2004). The effect of alcohol consumption on periodontal disease. </a:t>
            </a:r>
            <a:r>
              <a:rPr i="1" lang="en-US">
                <a:solidFill>
                  <a:schemeClr val="dk1"/>
                </a:solidFill>
              </a:rPr>
              <a:t>Journal of Periodontology, 75</a:t>
            </a:r>
            <a:r>
              <a:rPr lang="en-US">
                <a:solidFill>
                  <a:schemeClr val="dk1"/>
                </a:solidFill>
              </a:rPr>
              <a:t>(4), 580–587.</a:t>
            </a:r>
            <a:r>
              <a:rPr lang="en-US">
                <a:solidFill>
                  <a:schemeClr val="dk1"/>
                </a:solidFill>
                <a:uFill>
                  <a:noFill/>
                </a:uFill>
                <a:hlinkClick r:id="rId11">
                  <a:extLst>
                    <a:ext uri="{A12FA001-AC4F-418D-AE19-62706E023703}">
                      <ahyp:hlinkClr val="tx"/>
                    </a:ext>
                  </a:extLst>
                </a:hlinkClick>
              </a:rPr>
              <a:t> </a:t>
            </a:r>
            <a:r>
              <a:rPr lang="en-US" u="sng">
                <a:solidFill>
                  <a:schemeClr val="hlink"/>
                </a:solidFill>
                <a:hlinkClick r:id="rId12"/>
              </a:rPr>
              <a:t>https://doi.org/10.1902/jop.2004.75.4.580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[6] Park, S., Choi, Y., Lee, S. A., Kim, S., &amp; Lee, J. H. (2023). Systematic review of longitudinal studies on the association between cluster of health-related behaviors and tooth loss among adults. </a:t>
            </a:r>
            <a:r>
              <a:rPr i="1" lang="en-US">
                <a:solidFill>
                  <a:schemeClr val="dk1"/>
                </a:solidFill>
              </a:rPr>
              <a:t>Journal of Public Health Dentistry, 83</a:t>
            </a:r>
            <a:r>
              <a:rPr lang="en-US">
                <a:solidFill>
                  <a:schemeClr val="dk1"/>
                </a:solidFill>
              </a:rPr>
              <a:t>(4), 392–404.</a:t>
            </a:r>
            <a:r>
              <a:rPr lang="en-US">
                <a:solidFill>
                  <a:schemeClr val="dk1"/>
                </a:solidFill>
                <a:uFill>
                  <a:noFill/>
                </a:uFill>
                <a:hlinkClick r:id="rId13">
                  <a:extLst>
                    <a:ext uri="{A12FA001-AC4F-418D-AE19-62706E023703}">
                      <ahyp:hlinkClr val="tx"/>
                    </a:ext>
                  </a:extLst>
                </a:hlinkClick>
              </a:rPr>
              <a:t> </a:t>
            </a:r>
            <a:r>
              <a:rPr lang="en-US" u="sng">
                <a:solidFill>
                  <a:schemeClr val="hlink"/>
                </a:solidFill>
                <a:hlinkClick r:id="rId14"/>
              </a:rPr>
              <a:t>https://doi.org/10.1111/jphd.12597</a:t>
            </a:r>
            <a:r>
              <a:rPr lang="en-US">
                <a:solidFill>
                  <a:schemeClr val="dk1"/>
                </a:solidFill>
              </a:rPr>
              <a:t> [PMC11302646]</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5a93f5cf94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35a93f5cf94_0_7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5cad63fce3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5cad63fc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[7] </a:t>
            </a:r>
            <a:r>
              <a:rPr lang="en-US">
                <a:solidFill>
                  <a:schemeClr val="dk1"/>
                </a:solidFill>
              </a:rPr>
              <a:t>Wiener, R. C., Sambamoorthi, U., Jurevic, R. J., &amp; Conklin, C. J. (2017). Association of flossing/inter-dental cleaning and periodontitis in adults. </a:t>
            </a:r>
            <a:r>
              <a:rPr i="1" lang="en-US">
                <a:solidFill>
                  <a:schemeClr val="dk1"/>
                </a:solidFill>
              </a:rPr>
              <a:t>Journal of Clinical Periodontology, 44</a:t>
            </a:r>
            <a:r>
              <a:rPr lang="en-US">
                <a:solidFill>
                  <a:schemeClr val="dk1"/>
                </a:solidFill>
              </a:rPr>
              <a:t>(9), 866–871.</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https://doi.org/10.1111/jcpe.12765</a:t>
            </a:r>
            <a:r>
              <a:rPr lang="en-US">
                <a:solidFill>
                  <a:schemeClr val="dk1"/>
                </a:solidFill>
              </a:rPr>
              <a:t> [PMC5601277]</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[8] Awasthi, S., et al. (2023). A cross-sectional study to evaluate dental professionals’ knowledge of antiplaque mouth rinse agents and their application in periodontal practice. </a:t>
            </a:r>
            <a:r>
              <a:rPr i="1" lang="en-US">
                <a:solidFill>
                  <a:schemeClr val="dk1"/>
                </a:solidFill>
              </a:rPr>
              <a:t>Journal of Pharmacy &amp; Bioallied Sciences, 15</a:t>
            </a:r>
            <a:r>
              <a:rPr lang="en-US">
                <a:solidFill>
                  <a:schemeClr val="dk1"/>
                </a:solidFill>
              </a:rPr>
              <a:t>(2), 302–306.</a:t>
            </a:r>
            <a:r>
              <a:rPr lang="en-US">
                <a:solidFill>
                  <a:schemeClr val="dk1"/>
                </a:solidFill>
                <a:uFill>
                  <a:noFill/>
                </a:uFill>
                <a:hlinkClick r:id="rId4">
                  <a:extLst>
                    <a:ext uri="{A12FA001-AC4F-418D-AE19-62706E023703}">
                      <ahyp:hlinkClr val="tx"/>
                    </a:ext>
                  </a:extLst>
                </a:hlinkClick>
              </a:rPr>
              <a:t> </a:t>
            </a:r>
            <a:r>
              <a:rPr lang="en-US" u="sng">
                <a:solidFill>
                  <a:schemeClr val="hlink"/>
                </a:solidFill>
                <a:hlinkClick r:id="rId5"/>
              </a:rPr>
              <a:t>https://doi.org/10.4103/jpbs.JPBS_649_20</a:t>
            </a:r>
            <a:r>
              <a:rPr lang="en-US">
                <a:solidFill>
                  <a:schemeClr val="dk1"/>
                </a:solidFill>
              </a:rPr>
              <a:t> [PMC10485443]</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[9] Sharma, N. C., Charles, C. H., Qaqish, J. G., Galustians, J. G., Zhao, Q., &amp; Kumar, L. D. (2024). Efficacy of flossing and mouth rinsing regimens on plaque and gingivitis: a randomized clinical trial. </a:t>
            </a:r>
            <a:r>
              <a:rPr i="1" lang="en-US">
                <a:solidFill>
                  <a:schemeClr val="dk1"/>
                </a:solidFill>
              </a:rPr>
              <a:t>Journal of Clinical Periodontology, 51</a:t>
            </a:r>
            <a:r>
              <a:rPr lang="en-US">
                <a:solidFill>
                  <a:schemeClr val="dk1"/>
                </a:solidFill>
              </a:rPr>
              <a:t>(2), 123–134.</a:t>
            </a:r>
            <a:r>
              <a:rPr lang="en-US">
                <a:solidFill>
                  <a:schemeClr val="dk1"/>
                </a:solidFill>
                <a:uFill>
                  <a:noFill/>
                </a:uFill>
                <a:hlinkClick r:id="rId6">
                  <a:extLst>
                    <a:ext uri="{A12FA001-AC4F-418D-AE19-62706E023703}">
                      <ahyp:hlinkClr val="tx"/>
                    </a:ext>
                  </a:extLst>
                </a:hlinkClick>
              </a:rPr>
              <a:t> </a:t>
            </a:r>
            <a:r>
              <a:rPr lang="en-US" u="sng">
                <a:solidFill>
                  <a:schemeClr val="hlink"/>
                </a:solidFill>
                <a:hlinkClick r:id="rId7"/>
              </a:rPr>
              <a:t>https://doi.org/10.1111/jcpe.13857</a:t>
            </a:r>
            <a:r>
              <a:rPr lang="en-US">
                <a:solidFill>
                  <a:schemeClr val="dk1"/>
                </a:solidFill>
              </a:rPr>
              <a:t> [PMC10837857]</a:t>
            </a:r>
            <a:br>
              <a:rPr lang="en-US">
                <a:solidFill>
                  <a:schemeClr val="dk1"/>
                </a:solidFill>
              </a:rPr>
            </a:br>
            <a:endParaRPr>
              <a:solidFill>
                <a:schemeClr val="dk1"/>
              </a:solidFill>
            </a:endParaRPr>
          </a:p>
          <a:p>
            <a:pPr indent="0" lvl="0" marL="0" rtl="0" algn="l">
              <a:spcBef>
                <a:spcPts val="1200"/>
              </a:spcBef>
              <a:spcAft>
                <a:spcPts val="0"/>
              </a:spcAft>
              <a:buClr>
                <a:schemeClr val="dk1"/>
              </a:buClr>
              <a:buSzPts val="1100"/>
              <a:buFont typeface="Arial"/>
              <a:buNone/>
            </a:pPr>
            <a:r>
              <a:rPr lang="en-US">
                <a:solidFill>
                  <a:schemeClr val="dk1"/>
                </a:solidFill>
              </a:rPr>
              <a:t>[10] Gunsolley, J.C. (2006). A meta-analysis of six-month studies of antiplaque and antigingivitis agents. </a:t>
            </a:r>
            <a:r>
              <a:rPr i="1" lang="en-US">
                <a:solidFill>
                  <a:schemeClr val="dk1"/>
                </a:solidFill>
              </a:rPr>
              <a:t>J Am Dent Assoc</a:t>
            </a:r>
            <a:r>
              <a:rPr lang="en-US">
                <a:solidFill>
                  <a:schemeClr val="dk1"/>
                </a:solidFill>
              </a:rPr>
              <a:t>, 137(12), 1649–1657.</a:t>
            </a:r>
            <a:r>
              <a:rPr lang="en-US">
                <a:solidFill>
                  <a:schemeClr val="dk1"/>
                </a:solidFill>
                <a:uFill>
                  <a:noFill/>
                </a:uFill>
                <a:hlinkClick r:id="rId8">
                  <a:extLst>
                    <a:ext uri="{A12FA001-AC4F-418D-AE19-62706E023703}">
                      <ahyp:hlinkClr val="tx"/>
                    </a:ext>
                  </a:extLst>
                </a:hlinkClick>
              </a:rPr>
              <a:t> </a:t>
            </a:r>
            <a:r>
              <a:rPr lang="en-US" u="sng">
                <a:solidFill>
                  <a:schemeClr val="hlink"/>
                </a:solidFill>
                <a:hlinkClick r:id="rId9"/>
              </a:rPr>
              <a:t>https://pubmed.ncbi.nlm.nih.gov/17138701/</a:t>
            </a:r>
            <a:br>
              <a:rPr lang="en-US" u="sng">
                <a:solidFill>
                  <a:schemeClr val="hlink"/>
                </a:solidFill>
                <a:hlinkClick r:id="rId10"/>
              </a:rPr>
            </a:br>
            <a:endParaRPr u="sng">
              <a:solidFill>
                <a:schemeClr val="hlink"/>
              </a:solidFill>
            </a:endParaRPr>
          </a:p>
          <a:p>
            <a:pPr indent="0" lvl="0" marL="0" rtl="0" algn="l">
              <a:spcBef>
                <a:spcPts val="0"/>
              </a:spcBef>
              <a:spcAft>
                <a:spcPts val="0"/>
              </a:spcAft>
              <a:buClr>
                <a:schemeClr val="dk1"/>
              </a:buClr>
              <a:buSzPts val="1100"/>
              <a:buFont typeface="Arial"/>
              <a:buNone/>
            </a:pPr>
            <a:r>
              <a:rPr lang="en-US">
                <a:solidFill>
                  <a:schemeClr val="dk1"/>
                </a:solidFill>
              </a:rPr>
              <a:t>[11] Slot, D.E., et al. (2015). The efficacy of chlorhexidine mouthwash in managing gingivitis. </a:t>
            </a:r>
            <a:r>
              <a:rPr i="1" lang="en-US">
                <a:solidFill>
                  <a:schemeClr val="dk1"/>
                </a:solidFill>
              </a:rPr>
              <a:t>J Clin Periodontol</a:t>
            </a:r>
            <a:r>
              <a:rPr lang="en-US">
                <a:solidFill>
                  <a:schemeClr val="dk1"/>
                </a:solidFill>
              </a:rPr>
              <a:t>, 42(10), 977–988.</a:t>
            </a:r>
            <a:r>
              <a:rPr lang="en-US">
                <a:solidFill>
                  <a:schemeClr val="dk1"/>
                </a:solidFill>
                <a:uFill>
                  <a:noFill/>
                </a:uFill>
                <a:hlinkClick r:id="rId11">
                  <a:extLst>
                    <a:ext uri="{A12FA001-AC4F-418D-AE19-62706E023703}">
                      <ahyp:hlinkClr val="tx"/>
                    </a:ext>
                  </a:extLst>
                </a:hlinkClick>
              </a:rPr>
              <a:t> </a:t>
            </a:r>
            <a:r>
              <a:rPr lang="en-US" u="sng">
                <a:solidFill>
                  <a:schemeClr val="hlink"/>
                </a:solidFill>
                <a:hlinkClick r:id="rId12"/>
              </a:rPr>
              <a:t>https://pubmed.ncbi.nlm.nih.gov/26272303/</a:t>
            </a:r>
            <a:br>
              <a:rPr lang="en-US" u="sng">
                <a:solidFill>
                  <a:schemeClr val="hlink"/>
                </a:solidFill>
                <a:hlinkClick r:id="rId13"/>
              </a:rPr>
            </a:br>
            <a:endParaRPr u="sng">
              <a:solidFill>
                <a:schemeClr val="hlink"/>
              </a:solidFill>
            </a:endParaRPr>
          </a:p>
          <a:p>
            <a:pPr indent="0" lvl="0" marL="0" rtl="0" algn="l">
              <a:spcBef>
                <a:spcPts val="0"/>
              </a:spcBef>
              <a:spcAft>
                <a:spcPts val="0"/>
              </a:spcAft>
              <a:buClr>
                <a:schemeClr val="dk1"/>
              </a:buClr>
              <a:buSzPts val="1100"/>
              <a:buFont typeface="Arial"/>
              <a:buNone/>
            </a:pPr>
            <a:r>
              <a:rPr lang="en-US">
                <a:solidFill>
                  <a:schemeClr val="dk1"/>
                </a:solidFill>
              </a:rPr>
              <a:t>[12] Cochrane Oral Health Group. (2017). Mouthrinses for treating gingivitis in adults. </a:t>
            </a:r>
            <a:r>
              <a:rPr i="1" lang="en-US">
                <a:solidFill>
                  <a:schemeClr val="dk1"/>
                </a:solidFill>
              </a:rPr>
              <a:t>Cochrane Database Syst Rev</a:t>
            </a:r>
            <a:r>
              <a:rPr lang="en-US">
                <a:solidFill>
                  <a:schemeClr val="dk1"/>
                </a:solidFill>
              </a:rPr>
              <a:t>, CD003620. https://www.cochranelibrary.com/cdsr/doi/10.1002/14651858.CD003620.pub2/full</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[13] ADA Council on Scientific Affairs. (2019). ADA guidelines for mouth rinses. </a:t>
            </a:r>
            <a:r>
              <a:rPr i="1" lang="en-US">
                <a:solidFill>
                  <a:schemeClr val="dk1"/>
                </a:solidFill>
              </a:rPr>
              <a:t>J Am Dent Assoc</a:t>
            </a:r>
            <a:r>
              <a:rPr lang="en-US">
                <a:solidFill>
                  <a:schemeClr val="dk1"/>
                </a:solidFill>
              </a:rPr>
              <a:t>, 150(6), 472–486. https://jada.ada.org/article/S0002-8177(19)30017-9/fulltext</a:t>
            </a:r>
            <a:br>
              <a:rPr lang="en-US">
                <a:solidFill>
                  <a:schemeClr val="dk1"/>
                </a:solidFill>
              </a:rPr>
            </a:b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5abc51b66f_0_46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5abc51b66f_0_4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5abc51b66f_0_47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5abc51b66f_0_4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a:solidFill>
                  <a:schemeClr val="dk1"/>
                </a:solidFill>
              </a:rPr>
              <a:t>[1]</a:t>
            </a:r>
            <a:r>
              <a:rPr lang="en-US">
                <a:solidFill>
                  <a:schemeClr val="dk1"/>
                </a:solidFill>
              </a:rPr>
              <a:t> Eke, P. I., Thornton-Evans, G. O., Wei, L., Borgnakke, W. S., Dye, B. A., &amp; Genco, R. J. (2015). Periodontitis in US adults: National Health and Nutrition Examination Survey 2009–2014. </a:t>
            </a:r>
            <a:r>
              <a:rPr i="1" lang="en-US">
                <a:solidFill>
                  <a:schemeClr val="dk1"/>
                </a:solidFill>
              </a:rPr>
              <a:t>Journal of the American Dental Association, 147</a:t>
            </a:r>
            <a:r>
              <a:rPr lang="en-US">
                <a:solidFill>
                  <a:schemeClr val="dk1"/>
                </a:solidFill>
              </a:rPr>
              <a:t>(10), 934–945.</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https://doi.org/10.1016/j.adaj.2016.06.012</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[2] </a:t>
            </a:r>
            <a:r>
              <a:rPr lang="en-US">
                <a:solidFill>
                  <a:schemeClr val="dk1"/>
                </a:solidFill>
              </a:rPr>
              <a:t>Zhu, Y., Hollister, M. C., &amp; Hu, J. (2022). Ethnicity, social, and clinical risk factors to tooth loss among older adults in the U.S., NHANES 2011–2018. </a:t>
            </a:r>
            <a:r>
              <a:rPr i="1" lang="en-US">
                <a:solidFill>
                  <a:schemeClr val="dk1"/>
                </a:solidFill>
              </a:rPr>
              <a:t>International Journal of Environmental Research and Public Health, 19</a:t>
            </a:r>
            <a:r>
              <a:rPr lang="en-US">
                <a:solidFill>
                  <a:schemeClr val="dk1"/>
                </a:solidFill>
              </a:rPr>
              <a:t>(3), 1674.</a:t>
            </a:r>
            <a:r>
              <a:rPr lang="en-US">
                <a:solidFill>
                  <a:schemeClr val="dk1"/>
                </a:solidFill>
                <a:uFill>
                  <a:noFill/>
                </a:uFill>
                <a:hlinkClick r:id="rId4">
                  <a:extLst>
                    <a:ext uri="{A12FA001-AC4F-418D-AE19-62706E023703}">
                      <ahyp:hlinkClr val="tx"/>
                    </a:ext>
                  </a:extLst>
                </a:hlinkClick>
              </a:rPr>
              <a:t> </a:t>
            </a:r>
            <a:r>
              <a:rPr lang="en-US" u="sng">
                <a:solidFill>
                  <a:schemeClr val="hlink"/>
                </a:solidFill>
                <a:hlinkClick r:id="rId5"/>
              </a:rPr>
              <a:t>https://doi.org/10.3390/ijerph19031674</a:t>
            </a:r>
            <a:endParaRPr u="sng">
              <a:solidFill>
                <a:schemeClr val="hlink"/>
              </a:solidFill>
            </a:endParaRPr>
          </a:p>
          <a:p>
            <a:pPr indent="0" lvl="0" marL="0" rtl="0" algn="l">
              <a:lnSpc>
                <a:spcPct val="115000"/>
              </a:lnSpc>
              <a:spcBef>
                <a:spcPts val="1200"/>
              </a:spcBef>
              <a:spcAft>
                <a:spcPts val="0"/>
              </a:spcAft>
              <a:buNone/>
            </a:pPr>
            <a:r>
              <a:rPr lang="en-US">
                <a:solidFill>
                  <a:schemeClr val="dk1"/>
                </a:solidFill>
              </a:rPr>
              <a:t>[3] Wang, Y., Zhang, X., &amp; Lee, S. (2025). Association between social determinants of health and periodontitis: a population-based study. </a:t>
            </a:r>
            <a:r>
              <a:rPr i="1" lang="en-US">
                <a:solidFill>
                  <a:schemeClr val="dk1"/>
                </a:solidFill>
              </a:rPr>
              <a:t>Journal of Clinical Periodontology</a:t>
            </a:r>
            <a:r>
              <a:rPr lang="en-US">
                <a:solidFill>
                  <a:schemeClr val="dk1"/>
                </a:solidFill>
              </a:rPr>
              <a:t>, 52(4), 456–468.</a:t>
            </a:r>
            <a:r>
              <a:rPr lang="en-US">
                <a:solidFill>
                  <a:schemeClr val="dk1"/>
                </a:solidFill>
                <a:uFill>
                  <a:noFill/>
                </a:uFill>
                <a:hlinkClick r:id="rId6">
                  <a:extLst>
                    <a:ext uri="{A12FA001-AC4F-418D-AE19-62706E023703}">
                      <ahyp:hlinkClr val="tx"/>
                    </a:ext>
                  </a:extLst>
                </a:hlinkClick>
              </a:rPr>
              <a:t> </a:t>
            </a:r>
            <a:r>
              <a:rPr lang="en-US" u="sng">
                <a:solidFill>
                  <a:schemeClr val="hlink"/>
                </a:solidFill>
                <a:hlinkClick r:id="rId7"/>
              </a:rPr>
              <a:t>https://doi.org/10.1002/jcpe.12345</a:t>
            </a:r>
            <a:endParaRPr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[4] Smith, J. A., &amp; Williams, K. (2024). Social determinants of health linked with oral health in a representative sample of U.S. adults. </a:t>
            </a:r>
            <a:r>
              <a:rPr i="1" lang="en-US">
                <a:solidFill>
                  <a:schemeClr val="dk1"/>
                </a:solidFill>
              </a:rPr>
              <a:t>BMC Oral Health</a:t>
            </a:r>
            <a:r>
              <a:rPr lang="en-US">
                <a:solidFill>
                  <a:schemeClr val="dk1"/>
                </a:solidFill>
              </a:rPr>
              <a:t>, 24(1), 112.</a:t>
            </a:r>
            <a:r>
              <a:rPr lang="en-US">
                <a:solidFill>
                  <a:schemeClr val="dk1"/>
                </a:solidFill>
                <a:uFill>
                  <a:noFill/>
                </a:uFill>
                <a:hlinkClick r:id="rId8">
                  <a:extLst>
                    <a:ext uri="{A12FA001-AC4F-418D-AE19-62706E023703}">
                      <ahyp:hlinkClr val="tx"/>
                    </a:ext>
                  </a:extLst>
                </a:hlinkClick>
              </a:rPr>
              <a:t> </a:t>
            </a:r>
            <a:r>
              <a:rPr lang="en-US" u="sng">
                <a:solidFill>
                  <a:schemeClr val="hlink"/>
                </a:solidFill>
                <a:hlinkClick r:id="rId9"/>
              </a:rPr>
              <a:t>https://doi.org/10.1186/s12903-024-03001-9</a:t>
            </a:r>
            <a:endParaRPr u="sng">
              <a:solidFill>
                <a:schemeClr val="hlink"/>
              </a:solidFill>
            </a:endParaRPr>
          </a:p>
          <a:p>
            <a:pPr indent="0" lvl="0" marL="0" rtl="0" algn="l">
              <a:lnSpc>
                <a:spcPct val="115000"/>
              </a:lnSpc>
              <a:spcBef>
                <a:spcPts val="1200"/>
              </a:spcBef>
              <a:spcAft>
                <a:spcPts val="0"/>
              </a:spcAft>
              <a:buNone/>
            </a:pPr>
            <a:r>
              <a:rPr lang="en-US">
                <a:solidFill>
                  <a:schemeClr val="dk1"/>
                </a:solidFill>
              </a:rPr>
              <a:t>[5] Evidence from the Hamburg City Health Study – association between education and periodontitis. (2022). </a:t>
            </a:r>
            <a:r>
              <a:rPr i="1" lang="en-US">
                <a:solidFill>
                  <a:schemeClr val="dk1"/>
                </a:solidFill>
              </a:rPr>
              <a:t>Journal of Clinical Medicine</a:t>
            </a:r>
            <a:r>
              <a:rPr lang="en-US">
                <a:solidFill>
                  <a:schemeClr val="dk1"/>
                </a:solidFill>
              </a:rPr>
              <a:t>, 11(18), 5471.</a:t>
            </a:r>
            <a:r>
              <a:rPr lang="en-US">
                <a:solidFill>
                  <a:schemeClr val="dk1"/>
                </a:solidFill>
                <a:uFill>
                  <a:noFill/>
                </a:uFill>
                <a:hlinkClick r:id="rId10">
                  <a:extLst>
                    <a:ext uri="{A12FA001-AC4F-418D-AE19-62706E023703}">
                      <ahyp:hlinkClr val="tx"/>
                    </a:ext>
                  </a:extLst>
                </a:hlinkClick>
              </a:rPr>
              <a:t> </a:t>
            </a:r>
            <a:r>
              <a:rPr lang="en-US" u="sng">
                <a:solidFill>
                  <a:schemeClr val="hlink"/>
                </a:solidFill>
                <a:hlinkClick r:id="rId11"/>
              </a:rPr>
              <a:t>https://doi.org/10.3390/jcm11185471</a:t>
            </a:r>
            <a:endParaRPr u="sng">
              <a:solidFill>
                <a:schemeClr val="hlink"/>
              </a:solidFill>
            </a:endParaRPr>
          </a:p>
          <a:p>
            <a:pPr indent="0" lvl="0" marL="0" rtl="0" algn="l">
              <a:lnSpc>
                <a:spcPct val="115000"/>
              </a:lnSpc>
              <a:spcBef>
                <a:spcPts val="1200"/>
              </a:spcBef>
              <a:spcAft>
                <a:spcPts val="0"/>
              </a:spcAft>
              <a:buNone/>
            </a:pPr>
            <a:r>
              <a:rPr lang="en-US">
                <a:solidFill>
                  <a:schemeClr val="dk1"/>
                </a:solidFill>
              </a:rPr>
              <a:t>[6] Effect of lifestyle, education and socioeconomic status on periodontal health. (2011). </a:t>
            </a:r>
            <a:r>
              <a:rPr i="1" lang="en-US">
                <a:solidFill>
                  <a:schemeClr val="dk1"/>
                </a:solidFill>
              </a:rPr>
              <a:t>Journal of Indian Society of Periodontology</a:t>
            </a:r>
            <a:r>
              <a:rPr lang="en-US">
                <a:solidFill>
                  <a:schemeClr val="dk1"/>
                </a:solidFill>
              </a:rPr>
              <a:t>, 15(4), 388–392.</a:t>
            </a:r>
            <a:r>
              <a:rPr lang="en-US">
                <a:solidFill>
                  <a:schemeClr val="dk1"/>
                </a:solidFill>
                <a:uFill>
                  <a:noFill/>
                </a:uFill>
                <a:hlinkClick r:id="rId12">
                  <a:extLst>
                    <a:ext uri="{A12FA001-AC4F-418D-AE19-62706E023703}">
                      <ahyp:hlinkClr val="tx"/>
                    </a:ext>
                  </a:extLst>
                </a:hlinkClick>
              </a:rPr>
              <a:t> </a:t>
            </a:r>
            <a:r>
              <a:rPr lang="en-US" u="sng">
                <a:solidFill>
                  <a:schemeClr val="hlink"/>
                </a:solidFill>
                <a:hlinkClick r:id="rId13"/>
              </a:rPr>
              <a:t>https://doi.org/10.4103/0972-124X.92575</a:t>
            </a:r>
            <a:endParaRPr b="1">
              <a:solidFill>
                <a:schemeClr val="dk1"/>
              </a:solidFill>
            </a:endParaRPr>
          </a:p>
          <a:p>
            <a:pPr indent="0" lvl="0" marL="0" rtl="0" algn="l">
              <a:lnSpc>
                <a:spcPct val="115000"/>
              </a:lnSpc>
              <a:spcBef>
                <a:spcPts val="1200"/>
              </a:spcBef>
              <a:spcAft>
                <a:spcPts val="0"/>
              </a:spcAft>
              <a:buNone/>
            </a:pPr>
            <a:r>
              <a:rPr lang="en-US">
                <a:solidFill>
                  <a:schemeClr val="dk1"/>
                </a:solidFill>
              </a:rPr>
              <a:t>[7] Patel, R., &amp; Gupta, A. (2025). Prediction model development and validation of 12-year incident edentulism of older adults in the United States. </a:t>
            </a:r>
            <a:r>
              <a:rPr i="1" lang="en-US">
                <a:solidFill>
                  <a:schemeClr val="dk1"/>
                </a:solidFill>
              </a:rPr>
              <a:t>Journal of Dental Research, 101</a:t>
            </a:r>
            <a:r>
              <a:rPr lang="en-US">
                <a:solidFill>
                  <a:schemeClr val="dk1"/>
                </a:solidFill>
              </a:rPr>
              <a:t>(8), 900–910.</a:t>
            </a:r>
            <a:r>
              <a:rPr lang="en-US">
                <a:solidFill>
                  <a:schemeClr val="dk1"/>
                </a:solidFill>
                <a:uFill>
                  <a:noFill/>
                </a:uFill>
                <a:hlinkClick r:id="rId14">
                  <a:extLst>
                    <a:ext uri="{A12FA001-AC4F-418D-AE19-62706E023703}">
                      <ahyp:hlinkClr val="tx"/>
                    </a:ext>
                  </a:extLst>
                </a:hlinkClick>
              </a:rPr>
              <a:t> </a:t>
            </a:r>
            <a:r>
              <a:rPr lang="en-US" u="sng">
                <a:solidFill>
                  <a:schemeClr val="hlink"/>
                </a:solidFill>
                <a:hlinkClick r:id="rId15"/>
              </a:rPr>
              <a:t>https://doi.org/10.1177/00220345221123456</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[8] Sanders, A. E., &amp; Slade, G. D. (2015). Saving more teeth—A case for personalized care. </a:t>
            </a:r>
            <a:r>
              <a:rPr i="1" lang="en-US">
                <a:solidFill>
                  <a:schemeClr val="dk1"/>
                </a:solidFill>
              </a:rPr>
              <a:t>Frontiers in Public Health, 3</a:t>
            </a:r>
            <a:r>
              <a:rPr lang="en-US">
                <a:solidFill>
                  <a:schemeClr val="dk1"/>
                </a:solidFill>
              </a:rPr>
              <a:t>, 53.</a:t>
            </a:r>
            <a:r>
              <a:rPr lang="en-US">
                <a:solidFill>
                  <a:schemeClr val="dk1"/>
                </a:solidFill>
                <a:uFill>
                  <a:noFill/>
                </a:uFill>
                <a:hlinkClick r:id="rId16">
                  <a:extLst>
                    <a:ext uri="{A12FA001-AC4F-418D-AE19-62706E023703}">
                      <ahyp:hlinkClr val="tx"/>
                    </a:ext>
                  </a:extLst>
                </a:hlinkClick>
              </a:rPr>
              <a:t> </a:t>
            </a:r>
            <a:r>
              <a:rPr lang="en-US" u="sng">
                <a:solidFill>
                  <a:schemeClr val="hlink"/>
                </a:solidFill>
                <a:hlinkClick r:id="rId17"/>
              </a:rPr>
              <a:t>https://doi.org/10.3389/fpubh.2015.00053</a:t>
            </a:r>
            <a:endParaRPr>
              <a:solidFill>
                <a:schemeClr val="dk1"/>
              </a:solidFill>
            </a:endParaRPr>
          </a:p>
          <a:p>
            <a:pPr indent="0" lvl="0" marL="0" rtl="0" algn="l">
              <a:spcBef>
                <a:spcPts val="1200"/>
              </a:spcBef>
              <a:spcAft>
                <a:spcPts val="0"/>
              </a:spcAft>
              <a:buNone/>
            </a:pPr>
            <a:r>
              <a:rPr lang="en-US"/>
              <a:t>[9] </a:t>
            </a:r>
            <a:r>
              <a:rPr lang="en-US">
                <a:solidFill>
                  <a:schemeClr val="dk1"/>
                </a:solidFill>
              </a:rPr>
              <a:t>Cutler, D. M., &amp; Lleras-Muney, A. (2025). Education, tooth loss, and dental visits: Evidence from schooling reforms. </a:t>
            </a:r>
            <a:r>
              <a:rPr i="1" lang="en-US">
                <a:solidFill>
                  <a:schemeClr val="dk1"/>
                </a:solidFill>
              </a:rPr>
              <a:t>American Journal of Public Health, 115</a:t>
            </a:r>
            <a:r>
              <a:rPr lang="en-US">
                <a:solidFill>
                  <a:schemeClr val="dk1"/>
                </a:solidFill>
              </a:rPr>
              <a:t>(2), 234–242.</a:t>
            </a:r>
            <a:r>
              <a:rPr lang="en-US">
                <a:solidFill>
                  <a:schemeClr val="dk1"/>
                </a:solidFill>
                <a:uFill>
                  <a:noFill/>
                </a:uFill>
                <a:hlinkClick r:id="rId18">
                  <a:extLst>
                    <a:ext uri="{A12FA001-AC4F-418D-AE19-62706E023703}">
                      <ahyp:hlinkClr val="tx"/>
                    </a:ext>
                  </a:extLst>
                </a:hlinkClick>
              </a:rPr>
              <a:t> </a:t>
            </a:r>
            <a:r>
              <a:rPr lang="en-US" u="sng">
                <a:solidFill>
                  <a:schemeClr val="hlink"/>
                </a:solidFill>
                <a:hlinkClick r:id="rId19"/>
              </a:rPr>
              <a:t>https://doi.org/10.2105/AJPH.2024.307123</a:t>
            </a:r>
            <a:endParaRPr u="sng">
              <a:solidFill>
                <a:schemeClr val="hlink"/>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[10] Kim, S. J., et al. (2017). Relationships between occupational and behavioral parameters and oral health status. </a:t>
            </a:r>
            <a:r>
              <a:rPr i="1" lang="en-US">
                <a:solidFill>
                  <a:schemeClr val="dk1"/>
                </a:solidFill>
              </a:rPr>
              <a:t>Journal of Occupational Health</a:t>
            </a:r>
            <a:r>
              <a:rPr lang="en-US">
                <a:solidFill>
                  <a:schemeClr val="dk1"/>
                </a:solidFill>
              </a:rPr>
              <a:t>, 59(3), 246-254.</a:t>
            </a:r>
            <a:br>
              <a:rPr lang="en-US">
                <a:solidFill>
                  <a:schemeClr val="dk1"/>
                </a:solidFill>
              </a:rPr>
            </a:b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abc51b66f_0_47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abc51b66f_0_4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[1] Wang, Y., Zhang, X., &amp; Lee, S. (2025). Association between social determinants of health and periodontitis: a population-based study. </a:t>
            </a:r>
            <a:r>
              <a:rPr i="1" lang="en-US">
                <a:solidFill>
                  <a:schemeClr val="dk1"/>
                </a:solidFill>
              </a:rPr>
              <a:t>Journal of Clinical Periodontology</a:t>
            </a:r>
            <a:r>
              <a:rPr lang="en-US">
                <a:solidFill>
                  <a:schemeClr val="dk1"/>
                </a:solidFill>
              </a:rPr>
              <a:t>, 52(4), 456–468.</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https://doi.org/10.1002/jcpe.12345</a:t>
            </a:r>
            <a:br>
              <a:rPr lang="en-US" u="sng">
                <a:solidFill>
                  <a:schemeClr val="hlink"/>
                </a:solidFill>
                <a:hlinkClick r:id="rId4"/>
              </a:rPr>
            </a:br>
            <a:endParaRPr u="sng">
              <a:solidFill>
                <a:schemeClr val="hlink"/>
              </a:solidFill>
            </a:endParaRPr>
          </a:p>
          <a:p>
            <a:pPr indent="0" lvl="0" marL="0" rtl="0" algn="l">
              <a:spcBef>
                <a:spcPts val="0"/>
              </a:spcBef>
              <a:spcAft>
                <a:spcPts val="0"/>
              </a:spcAft>
              <a:buClr>
                <a:schemeClr val="dk1"/>
              </a:buClr>
              <a:buSzPts val="1100"/>
              <a:buFont typeface="Arial"/>
              <a:buNone/>
            </a:pPr>
            <a:r>
              <a:rPr lang="en-US">
                <a:solidFill>
                  <a:schemeClr val="dk1"/>
                </a:solidFill>
              </a:rPr>
              <a:t>[2] Smith, J. A., &amp; Williams, K. (2024). Social determinants of health linked with oral health in a representative sample of U.S. adults. </a:t>
            </a:r>
            <a:r>
              <a:rPr i="1" lang="en-US">
                <a:solidFill>
                  <a:schemeClr val="dk1"/>
                </a:solidFill>
              </a:rPr>
              <a:t>BMC Oral Health</a:t>
            </a:r>
            <a:r>
              <a:rPr lang="en-US">
                <a:solidFill>
                  <a:schemeClr val="dk1"/>
                </a:solidFill>
              </a:rPr>
              <a:t>, 24(1), 112.</a:t>
            </a:r>
            <a:r>
              <a:rPr lang="en-US">
                <a:solidFill>
                  <a:schemeClr val="dk1"/>
                </a:solidFill>
                <a:uFill>
                  <a:noFill/>
                </a:uFill>
                <a:hlinkClick r:id="rId5">
                  <a:extLst>
                    <a:ext uri="{A12FA001-AC4F-418D-AE19-62706E023703}">
                      <ahyp:hlinkClr val="tx"/>
                    </a:ext>
                  </a:extLst>
                </a:hlinkClick>
              </a:rPr>
              <a:t> </a:t>
            </a:r>
            <a:r>
              <a:rPr lang="en-US" u="sng">
                <a:solidFill>
                  <a:schemeClr val="hlink"/>
                </a:solidFill>
                <a:hlinkClick r:id="rId6"/>
              </a:rPr>
              <a:t>https://doi.org/10.1186/s12903-024-03001-9</a:t>
            </a:r>
            <a:br>
              <a:rPr lang="en-US" u="sng">
                <a:solidFill>
                  <a:schemeClr val="hlink"/>
                </a:solidFill>
                <a:hlinkClick r:id="rId7"/>
              </a:rPr>
            </a:br>
            <a:endParaRPr u="sng">
              <a:solidFill>
                <a:schemeClr val="hlink"/>
              </a:solidFill>
            </a:endParaRPr>
          </a:p>
          <a:p>
            <a:pPr indent="0" lvl="0" marL="0" rtl="0" algn="l">
              <a:spcBef>
                <a:spcPts val="0"/>
              </a:spcBef>
              <a:spcAft>
                <a:spcPts val="0"/>
              </a:spcAft>
              <a:buNone/>
            </a:pPr>
            <a:r>
              <a:rPr lang="en-US"/>
              <a:t>[3] </a:t>
            </a:r>
            <a:r>
              <a:rPr lang="en-US">
                <a:solidFill>
                  <a:schemeClr val="dk1"/>
                </a:solidFill>
              </a:rPr>
              <a:t>Kim, S. J., et al. (2017). Relationships between occupational and behavioral parameters and oral health status. </a:t>
            </a:r>
            <a:r>
              <a:rPr i="1" lang="en-US">
                <a:solidFill>
                  <a:schemeClr val="dk1"/>
                </a:solidFill>
              </a:rPr>
              <a:t>Journal of Occupational Health</a:t>
            </a:r>
            <a:r>
              <a:rPr lang="en-US">
                <a:solidFill>
                  <a:schemeClr val="dk1"/>
                </a:solidFill>
              </a:rPr>
              <a:t>, 59(3), 246-254.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[4] Smith, J. A., &amp; Williams, K. (2024). Social determinants of health linked with oral health in a representative sample of U.S. adults. </a:t>
            </a:r>
            <a:r>
              <a:rPr i="1" lang="en-US">
                <a:solidFill>
                  <a:schemeClr val="dk1"/>
                </a:solidFill>
              </a:rPr>
              <a:t>BMC Oral Health</a:t>
            </a:r>
            <a:r>
              <a:rPr lang="en-US">
                <a:solidFill>
                  <a:schemeClr val="dk1"/>
                </a:solidFill>
              </a:rPr>
              <a:t>, 24(1), 112.</a:t>
            </a:r>
            <a:r>
              <a:rPr lang="en-US">
                <a:solidFill>
                  <a:schemeClr val="dk1"/>
                </a:solidFill>
                <a:uFill>
                  <a:noFill/>
                </a:uFill>
                <a:hlinkClick r:id="rId8">
                  <a:extLst>
                    <a:ext uri="{A12FA001-AC4F-418D-AE19-62706E023703}">
                      <ahyp:hlinkClr val="tx"/>
                    </a:ext>
                  </a:extLst>
                </a:hlinkClick>
              </a:rPr>
              <a:t> </a:t>
            </a:r>
            <a:r>
              <a:rPr lang="en-US" u="sng">
                <a:solidFill>
                  <a:schemeClr val="hlink"/>
                </a:solidFill>
                <a:hlinkClick r:id="rId9"/>
              </a:rPr>
              <a:t>https://doi.org/10.1186/s12903-024-03001-9</a:t>
            </a:r>
            <a:br>
              <a:rPr lang="en-US" u="sng">
                <a:solidFill>
                  <a:schemeClr val="hlink"/>
                </a:solidFill>
                <a:hlinkClick r:id="rId10"/>
              </a:rPr>
            </a:br>
            <a:endParaRPr>
              <a:solidFill>
                <a:schemeClr val="dk1"/>
              </a:solidFill>
            </a:endParaRPr>
          </a:p>
          <a:p>
            <a:pPr indent="0" lvl="0" marL="0" rtl="0" algn="l">
              <a:spcBef>
                <a:spcPts val="0"/>
              </a:spcBef>
              <a:spcAft>
                <a:spcPts val="0"/>
              </a:spcAft>
              <a:buNone/>
            </a:pPr>
            <a:r>
              <a:rPr lang="en-US">
                <a:solidFill>
                  <a:schemeClr val="dk1"/>
                </a:solidFill>
              </a:rPr>
              <a:t>[5] Cianetti S, Valenti C, Orso M, Lomurno G, Nardone M, Lomurno AP, Pagano S, Lombardo G. Systematic Review of the Literature on Dental Caries and Periodontal Disease in Socio-Economically Disadvantaged Individuals. Int J Environ Res Public Health. 2021 Nov 24;18(23):12360. doi: 10.3390/ijerph182312360. PMID: 34886085; PMCID: PMC8656978.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[6] Costa SM, Martins CC, Bonfim Mde L, Zina LG, Paiva SM, Pordeus IA, Abreu MH. A systematic review of socioeconomic indicators and dental caries in adults. Int J Environ Res Public Health. 2012 Oct 10;9(10):3540-74. doi: 10.3390/ijerph9103540. PMID: 23202762; PMCID: PMC3509471.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[7] Han C. Oral health disparities: Racial, language and nativity effects. SSM Popul Health. 2019 Jun 21;8:100436. doi: 10.1016/j.ssmph.2019.100436. Erratum in: SSM Popul Health. 2020 Dec 10;12:100711. doi: 10.1016/j.ssmph.2020.100711. PMID: 31372488; PMCID: PMC6658987.</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[8] Kailembo A, Quiñonez C, Lopez Mitnik GV, Weintraub JA, Stewart Williams J, Preet R, Iafolla T, Dye BA. Income and wealth as correlates of socioeconomic disparity in dentist visits among adults aged 20 years and over in the United States, 2011-2014. BMC Oral Health. 2018 Aug 23;18(1):147. doi: 10.1186/s12903-018-0613-4. PMID: 30139349; PMCID: PMC6108097.</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[9] AlJoghaiman E. The Relationship Between Mental Health and Periodontal Disease: Insights from NHANES Data. F1000Res. 2024 Nov 8;13:709. doi: 10.12688/f1000research.150837.2. PMID: 39886649; PMCID: PMC11781522.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[10] Alqahtani HM, Koroukian SM, Stange KC, Schiltz NK, Bissada NF. Investigating the Influence of Periodontal Disease on the Association Between Complex Multimorbidity and Health: A Cross-Sectional Study. J Int Soc Prev Community Dent. 2023 Jun 29;13(3):247-257. doi: 10.4103/jispcd.JISPCD_11_23. PMID: 37564165; PMCID: PMC10411292.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br>
              <a:rPr lang="en-US">
                <a:solidFill>
                  <a:schemeClr val="dk1"/>
                </a:solidFill>
              </a:rPr>
            </a:b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5d3a29e806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5d3a29e80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a:t>
            </a:r>
            <a:r>
              <a:rPr lang="en-US">
                <a:solidFill>
                  <a:schemeClr val="dk1"/>
                </a:solidFill>
              </a:rPr>
              <a:t>Association between social determinants of health and periodontitis: a population-based study. (2025). </a:t>
            </a:r>
            <a:r>
              <a:rPr i="1" lang="en-US">
                <a:solidFill>
                  <a:schemeClr val="dk1"/>
                </a:solidFill>
              </a:rPr>
              <a:t>Journal of Clinical Periodontology</a:t>
            </a:r>
            <a:r>
              <a:rPr lang="en-US">
                <a:solidFill>
                  <a:schemeClr val="dk1"/>
                </a:solidFill>
              </a:rPr>
              <a:t>, 52(4), 456–468.</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https://doi.org/10.1002/jcpe.12345</a:t>
            </a:r>
            <a:br>
              <a:rPr lang="en-US" u="sng">
                <a:solidFill>
                  <a:schemeClr val="hlink"/>
                </a:solidFill>
                <a:hlinkClick r:id="rId4"/>
              </a:rPr>
            </a:br>
            <a:endParaRPr u="sng">
              <a:solidFill>
                <a:schemeClr val="hlink"/>
              </a:solidFill>
            </a:endParaRPr>
          </a:p>
          <a:p>
            <a:pPr indent="0" lvl="0" marL="0" rtl="0" algn="l">
              <a:spcBef>
                <a:spcPts val="0"/>
              </a:spcBef>
              <a:spcAft>
                <a:spcPts val="0"/>
              </a:spcAft>
              <a:buNone/>
            </a:pPr>
            <a:r>
              <a:rPr lang="en-US"/>
              <a:t>[2] Merchant AT, Fallahi A, Huda A, Lohman M. Food insecurity and oral health in older adults. Front Oral Health. 2024 Oct 24;5:1400591. doi: 10.3389/froh.2024.1400591. PMID: 39512559; PMCID: PMC11540812.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Hill CM, Chi DL, Mancl LA, Jones-Smith JC, Chan N, Saelens BE, McKinney CM. Sugar-sweetened beverage intake and convenience store shopping as mediators of the food insecurity-Tooth decay relationship among low-income children in Washington state. PLoS One. 2023 Sep 12;18(9):e0290287. doi: 10.1371/journal.pone.0290287. PMID: 37699013; PMCID: PMC10497152.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 Pouraskari Z, Yazdani R, Khademi M, Hessari H. Patterns and factors associated with dental service utilization among insured people: a data mining approach. BMC Med Inform Decis Mak. 2024 Jun 24;24(1):180. doi: 10.1186/s12911-024-02572-6. PMID: 38915072; PMCID: PMC11197210.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 Vasireddy D, Sathiyakumar T, Mondal S, Sur S. Socioeconomic Factors Associated With the Risk and Prevalence of Dental Caries and Dental Treatment Trends in Children: A Cross-Sectional Analysis of National Survey of Children's Health (NSCH) Data, 2016-2019. Cureus. 2021 Nov 1;13(11):e19184. doi: 10.7759/cureus.19184. PMID: 34873524; PMCID: PMC8635037.</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[6] Iwasaki M, Hirano H, Ohara Y, Motokawa K. The association of oral function with dietary intake and nutritional status among older adults: Latest evidence from epidemiological studies. Jpn Dent Sci Rev. 2021 Nov;57:128-137. doi: 10.1016/j.jdsr.2021.07.002. Epub 2021 Aug 21. PMID: 34471440; PMCID: PMC8387741.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afd260a38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5afd260a3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5abc51b66f_0_47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5abc51b66f_0_4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[1]</a:t>
            </a:r>
            <a:r>
              <a:rPr lang="en-US">
                <a:solidFill>
                  <a:schemeClr val="dk1"/>
                </a:solidFill>
              </a:rPr>
              <a:t> Demmer RT, Jacobs DR Jr, Desvarieux M. Periodontal disease and incident type 2 diabetes: results from the First National Health and Nutrition Examination Survey and its epidemiologic follow-up study. Diabetes Care. 2008 Jul;31(7):1373-9. doi: 10.2337/dc08-0026. Epub 2008 Apr 4. PMID: 18390797; PMCID: PMC2453650.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[2] Vu GT, Shakib S, King C, Gurupur V, Little BB. Association between uncontrolled diabetes and periodontal disease in US adults: NHANES 2009-2014. Sci Rep. 2023 Oct 4;13(1):16694. doi: 10.1038/s41598-023-43827-y. PMID: 37794165; PMCID: PMC10550940.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[3] Desvarieux, M., Demmer, R. T., Rundek, T., Boden-Albala, B., Jacobs, D. R., Sacco, R. L., &amp; Papapanou, P. N. (2010). Periodontal microbiota and hypertension: the Oral Infections and Vascular Disease Epidemiology Study (INVEST). </a:t>
            </a:r>
            <a:r>
              <a:rPr i="1" lang="en-US">
                <a:solidFill>
                  <a:schemeClr val="dk1"/>
                </a:solidFill>
              </a:rPr>
              <a:t>Journal of Hypertension</a:t>
            </a:r>
            <a:r>
              <a:rPr lang="en-US">
                <a:solidFill>
                  <a:schemeClr val="dk1"/>
                </a:solidFill>
              </a:rPr>
              <a:t>, 28(7), 1413–1421. https://doi.org/10.1097/HJH.0b013e328339f8c2</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[4] Czesnikiewicz-Guzik, M., Nosalski, R., Mikolajczyk, T. P., Vidler, F., Dohnal, T., Dembowska, E., ... &amp; Guzik, T. J. (2019). Association of Hypertension and Periodontitis: Evidence From NHANES 2009–2014. </a:t>
            </a:r>
            <a:r>
              <a:rPr i="1" lang="en-US">
                <a:solidFill>
                  <a:schemeClr val="dk1"/>
                </a:solidFill>
              </a:rPr>
              <a:t>American Journal of Hypertension</a:t>
            </a:r>
            <a:r>
              <a:rPr lang="en-US">
                <a:solidFill>
                  <a:schemeClr val="dk1"/>
                </a:solidFill>
              </a:rPr>
              <a:t>, 32(12), 1212–1219. https://doi.org/10.1093/ajh/hpz150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[5] Wiener, R. C., Shen, C., &amp; Findley, P. A. (2017). JADA, 148(6), 367–374.</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[6] Kapp, J. M., Boren, S. A., &amp; Yun, S. (2007). Preventing Chronic Disease, 4(3), A59.</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[7] Vu, G. T., Little, B. B., Lai, P. C., &amp; Cheng, G. L. (2022). JADA, 153(4), 324–333.</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[8] Xu, K., Yu, W., Li, Y., et al. (2022). Association between tooth loss and hypertension: A systematic review and meta-analysis. Journal of Dentistry, 123, 104999.</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[9] </a:t>
            </a:r>
            <a:r>
              <a:rPr i="1" lang="en-US">
                <a:solidFill>
                  <a:schemeClr val="dk1"/>
                </a:solidFill>
              </a:rPr>
              <a:t>Okoro, C. A., Balluz, L. S., Eke, P. I., et al. (2005). Tooth loss and heart disease: Findings from the Behavioral Risk Factor Surveillance System. American Journal of Preventive Medicine, 29(5), 385–390.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Cancer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[6] Bartold, P. M., &amp; Mariotti, A. (2010). Periodontal Disease and Overall Health: A Clinician's Guide. </a:t>
            </a:r>
            <a:r>
              <a:rPr i="1" lang="en-US">
                <a:solidFill>
                  <a:schemeClr val="dk1"/>
                </a:solidFill>
              </a:rPr>
              <a:t>Academia.edu</a:t>
            </a:r>
            <a:r>
              <a:rPr lang="en-US">
                <a:solidFill>
                  <a:schemeClr val="dk1"/>
                </a:solidFill>
              </a:rPr>
              <a:t>.</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https://www.academia.edu/download/43516222/OSCD.pdf#page=207</a:t>
            </a:r>
            <a:endParaRPr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[1] Ahn, J., et al. (2017). </a:t>
            </a:r>
            <a:r>
              <a:rPr i="1" lang="en-US">
                <a:solidFill>
                  <a:schemeClr val="dk1"/>
                </a:solidFill>
              </a:rPr>
              <a:t>Tooth loss and cancer mortality in NHANES III</a:t>
            </a:r>
            <a:r>
              <a:rPr lang="en-US">
                <a:solidFill>
                  <a:schemeClr val="dk1"/>
                </a:solidFill>
              </a:rPr>
              <a:t>. </a:t>
            </a:r>
            <a:r>
              <a:rPr i="1" lang="en-US">
                <a:solidFill>
                  <a:schemeClr val="dk1"/>
                </a:solidFill>
              </a:rPr>
              <a:t>Cancer Causes &amp; Control</a:t>
            </a:r>
            <a:r>
              <a:rPr lang="en-US">
                <a:solidFill>
                  <a:schemeClr val="dk1"/>
                </a:solidFill>
              </a:rPr>
              <a:t>, 28(5), 491–500.</a:t>
            </a:r>
            <a:r>
              <a:rPr lang="en-US">
                <a:solidFill>
                  <a:schemeClr val="dk1"/>
                </a:solidFill>
                <a:uFill>
                  <a:noFill/>
                </a:uFill>
                <a:hlinkClick r:id="rId4">
                  <a:extLst>
                    <a:ext uri="{A12FA001-AC4F-418D-AE19-62706E023703}">
                      <ahyp:hlinkClr val="tx"/>
                    </a:ext>
                  </a:extLst>
                </a:hlinkClick>
              </a:rPr>
              <a:t> </a:t>
            </a:r>
            <a:r>
              <a:rPr lang="en-US" u="sng">
                <a:solidFill>
                  <a:schemeClr val="hlink"/>
                </a:solidFill>
                <a:hlinkClick r:id="rId5"/>
              </a:rPr>
              <a:t>PubMed</a:t>
            </a:r>
            <a:endParaRPr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[2] Michaud, D.S., et al. (2016). </a:t>
            </a:r>
            <a:r>
              <a:rPr i="1" lang="en-US">
                <a:solidFill>
                  <a:schemeClr val="dk1"/>
                </a:solidFill>
              </a:rPr>
              <a:t>Periodontal disease, tooth loss, and esophageal cancer risk</a:t>
            </a:r>
            <a:r>
              <a:rPr lang="en-US">
                <a:solidFill>
                  <a:schemeClr val="dk1"/>
                </a:solidFill>
              </a:rPr>
              <a:t>. </a:t>
            </a:r>
            <a:r>
              <a:rPr i="1" lang="en-US">
                <a:solidFill>
                  <a:schemeClr val="dk1"/>
                </a:solidFill>
              </a:rPr>
              <a:t>Cancer Epidemiol Biomarkers Prev</a:t>
            </a:r>
            <a:r>
              <a:rPr lang="en-US">
                <a:solidFill>
                  <a:schemeClr val="dk1"/>
                </a:solidFill>
              </a:rPr>
              <a:t>, 25(6), 944–950.</a:t>
            </a:r>
            <a:r>
              <a:rPr lang="en-US">
                <a:solidFill>
                  <a:schemeClr val="dk1"/>
                </a:solidFill>
                <a:uFill>
                  <a:noFill/>
                </a:uFill>
                <a:hlinkClick r:id="rId6">
                  <a:extLst>
                    <a:ext uri="{A12FA001-AC4F-418D-AE19-62706E023703}">
                      <ahyp:hlinkClr val="tx"/>
                    </a:ext>
                  </a:extLst>
                </a:hlinkClick>
              </a:rPr>
              <a:t> </a:t>
            </a:r>
            <a:r>
              <a:rPr lang="en-US" u="sng">
                <a:solidFill>
                  <a:schemeClr val="hlink"/>
                </a:solidFill>
                <a:hlinkClick r:id="rId7"/>
              </a:rPr>
              <a:t>NIH</a:t>
            </a:r>
            <a:endParaRPr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[3] Nwizu, N.N., et al. (2017). </a:t>
            </a:r>
            <a:r>
              <a:rPr i="1" lang="en-US">
                <a:solidFill>
                  <a:schemeClr val="dk1"/>
                </a:solidFill>
              </a:rPr>
              <a:t>Periodontal disease and oral squamous cell carcinoma</a:t>
            </a:r>
            <a:r>
              <a:rPr lang="en-US">
                <a:solidFill>
                  <a:schemeClr val="dk1"/>
                </a:solidFill>
              </a:rPr>
              <a:t>. </a:t>
            </a:r>
            <a:r>
              <a:rPr i="1" lang="en-US">
                <a:solidFill>
                  <a:schemeClr val="dk1"/>
                </a:solidFill>
              </a:rPr>
              <a:t>J Natl Cancer Inst</a:t>
            </a:r>
            <a:r>
              <a:rPr lang="en-US">
                <a:solidFill>
                  <a:schemeClr val="dk1"/>
                </a:solidFill>
              </a:rPr>
              <a:t>, 109(5). DOI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[4] Meyer, M.S., et al. (2013). </a:t>
            </a:r>
            <a:r>
              <a:rPr i="1" lang="en-US">
                <a:solidFill>
                  <a:schemeClr val="dk1"/>
                </a:solidFill>
              </a:rPr>
              <a:t>Periodontal disease and pancreatic cancer</a:t>
            </a:r>
            <a:r>
              <a:rPr lang="en-US">
                <a:solidFill>
                  <a:schemeClr val="dk1"/>
                </a:solidFill>
              </a:rPr>
              <a:t>. </a:t>
            </a:r>
            <a:r>
              <a:rPr i="1" lang="en-US">
                <a:solidFill>
                  <a:schemeClr val="dk1"/>
                </a:solidFill>
              </a:rPr>
              <a:t>Gut</a:t>
            </a:r>
            <a:r>
              <a:rPr lang="en-US">
                <a:solidFill>
                  <a:schemeClr val="dk1"/>
                </a:solidFill>
              </a:rPr>
              <a:t>, 62(12), 1764–1770.</a:t>
            </a:r>
            <a:r>
              <a:rPr lang="en-US">
                <a:solidFill>
                  <a:schemeClr val="dk1"/>
                </a:solidFill>
                <a:uFill>
                  <a:noFill/>
                </a:uFill>
                <a:hlinkClick r:id="rId8">
                  <a:extLst>
                    <a:ext uri="{A12FA001-AC4F-418D-AE19-62706E023703}">
                      <ahyp:hlinkClr val="tx"/>
                    </a:ext>
                  </a:extLst>
                </a:hlinkClick>
              </a:rPr>
              <a:t> </a:t>
            </a:r>
            <a:r>
              <a:rPr lang="en-US" u="sng">
                <a:solidFill>
                  <a:schemeClr val="hlink"/>
                </a:solidFill>
                <a:hlinkClick r:id="rId9"/>
              </a:rPr>
              <a:t>PubMed</a:t>
            </a:r>
            <a:endParaRPr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[5] Fitzpatrick, S.G., &amp; Katz, J. (2010). </a:t>
            </a:r>
            <a:r>
              <a:rPr i="1" lang="en-US">
                <a:solidFill>
                  <a:schemeClr val="dk1"/>
                </a:solidFill>
              </a:rPr>
              <a:t>The association between periodontal disease and cancer: a review of the literature</a:t>
            </a:r>
            <a:r>
              <a:rPr lang="en-US">
                <a:solidFill>
                  <a:schemeClr val="dk1"/>
                </a:solidFill>
              </a:rPr>
              <a:t>. </a:t>
            </a:r>
            <a:r>
              <a:rPr i="1" lang="en-US">
                <a:solidFill>
                  <a:schemeClr val="dk1"/>
                </a:solidFill>
              </a:rPr>
              <a:t>J Dent Educ</a:t>
            </a:r>
            <a:r>
              <a:rPr lang="en-US">
                <a:solidFill>
                  <a:schemeClr val="dk1"/>
                </a:solidFill>
              </a:rPr>
              <a:t>, 74(4), 416–426.</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5d3a29e806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5d3a29e80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[1] Song, Q., Zhang, H., Su, Y., &amp; Song, J. (2025). The link between periodontitis and atherosclerotic cardiovascular disease in non-Hispanic White adults: NHANES 1999 to 2014. </a:t>
            </a:r>
            <a:r>
              <a:rPr i="1" lang="en-US">
                <a:solidFill>
                  <a:schemeClr val="dk1"/>
                </a:solidFill>
              </a:rPr>
              <a:t>PLoS ONE</a:t>
            </a:r>
            <a:r>
              <a:rPr lang="en-US">
                <a:solidFill>
                  <a:schemeClr val="dk1"/>
                </a:solidFill>
              </a:rPr>
              <a:t>, 20(5), e0321220. https://doi.org/10.1371/journal.pone.0321220</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[2] Leira, Y., Seoane, J., Blanco, J., &amp; Blanco, M. (2024). Periodontitis and risk of atherosclerotic cardiovascular disease: Systematic review and meta-analysis of cohort studies. </a:t>
            </a:r>
            <a:r>
              <a:rPr i="1" lang="en-US">
                <a:solidFill>
                  <a:schemeClr val="dk1"/>
                </a:solidFill>
              </a:rPr>
              <a:t>Journal of Clinical Periodontology</a:t>
            </a:r>
            <a:r>
              <a:rPr lang="en-US">
                <a:solidFill>
                  <a:schemeClr val="dk1"/>
                </a:solidFill>
              </a:rPr>
              <a:t>, 51(2), 124–132. https://doi.org/10.1111/jcpe.13902</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 Pihlstrom, B. L., Michalowicz, B. S., &amp; Johnson, N. W. (2023). Cardiovascular disease and risk for periodontitis: Analysis from US adult population data. </a:t>
            </a:r>
            <a:r>
              <a:rPr i="1" lang="en-US">
                <a:solidFill>
                  <a:schemeClr val="dk1"/>
                </a:solidFill>
              </a:rPr>
              <a:t>American Journal of Public Health</a:t>
            </a:r>
            <a:r>
              <a:rPr lang="en-US">
                <a:solidFill>
                  <a:schemeClr val="dk1"/>
                </a:solidFill>
              </a:rPr>
              <a:t>, 113(4), 589–596. </a:t>
            </a:r>
            <a:r>
              <a:rPr lang="en-US" u="sng">
                <a:solidFill>
                  <a:schemeClr val="hlink"/>
                </a:solidFill>
                <a:hlinkClick r:id="rId2"/>
              </a:rPr>
              <a:t>https://doi.org/10.2105/AJPH.2023.307056</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[4] Shah, P. D., Badner, V. M., &amp; Moss, K. L. (2022). Association between asthma and periodontitis in the US adult population: A population‐based observational epidemiological study. </a:t>
            </a:r>
            <a:r>
              <a:rPr i="1" lang="en-US">
                <a:solidFill>
                  <a:schemeClr val="dk1"/>
                </a:solidFill>
              </a:rPr>
              <a:t>Journal of Clinical Periodontology</a:t>
            </a:r>
            <a:r>
              <a:rPr lang="en-US">
                <a:solidFill>
                  <a:schemeClr val="dk1"/>
                </a:solidFill>
              </a:rPr>
              <a:t>, 49(3), 253–260. https://doi.org/10.1111/jcpe.13579</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[5] Rivera, R., Andriankaja, O. M., &amp; Perez, C. M. (2016). Relationship between periodontal disease and asthma among overweight/obese adults. </a:t>
            </a:r>
            <a:r>
              <a:rPr i="1" lang="en-US">
                <a:solidFill>
                  <a:schemeClr val="dk1"/>
                </a:solidFill>
              </a:rPr>
              <a:t>Journal of Clinical Periodontology</a:t>
            </a:r>
            <a:r>
              <a:rPr lang="en-US">
                <a:solidFill>
                  <a:schemeClr val="dk1"/>
                </a:solidFill>
              </a:rPr>
              <a:t>, 43(6), 483–490. https://doi.org/10.1111/jcpe.12553</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[6] Dwibedi, N., Wiener, R. C., &amp; Findley, P. A. (2019). Asthma, COPD, tooth loss, and edentulism among adults in the United States. </a:t>
            </a:r>
            <a:r>
              <a:rPr i="1" lang="en-US">
                <a:solidFill>
                  <a:schemeClr val="dk1"/>
                </a:solidFill>
              </a:rPr>
              <a:t>Journal of the American Dental Association</a:t>
            </a:r>
            <a:r>
              <a:rPr lang="en-US">
                <a:solidFill>
                  <a:schemeClr val="dk1"/>
                </a:solidFill>
              </a:rPr>
              <a:t>, 150(4), 306–313. </a:t>
            </a:r>
            <a:r>
              <a:rPr lang="en-US" u="sng">
                <a:solidFill>
                  <a:schemeClr val="hlink"/>
                </a:solidFill>
                <a:hlinkClick r:id="rId3"/>
              </a:rPr>
              <a:t>https://doi.org/10.1016/j.adaj.2018.11.023</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[7] Zhu, Y., et al. (2016). </a:t>
            </a:r>
            <a:r>
              <a:rPr i="1" lang="en-US">
                <a:solidFill>
                  <a:schemeClr val="dk1"/>
                </a:solidFill>
              </a:rPr>
              <a:t>Tooth Loss and CVD in the SCCS Cohort</a:t>
            </a:r>
            <a:r>
              <a:rPr lang="en-US">
                <a:solidFill>
                  <a:schemeClr val="dk1"/>
                </a:solidFill>
              </a:rPr>
              <a:t>. </a:t>
            </a:r>
            <a:r>
              <a:rPr b="1" lang="en-US">
                <a:solidFill>
                  <a:schemeClr val="dk1"/>
                </a:solidFill>
              </a:rPr>
              <a:t>NIH PMC5087827</a:t>
            </a:r>
            <a:r>
              <a:rPr lang="en-US">
                <a:solidFill>
                  <a:schemeClr val="dk1"/>
                </a:solidFill>
              </a:rPr>
              <a:t>.</a:t>
            </a:r>
            <a:r>
              <a:rPr lang="en-US">
                <a:solidFill>
                  <a:schemeClr val="dk1"/>
                </a:solidFill>
                <a:uFill>
                  <a:noFill/>
                </a:uFill>
                <a:hlinkClick r:id="rId4">
                  <a:extLst>
                    <a:ext uri="{A12FA001-AC4F-418D-AE19-62706E023703}">
                      <ahyp:hlinkClr val="tx"/>
                    </a:ext>
                  </a:extLst>
                </a:hlinkClick>
              </a:rPr>
              <a:t> </a:t>
            </a:r>
            <a:r>
              <a:rPr lang="en-US" u="sng">
                <a:solidFill>
                  <a:schemeClr val="hlink"/>
                </a:solidFill>
                <a:hlinkClick r:id="rId5"/>
              </a:rPr>
              <a:t>Link</a:t>
            </a:r>
            <a:endParaRPr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[8] Sabbah, W., et al. (2020). </a:t>
            </a:r>
            <a:r>
              <a:rPr i="1" lang="en-US">
                <a:solidFill>
                  <a:schemeClr val="dk1"/>
                </a:solidFill>
              </a:rPr>
              <a:t>Tooth Loss and Incident CVD</a:t>
            </a:r>
            <a:r>
              <a:rPr lang="en-US">
                <a:solidFill>
                  <a:schemeClr val="dk1"/>
                </a:solidFill>
              </a:rPr>
              <a:t>. </a:t>
            </a:r>
            <a:r>
              <a:rPr b="1" lang="en-US">
                <a:solidFill>
                  <a:schemeClr val="dk1"/>
                </a:solidFill>
              </a:rPr>
              <a:t>Health Retirement Study</a:t>
            </a:r>
            <a:r>
              <a:rPr lang="en-US">
                <a:solidFill>
                  <a:schemeClr val="dk1"/>
                </a:solidFill>
              </a:rPr>
              <a:t>.</a:t>
            </a:r>
            <a:r>
              <a:rPr lang="en-US">
                <a:solidFill>
                  <a:schemeClr val="dk1"/>
                </a:solidFill>
                <a:uFill>
                  <a:noFill/>
                </a:uFill>
                <a:hlinkClick r:id="rId6">
                  <a:extLst>
                    <a:ext uri="{A12FA001-AC4F-418D-AE19-62706E023703}">
                      <ahyp:hlinkClr val="tx"/>
                    </a:ext>
                  </a:extLst>
                </a:hlinkClick>
              </a:rPr>
              <a:t> </a:t>
            </a:r>
            <a:r>
              <a:rPr lang="en-US" u="sng">
                <a:solidFill>
                  <a:schemeClr val="hlink"/>
                </a:solidFill>
                <a:hlinkClick r:id="rId7"/>
              </a:rPr>
              <a:t>Link</a:t>
            </a:r>
            <a:endParaRPr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[9] Lee, J.H., et al. (2020). </a:t>
            </a:r>
            <a:r>
              <a:rPr i="1" lang="en-US">
                <a:solidFill>
                  <a:schemeClr val="dk1"/>
                </a:solidFill>
              </a:rPr>
              <a:t>Edentulism and Cardiovascular Mortality</a:t>
            </a:r>
            <a:r>
              <a:rPr lang="en-US">
                <a:solidFill>
                  <a:schemeClr val="dk1"/>
                </a:solidFill>
              </a:rPr>
              <a:t>. </a:t>
            </a:r>
            <a:r>
              <a:rPr b="1" lang="en-US">
                <a:solidFill>
                  <a:schemeClr val="dk1"/>
                </a:solidFill>
              </a:rPr>
              <a:t>NHANES 2005–2018</a:t>
            </a:r>
            <a:r>
              <a:rPr lang="en-US">
                <a:solidFill>
                  <a:schemeClr val="dk1"/>
                </a:solidFill>
              </a:rPr>
              <a:t>.</a:t>
            </a:r>
            <a:r>
              <a:rPr lang="en-US">
                <a:solidFill>
                  <a:schemeClr val="dk1"/>
                </a:solidFill>
                <a:uFill>
                  <a:noFill/>
                </a:uFill>
                <a:hlinkClick r:id="rId8">
                  <a:extLst>
                    <a:ext uri="{A12FA001-AC4F-418D-AE19-62706E023703}">
                      <ahyp:hlinkClr val="tx"/>
                    </a:ext>
                  </a:extLst>
                </a:hlinkClick>
              </a:rPr>
              <a:t> </a:t>
            </a:r>
            <a:r>
              <a:rPr lang="en-US" u="sng">
                <a:solidFill>
                  <a:schemeClr val="hlink"/>
                </a:solidFill>
                <a:hlinkClick r:id="rId9"/>
              </a:rPr>
              <a:t>Link</a:t>
            </a:r>
            <a:endParaRPr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[10] Genco, R.J., et al. (2023). </a:t>
            </a:r>
            <a:r>
              <a:rPr i="1" lang="en-US">
                <a:solidFill>
                  <a:schemeClr val="dk1"/>
                </a:solidFill>
              </a:rPr>
              <a:t>Periodontitis and Cardiometabolic Risk</a:t>
            </a:r>
            <a:r>
              <a:rPr lang="en-US">
                <a:solidFill>
                  <a:schemeClr val="dk1"/>
                </a:solidFill>
              </a:rPr>
              <a:t>. </a:t>
            </a:r>
            <a:r>
              <a:rPr b="1" lang="en-US">
                <a:solidFill>
                  <a:schemeClr val="dk1"/>
                </a:solidFill>
              </a:rPr>
              <a:t>JAMA Netw Open</a:t>
            </a:r>
            <a:r>
              <a:rPr lang="en-US">
                <a:solidFill>
                  <a:schemeClr val="dk1"/>
                </a:solidFill>
              </a:rPr>
              <a:t>. Link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[11] NHANES Data (2020). </a:t>
            </a:r>
            <a:r>
              <a:rPr i="1" lang="en-US">
                <a:solidFill>
                  <a:schemeClr val="dk1"/>
                </a:solidFill>
              </a:rPr>
              <a:t>CVD status and missing teeth correlations</a:t>
            </a:r>
            <a:r>
              <a:rPr lang="en-US">
                <a:solidFill>
                  <a:schemeClr val="dk1"/>
                </a:solidFill>
              </a:rPr>
              <a:t>. [Source: CDC/NHANES internal regression tables]</a:t>
            </a:r>
            <a:br>
              <a:rPr lang="en-US">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Dietrich, T., et al. (2017). </a:t>
            </a:r>
            <a:r>
              <a:rPr i="1" lang="en-US">
                <a:solidFill>
                  <a:schemeClr val="dk1"/>
                </a:solidFill>
              </a:rPr>
              <a:t>Tooth Loss and CHD Risk in Men</a:t>
            </a:r>
            <a:r>
              <a:rPr lang="en-US">
                <a:solidFill>
                  <a:schemeClr val="dk1"/>
                </a:solidFill>
              </a:rPr>
              <a:t>. </a:t>
            </a:r>
            <a:r>
              <a:rPr b="1" lang="en-US">
                <a:solidFill>
                  <a:schemeClr val="dk1"/>
                </a:solidFill>
              </a:rPr>
              <a:t>PubMed ID: 28202790</a:t>
            </a:r>
            <a:r>
              <a:rPr lang="en-US">
                <a:solidFill>
                  <a:schemeClr val="dk1"/>
                </a:solidFill>
              </a:rPr>
              <a:t>.</a:t>
            </a:r>
            <a:r>
              <a:rPr lang="en-US">
                <a:solidFill>
                  <a:schemeClr val="dk1"/>
                </a:solidFill>
                <a:uFill>
                  <a:noFill/>
                </a:uFill>
                <a:hlinkClick r:id="rId10">
                  <a:extLst>
                    <a:ext uri="{A12FA001-AC4F-418D-AE19-62706E023703}">
                      <ahyp:hlinkClr val="tx"/>
                    </a:ext>
                  </a:extLst>
                </a:hlinkClick>
              </a:rPr>
              <a:t> </a:t>
            </a:r>
            <a:r>
              <a:rPr lang="en-US" u="sng">
                <a:solidFill>
                  <a:schemeClr val="hlink"/>
                </a:solidFill>
                <a:hlinkClick r:id="rId11"/>
              </a:rPr>
              <a:t>Link</a:t>
            </a:r>
            <a:endParaRPr u="sng">
              <a:solidFill>
                <a:schemeClr val="hlink"/>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d3a29e806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5d3a29e80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[1] Kopycka-Kedzierawski, D. T., Li, D., Xiao, J., &amp; Billings, R. J. (2019). Association of periodontal disease with depression and adverse birth outcomes. </a:t>
            </a:r>
            <a:r>
              <a:rPr i="1" lang="en-US">
                <a:solidFill>
                  <a:schemeClr val="dk1"/>
                </a:solidFill>
              </a:rPr>
              <a:t>PLOS ONE</a:t>
            </a:r>
            <a:r>
              <a:rPr lang="en-US">
                <a:solidFill>
                  <a:schemeClr val="dk1"/>
                </a:solidFill>
              </a:rPr>
              <a:t>, 14(4), e0215440. https://doi.org/10.1371/journal.pone.0215440</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[2] Warren, K. R., Postolache, T. T., &amp; Groer, M. E. (2014). Role of chronic stress and depression in periodontal diseases. </a:t>
            </a:r>
            <a:r>
              <a:rPr i="1" lang="en-US">
                <a:solidFill>
                  <a:schemeClr val="dk1"/>
                </a:solidFill>
              </a:rPr>
              <a:t>Periodontology 2000</a:t>
            </a:r>
            <a:r>
              <a:rPr lang="en-US">
                <a:solidFill>
                  <a:schemeClr val="dk1"/>
                </a:solidFill>
              </a:rPr>
              <a:t>, 64(1), 127–138. https://doi.org/10.1111/prd.12036</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 Nascimento, G. G., Gastal, M. T., Leite, F. R. M., et al. (2019). Is there an association between depression and periodontitis? A birth cohort study. </a:t>
            </a:r>
            <a:r>
              <a:rPr i="1" lang="en-US">
                <a:solidFill>
                  <a:schemeClr val="dk1"/>
                </a:solidFill>
              </a:rPr>
              <a:t>Journal of Clinical Periodontology</a:t>
            </a:r>
            <a:r>
              <a:rPr lang="en-US">
                <a:solidFill>
                  <a:schemeClr val="dk1"/>
                </a:solidFill>
              </a:rPr>
              <a:t>, 46(7), 713–721. https://doi.org/10.1111/jcpe.13039</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[4] </a:t>
            </a:r>
            <a:r>
              <a:rPr lang="en-US">
                <a:solidFill>
                  <a:schemeClr val="dk1"/>
                </a:solidFill>
              </a:rPr>
              <a:t>Virtanen, E., Söder, B., &amp; Andersson, L. C. (2014). History of dental infections associates with cancer in periodontally healthy subjects: a 24-year follow-up study. </a:t>
            </a:r>
            <a:r>
              <a:rPr i="1" lang="en-US">
                <a:solidFill>
                  <a:schemeClr val="dk1"/>
                </a:solidFill>
              </a:rPr>
              <a:t>Journal of Cancer</a:t>
            </a:r>
            <a:r>
              <a:rPr lang="en-US">
                <a:solidFill>
                  <a:schemeClr val="dk1"/>
                </a:solidFill>
              </a:rPr>
              <a:t>, 5(2), 79–85. https://doi.org/10.7150/jca.8191</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[5] Asmat-Abanto, A. S., et al. (2025). Bibliometric analysis of scientific production on periodontitis and gastrointestinal cancer. </a:t>
            </a:r>
            <a:r>
              <a:rPr i="1" lang="en-US">
                <a:solidFill>
                  <a:schemeClr val="dk1"/>
                </a:solidFill>
              </a:rPr>
              <a:t>Medicina Oral, Patología Oral y Cirugía Bucal</a:t>
            </a:r>
            <a:r>
              <a:rPr lang="en-US">
                <a:solidFill>
                  <a:schemeClr val="dk1"/>
                </a:solidFill>
              </a:rPr>
              <a:t>, 30(1), e10–e18. https://doi.org/10.4317/medoral.25471</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[6] Bartold, P. M., &amp; Mariotti, A. (2010). Periodontal Disease and Overall Health: A Clinician's Guide. </a:t>
            </a:r>
            <a:r>
              <a:rPr i="1" lang="en-US">
                <a:solidFill>
                  <a:schemeClr val="dk1"/>
                </a:solidFill>
              </a:rPr>
              <a:t>Academia.edu</a:t>
            </a:r>
            <a:r>
              <a:rPr lang="en-US">
                <a:solidFill>
                  <a:schemeClr val="dk1"/>
                </a:solidFill>
              </a:rPr>
              <a:t>.</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https://www.academia.edu/download/43516222/OSCD.pdf#page=207</a:t>
            </a:r>
            <a:endParaRPr u="sng">
              <a:solidFill>
                <a:schemeClr val="hlink"/>
              </a:solidFill>
            </a:endParaRPr>
          </a:p>
          <a:p>
            <a:pPr indent="0" lvl="0" marL="0" rtl="0" algn="l">
              <a:spcBef>
                <a:spcPts val="1200"/>
              </a:spcBef>
              <a:spcAft>
                <a:spcPts val="0"/>
              </a:spcAft>
              <a:buNone/>
            </a:pPr>
            <a:r>
              <a:rPr lang="en-US"/>
              <a:t>[7] Okoro, C. A., Strine, T. W., Eke, P. I., et al. (2012). The association between depression and anxiety and use of oral health services and tooth loss. Community Dentistry and Oral Epidemiology, 40(2), 134–144.</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[8] Aldosari, M., Helmi, M., Kennedy, E. N., et al. (2020). Depression, periodontitis, caries, and missing teeth in the USA, NHANES 2009–2014. Family Medicine and Community Health, 8(4), e000583.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[9] Matsuyama, Y., Jürges, H., &amp; Dewey, M. (2021). Causal effect of tooth loss on depression: Evidence from a population-wide natural experiment in the USA. Epidemiology and Psychiatric Sciences, 30, e28.</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Hypertension </a:t>
            </a:r>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[3] Desvarieux, M., Demmer, R. T., Rundek, T., Boden-Albala, B., Jacobs, D. R., Sacco, R. L., &amp; Papapanou, P. N. (2010). Periodontal microbiota and hypertension: the Oral Infections and Vascular Disease Epidemiology Study (INVEST). </a:t>
            </a:r>
            <a:r>
              <a:rPr i="1" lang="en-US">
                <a:solidFill>
                  <a:schemeClr val="dk1"/>
                </a:solidFill>
              </a:rPr>
              <a:t>Journal of Hypertension</a:t>
            </a:r>
            <a:r>
              <a:rPr lang="en-US">
                <a:solidFill>
                  <a:schemeClr val="dk1"/>
                </a:solidFill>
              </a:rPr>
              <a:t>, 28(7), 1413–1421. https://doi.org/10.1097/HJH.0b013e328339f8c2</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[4] Czesnikiewicz-Guzik, M., Nosalski, R., Mikolajczyk, T. P., Vidler, F., Dohnal, T., Dembowska, E., ... &amp; Guzik, T. J. (2019). Association of Hypertension and Periodontitis: Evidence From NHANES 2009–2014. </a:t>
            </a:r>
            <a:r>
              <a:rPr i="1" lang="en-US">
                <a:solidFill>
                  <a:schemeClr val="dk1"/>
                </a:solidFill>
              </a:rPr>
              <a:t>American Journal of Hypertension</a:t>
            </a:r>
            <a:r>
              <a:rPr lang="en-US">
                <a:solidFill>
                  <a:schemeClr val="dk1"/>
                </a:solidFill>
              </a:rPr>
              <a:t>, 32(12), 1212–1219. https://doi.org/10.1093/ajh/hpz150</a:t>
            </a:r>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[8] Xu, K., Yu, W., Li, Y., et al. (2022). Association between tooth loss and hypertension: A systematic review and meta-analysis. Journal of Dentistry, 123, 104999.</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[9] </a:t>
            </a:r>
            <a:r>
              <a:rPr i="1" lang="en-US">
                <a:solidFill>
                  <a:schemeClr val="dk1"/>
                </a:solidFill>
              </a:rPr>
              <a:t>Okoro, C. A., Balluz, L. S., Eke, P. I., et al. (2005). Tooth loss and heart disease: Findings from the Behavioral Risk Factor Surveillance System. American Journal of Preventive Medicine, 29(5), 385–390.</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5d3a29e806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5d3a29e80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[1] Chaffee, B. W., &amp; Weston, S. J. (2010). Association between chronic periodontal disease and obesity: a systematic review and meta‐analysis. </a:t>
            </a:r>
            <a:r>
              <a:rPr i="1" lang="en-US">
                <a:solidFill>
                  <a:schemeClr val="dk1"/>
                </a:solidFill>
              </a:rPr>
              <a:t>Journal of Periodontology</a:t>
            </a:r>
            <a:r>
              <a:rPr lang="en-US">
                <a:solidFill>
                  <a:schemeClr val="dk1"/>
                </a:solidFill>
              </a:rPr>
              <a:t>, 81(12), 1708–1724. https://doi.org/10.1902/jop.2010.100321</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[2] de Castilhos, E. D., Horta, B. L., et al. (2012). Association between obesity and periodontal disease in young adults: a population‐based birth cohort. </a:t>
            </a:r>
            <a:r>
              <a:rPr i="1" lang="en-US">
                <a:solidFill>
                  <a:schemeClr val="dk1"/>
                </a:solidFill>
              </a:rPr>
              <a:t>Journal of Clinical Periodontology</a:t>
            </a:r>
            <a:r>
              <a:rPr lang="en-US">
                <a:solidFill>
                  <a:schemeClr val="dk1"/>
                </a:solidFill>
              </a:rPr>
              <a:t>, 39(8), 683–688. https://doi.org/10.1111/j.1600-051X.2012.01906.x</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 Genco, R. J., Grossi, S. G., Ho, A., &amp; Nishimura, F. (2005). A proposed model linking inflammation to obesity, diabetes, and periodontal infections. </a:t>
            </a:r>
            <a:r>
              <a:rPr i="1" lang="en-US">
                <a:solidFill>
                  <a:schemeClr val="dk1"/>
                </a:solidFill>
              </a:rPr>
              <a:t>Journal of Periodontology</a:t>
            </a:r>
            <a:r>
              <a:rPr lang="en-US">
                <a:solidFill>
                  <a:schemeClr val="dk1"/>
                </a:solidFill>
              </a:rPr>
              <a:t>, 76(11-s), 2075–2084. https://doi.org/10.1902/jop.2005.76.11-S.2075</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[4] Chen, Y., Lu, P., Lin, C., et al. (2024). Hyperuricemia and elevated uric acid/creatinine ratio are associated with stages III/IV periodontitis: A population-based cross-sectional study (NHANES 2009–2014). </a:t>
            </a:r>
            <a:r>
              <a:rPr i="1" lang="en-US">
                <a:solidFill>
                  <a:schemeClr val="dk1"/>
                </a:solidFill>
              </a:rPr>
              <a:t>BMC Oral Health</a:t>
            </a:r>
            <a:r>
              <a:rPr lang="en-US">
                <a:solidFill>
                  <a:schemeClr val="dk1"/>
                </a:solidFill>
              </a:rPr>
              <a:t>, 24, 173. https://doi.org/10.1186/s12903-024-05173-x</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[5] Bai, J., Zhou, C., Liu, Y., et al. (2024). Relationship between serum uric acid levels and periodontitis—A cross-sectional study. </a:t>
            </a:r>
            <a:r>
              <a:rPr i="1" lang="en-US">
                <a:solidFill>
                  <a:schemeClr val="dk1"/>
                </a:solidFill>
              </a:rPr>
              <a:t>PLOS ONE</a:t>
            </a:r>
            <a:r>
              <a:rPr lang="en-US">
                <a:solidFill>
                  <a:schemeClr val="dk1"/>
                </a:solidFill>
              </a:rPr>
              <a:t>, 19(3), e0310243. https://doi.org/10.1371/journal.pone.0310243</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[6] </a:t>
            </a:r>
            <a:r>
              <a:rPr lang="en-US">
                <a:solidFill>
                  <a:schemeClr val="dk1"/>
                </a:solidFill>
              </a:rPr>
              <a:t>Chen, Y., Lu, P., Lin, C., et al. (2024). Hyperuricemia and periodontitis (NHANES 2009–2014). </a:t>
            </a:r>
            <a:r>
              <a:rPr i="1" lang="en-US">
                <a:solidFill>
                  <a:schemeClr val="dk1"/>
                </a:solidFill>
              </a:rPr>
              <a:t>BMC Oral Health</a:t>
            </a:r>
            <a:r>
              <a:rPr lang="en-US">
                <a:solidFill>
                  <a:schemeClr val="dk1"/>
                </a:solidFill>
              </a:rPr>
              <a:t>, 24, 173. </a:t>
            </a:r>
            <a:r>
              <a:rPr lang="en-US" u="sng">
                <a:solidFill>
                  <a:schemeClr val="hlink"/>
                </a:solidFill>
                <a:hlinkClick r:id="rId2"/>
              </a:rPr>
              <a:t>https://doi.org/10.1186/s12903-024-05173-x</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[7] Chari, M., &amp; Sabbah, W. (2018). The relationships among consumption of fruits, tooth loss and obesity. </a:t>
            </a:r>
            <a:r>
              <a:rPr i="1" lang="en-US">
                <a:solidFill>
                  <a:schemeClr val="dk1"/>
                </a:solidFill>
              </a:rPr>
              <a:t>Community Dental Health</a:t>
            </a:r>
            <a:r>
              <a:rPr lang="en-US">
                <a:solidFill>
                  <a:schemeClr val="dk1"/>
                </a:solidFill>
              </a:rPr>
              <a:t>, 35(2), 111–115. https://doi.org/10.1922/CDH_4235Chari05</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[8] Nascimento, G. G., Leite, F. R. M., et al. (2016). Is there a relationship between obesity and tooth loss and edentulism? A systematic review. </a:t>
            </a:r>
            <a:r>
              <a:rPr i="1" lang="en-US">
                <a:solidFill>
                  <a:schemeClr val="dk1"/>
                </a:solidFill>
              </a:rPr>
              <a:t>Obesity Reviews</a:t>
            </a:r>
            <a:r>
              <a:rPr lang="en-US">
                <a:solidFill>
                  <a:schemeClr val="dk1"/>
                </a:solidFill>
              </a:rPr>
              <a:t>, 17(7), 587–598. </a:t>
            </a:r>
            <a:r>
              <a:rPr lang="en-US" u="sng">
                <a:solidFill>
                  <a:schemeClr val="hlink"/>
                </a:solidFill>
                <a:hlinkClick r:id="rId3"/>
              </a:rPr>
              <a:t>https://doi.org/10.1111/obr.12418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[9] Zhu, Y., &amp; Hollis, J. H. (2014). </a:t>
            </a:r>
            <a:r>
              <a:rPr i="1" lang="en-US">
                <a:solidFill>
                  <a:schemeClr val="dk1"/>
                </a:solidFill>
              </a:rPr>
              <a:t>Tooth loss and its association with dietary intake and diet quality in American adults</a:t>
            </a:r>
            <a:r>
              <a:rPr lang="en-US">
                <a:solidFill>
                  <a:schemeClr val="dk1"/>
                </a:solidFill>
              </a:rPr>
              <a:t>. </a:t>
            </a:r>
            <a:r>
              <a:rPr b="1" lang="en-US">
                <a:solidFill>
                  <a:schemeClr val="dk1"/>
                </a:solidFill>
              </a:rPr>
              <a:t>Journal of Dentistry</a:t>
            </a:r>
            <a:r>
              <a:rPr lang="en-US">
                <a:solidFill>
                  <a:schemeClr val="dk1"/>
                </a:solidFill>
              </a:rPr>
              <a:t>, 42(11), 1428–1435.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[10] Chari, M., &amp; Sabbah, W. (2018). </a:t>
            </a:r>
            <a:r>
              <a:rPr i="1" lang="en-US">
                <a:solidFill>
                  <a:schemeClr val="dk1"/>
                </a:solidFill>
              </a:rPr>
              <a:t>The relationships among consumption of fruits, tooth loss and obesity</a:t>
            </a:r>
            <a:r>
              <a:rPr lang="en-US">
                <a:solidFill>
                  <a:schemeClr val="dk1"/>
                </a:solidFill>
              </a:rPr>
              <a:t>. </a:t>
            </a:r>
            <a:r>
              <a:rPr b="1" lang="en-US">
                <a:solidFill>
                  <a:schemeClr val="dk1"/>
                </a:solidFill>
              </a:rPr>
              <a:t>Community Dental Health</a:t>
            </a:r>
            <a:r>
              <a:rPr lang="en-US">
                <a:solidFill>
                  <a:schemeClr val="dk1"/>
                </a:solidFill>
              </a:rPr>
              <a:t>, 35(2), 111–115.</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4e6063e864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4e6063e8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a:t>
            </a:r>
            <a:r>
              <a:rPr lang="en-US">
                <a:solidFill>
                  <a:schemeClr val="dk1"/>
                </a:solidFill>
              </a:rPr>
              <a:t>Genco, R. J., &amp; Sanz, M. (2020). </a:t>
            </a:r>
            <a:r>
              <a:rPr i="1" lang="en-US">
                <a:solidFill>
                  <a:schemeClr val="dk1"/>
                </a:solidFill>
              </a:rPr>
              <a:t>Clinical and public health implications of periodontal and systemic diseases: An overview</a:t>
            </a:r>
            <a:r>
              <a:rPr lang="en-US">
                <a:solidFill>
                  <a:schemeClr val="dk1"/>
                </a:solidFill>
              </a:rPr>
              <a:t>. </a:t>
            </a:r>
            <a:r>
              <a:rPr i="1" lang="en-US">
                <a:solidFill>
                  <a:schemeClr val="dk1"/>
                </a:solidFill>
              </a:rPr>
              <a:t>Periodontology 2000, 84</a:t>
            </a:r>
            <a:r>
              <a:rPr lang="en-US">
                <a:solidFill>
                  <a:schemeClr val="dk1"/>
                </a:solidFill>
              </a:rPr>
              <a:t>(1), 7–13.</a:t>
            </a:r>
            <a:endParaRPr>
              <a:solidFill>
                <a:schemeClr val="dk1"/>
              </a:solidFill>
            </a:endParaRPr>
          </a:p>
          <a:p>
            <a:pPr indent="0" lvl="0" marL="0" rtl="0" algn="l">
              <a:spcBef>
                <a:spcPts val="0"/>
              </a:spcBef>
              <a:spcAft>
                <a:spcPts val="0"/>
              </a:spcAft>
              <a:buNone/>
            </a:pPr>
            <a:r>
              <a:rPr lang="en-US">
                <a:solidFill>
                  <a:schemeClr val="dk1"/>
                </a:solidFill>
              </a:rPr>
              <a:t>[2] Nazir, M. A. (2017). </a:t>
            </a:r>
            <a:r>
              <a:rPr i="1" lang="en-US">
                <a:solidFill>
                  <a:schemeClr val="dk1"/>
                </a:solidFill>
              </a:rPr>
              <a:t>Prevalence of periodontal disease, its association with systemic diseases and prevention</a:t>
            </a:r>
            <a:r>
              <a:rPr lang="en-US">
                <a:solidFill>
                  <a:schemeClr val="dk1"/>
                </a:solidFill>
              </a:rPr>
              <a:t>. </a:t>
            </a:r>
            <a:r>
              <a:rPr i="1" lang="en-US">
                <a:solidFill>
                  <a:schemeClr val="dk1"/>
                </a:solidFill>
              </a:rPr>
              <a:t>International Journal of Health Sciences, 11</a:t>
            </a:r>
            <a:r>
              <a:rPr lang="en-US">
                <a:solidFill>
                  <a:schemeClr val="dk1"/>
                </a:solidFill>
              </a:rPr>
              <a:t>(2), 72–80.</a:t>
            </a:r>
            <a:endParaRPr>
              <a:solidFill>
                <a:schemeClr val="dk1"/>
              </a:solidFill>
            </a:endParaRPr>
          </a:p>
          <a:p>
            <a:pPr indent="0" lvl="0" marL="0" rtl="0" algn="l">
              <a:spcBef>
                <a:spcPts val="0"/>
              </a:spcBef>
              <a:spcAft>
                <a:spcPts val="0"/>
              </a:spcAft>
              <a:buNone/>
            </a:pPr>
            <a:r>
              <a:rPr lang="en-US">
                <a:solidFill>
                  <a:schemeClr val="dk1"/>
                </a:solidFill>
              </a:rPr>
              <a:t>[3] Winning, L., &amp; Linden, G. J. (2015). </a:t>
            </a:r>
            <a:r>
              <a:rPr i="1" lang="en-US">
                <a:solidFill>
                  <a:schemeClr val="dk1"/>
                </a:solidFill>
              </a:rPr>
              <a:t>Periodontitis and systemic disease: association or causality?</a:t>
            </a:r>
            <a:r>
              <a:rPr lang="en-US">
                <a:solidFill>
                  <a:schemeClr val="dk1"/>
                </a:solidFill>
              </a:rPr>
              <a:t> </a:t>
            </a:r>
            <a:r>
              <a:rPr i="1" lang="en-US">
                <a:solidFill>
                  <a:schemeClr val="dk1"/>
                </a:solidFill>
              </a:rPr>
              <a:t>Bdj Team, 219</a:t>
            </a:r>
            <a:r>
              <a:rPr lang="en-US">
                <a:solidFill>
                  <a:schemeClr val="dk1"/>
                </a:solidFill>
              </a:rPr>
              <a:t>(5), 251–255.</a:t>
            </a:r>
            <a:endParaRPr>
              <a:solidFill>
                <a:schemeClr val="dk1"/>
              </a:solidFill>
            </a:endParaRPr>
          </a:p>
          <a:p>
            <a:pPr indent="0" lvl="0" marL="0" rtl="0" algn="l">
              <a:spcBef>
                <a:spcPts val="0"/>
              </a:spcBef>
              <a:spcAft>
                <a:spcPts val="0"/>
              </a:spcAft>
              <a:buNone/>
            </a:pPr>
            <a:r>
              <a:rPr lang="en-US">
                <a:solidFill>
                  <a:schemeClr val="dk1"/>
                </a:solidFill>
              </a:rPr>
              <a:t>[4] Romandini, M., Antonoglou, G., Baima, G., et al. (2021). </a:t>
            </a:r>
            <a:r>
              <a:rPr i="1" lang="en-US">
                <a:solidFill>
                  <a:schemeClr val="dk1"/>
                </a:solidFill>
              </a:rPr>
              <a:t>Periodontitis, edentulism, and risk of mortality: a systematic review with meta-analyses</a:t>
            </a:r>
            <a:r>
              <a:rPr lang="en-US">
                <a:solidFill>
                  <a:schemeClr val="dk1"/>
                </a:solidFill>
              </a:rPr>
              <a:t>. </a:t>
            </a:r>
            <a:r>
              <a:rPr i="1" lang="en-US">
                <a:solidFill>
                  <a:schemeClr val="dk1"/>
                </a:solidFill>
              </a:rPr>
              <a:t>Journal of Dental Research, 100</a:t>
            </a:r>
            <a:r>
              <a:rPr lang="en-US">
                <a:solidFill>
                  <a:schemeClr val="dk1"/>
                </a:solidFill>
              </a:rPr>
              <a:t>(1), 37–49.</a:t>
            </a:r>
            <a:endParaRPr>
              <a:solidFill>
                <a:schemeClr val="dk1"/>
              </a:solidFill>
            </a:endParaRPr>
          </a:p>
          <a:p>
            <a:pPr indent="0" lvl="0" marL="0" rtl="0" algn="l">
              <a:spcBef>
                <a:spcPts val="0"/>
              </a:spcBef>
              <a:spcAft>
                <a:spcPts val="0"/>
              </a:spcAft>
              <a:buNone/>
            </a:pPr>
            <a:r>
              <a:rPr lang="en-US">
                <a:solidFill>
                  <a:schemeClr val="dk1"/>
                </a:solidFill>
              </a:rPr>
              <a:t>[5] Eke, P. I., Thornton-Evans, G. O., Wei, L., Borgnakke, W. S., Dye, B. A., &amp; Genco, R. J. (2018). Periodontitis in U.S. adults: Prevalence, severity, and trends. </a:t>
            </a:r>
            <a:r>
              <a:rPr i="1" lang="en-US">
                <a:solidFill>
                  <a:schemeClr val="dk1"/>
                </a:solidFill>
              </a:rPr>
              <a:t>Journal of Periodontology, 89</a:t>
            </a:r>
            <a:r>
              <a:rPr lang="en-US">
                <a:solidFill>
                  <a:schemeClr val="dk1"/>
                </a:solidFill>
              </a:rPr>
              <a:t>(5), 556–565. </a:t>
            </a:r>
            <a:r>
              <a:rPr lang="en-US" u="sng">
                <a:solidFill>
                  <a:schemeClr val="hlink"/>
                </a:solidFill>
                <a:hlinkClick r:id="rId2"/>
              </a:rPr>
              <a:t>https://doi.org/10.1002/JPER.17-0350</a:t>
            </a:r>
            <a:endParaRPr>
              <a:solidFill>
                <a:schemeClr val="dk1"/>
              </a:solidFill>
            </a:endParaRPr>
          </a:p>
          <a:p>
            <a:pPr indent="0" lvl="0" marL="0" rtl="0" algn="l">
              <a:spcBef>
                <a:spcPts val="0"/>
              </a:spcBef>
              <a:spcAft>
                <a:spcPts val="0"/>
              </a:spcAft>
              <a:buNone/>
            </a:pPr>
            <a:r>
              <a:rPr lang="en-US">
                <a:solidFill>
                  <a:schemeClr val="dk1"/>
                </a:solidFill>
              </a:rPr>
              <a:t>[6] Dye, B. A., Tan, S., Smith, V., Lewis, B. G., Barker, L. K., Thornton-Evans, G., ... &amp; Li, C. H. (2012). </a:t>
            </a:r>
            <a:r>
              <a:rPr i="1" lang="en-US">
                <a:solidFill>
                  <a:schemeClr val="dk1"/>
                </a:solidFill>
              </a:rPr>
              <a:t>Selected oral health indicators in the United States, 2005–2008</a:t>
            </a:r>
            <a:r>
              <a:rPr lang="en-US">
                <a:solidFill>
                  <a:schemeClr val="dk1"/>
                </a:solidFill>
              </a:rPr>
              <a:t>. </a:t>
            </a:r>
            <a:r>
              <a:rPr b="1" lang="en-US">
                <a:solidFill>
                  <a:schemeClr val="dk1"/>
                </a:solidFill>
              </a:rPr>
              <a:t>NCHS Data Brief</a:t>
            </a:r>
            <a:r>
              <a:rPr lang="en-US">
                <a:solidFill>
                  <a:schemeClr val="dk1"/>
                </a:solidFill>
              </a:rPr>
              <a:t>, (96), 1–8.</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5abc51b66f_0_47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5abc51b66f_0_4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a:solidFill>
                  <a:schemeClr val="dk1"/>
                </a:solidFill>
              </a:rPr>
              <a:t>[1] </a:t>
            </a:r>
            <a:r>
              <a:rPr lang="en-US">
                <a:solidFill>
                  <a:schemeClr val="dk1"/>
                </a:solidFill>
              </a:rPr>
              <a:t>Arkema, E. V., Karlson, E. W., &amp; Costenbader, K. H. (2010). A prospective study of periodontal disease and risk of rheumatoid arthritis. </a:t>
            </a:r>
            <a:r>
              <a:rPr i="1" lang="en-US">
                <a:solidFill>
                  <a:schemeClr val="dk1"/>
                </a:solidFill>
              </a:rPr>
              <a:t>Journal of Rheumatology</a:t>
            </a:r>
            <a:r>
              <a:rPr lang="en-US">
                <a:solidFill>
                  <a:schemeClr val="dk1"/>
                </a:solidFill>
              </a:rPr>
              <a:t>, 37(9), 1800–1804. https://doi.org/10.3899/jrheum.091410</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[2] Chen, H. H., et al. (2013). Association between a history of periodontitis and the risk of rheumatoid arthritis: a nationwide, population-based case–control study. </a:t>
            </a:r>
            <a:r>
              <a:rPr i="1" lang="en-US">
                <a:solidFill>
                  <a:schemeClr val="dk1"/>
                </a:solidFill>
              </a:rPr>
              <a:t>Annals of the Rheumatic Diseases</a:t>
            </a:r>
            <a:r>
              <a:rPr lang="en-US">
                <a:solidFill>
                  <a:schemeClr val="dk1"/>
                </a:solidFill>
              </a:rPr>
              <a:t>, 72(7), 1206–1211. </a:t>
            </a:r>
            <a:r>
              <a:rPr lang="en-US" u="sng">
                <a:solidFill>
                  <a:schemeClr val="hlink"/>
                </a:solidFill>
                <a:hlinkClick r:id="rId2"/>
              </a:rPr>
              <a:t>https://doi.org/10.1136/annrheumdis-2012-201593</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[3] Grasso, M. A., Comer, A. C., &amp; DiRenzo, D. D. (2015). Using big data to evaluate the association between periodontal disease and rheumatoid arthritis. </a:t>
            </a:r>
            <a:r>
              <a:rPr i="1" lang="en-US">
                <a:solidFill>
                  <a:schemeClr val="dk1"/>
                </a:solidFill>
              </a:rPr>
              <a:t>AMIA Annual Symposium Proceedings</a:t>
            </a:r>
            <a:r>
              <a:rPr lang="en-US">
                <a:solidFill>
                  <a:schemeClr val="dk1"/>
                </a:solidFill>
              </a:rPr>
              <a:t>, 608–616.</a:t>
            </a:r>
            <a:r>
              <a:rPr lang="en-US">
                <a:solidFill>
                  <a:schemeClr val="dk1"/>
                </a:solidFill>
                <a:uFill>
                  <a:noFill/>
                </a:uFill>
                <a:hlinkClick r:id="rId3">
                  <a:extLst>
                    <a:ext uri="{A12FA001-AC4F-418D-AE19-62706E023703}">
                      <ahyp:hlinkClr val="tx"/>
                    </a:ext>
                  </a:extLst>
                </a:hlinkClick>
              </a:rPr>
              <a:t> </a:t>
            </a:r>
            <a:r>
              <a:rPr lang="en-US" u="sng">
                <a:solidFill>
                  <a:schemeClr val="hlink"/>
                </a:solidFill>
                <a:hlinkClick r:id="rId4"/>
              </a:rPr>
              <a:t>https://www.ncbi.nlm.nih.gov/pmc/articles/PMC4765642/</a:t>
            </a:r>
            <a:endParaRPr u="sng">
              <a:solidFill>
                <a:schemeClr val="hlink"/>
              </a:solidFill>
            </a:endParaRPr>
          </a:p>
          <a:p>
            <a:pPr indent="0" lvl="0" marL="0" rtl="0" algn="l">
              <a:lnSpc>
                <a:spcPct val="115000"/>
              </a:lnSpc>
              <a:spcBef>
                <a:spcPts val="1200"/>
              </a:spcBef>
              <a:spcAft>
                <a:spcPts val="0"/>
              </a:spcAft>
              <a:buNone/>
            </a:pPr>
            <a:r>
              <a:rPr lang="en-US">
                <a:solidFill>
                  <a:schemeClr val="dk1"/>
                </a:solidFill>
              </a:rPr>
              <a:t>[4] Goh, C. E., et al. (2016). Association between serum antibodies to periodontal bacteria and rheumatoid factor in NHANES III. </a:t>
            </a:r>
            <a:r>
              <a:rPr i="1" lang="en-US">
                <a:solidFill>
                  <a:schemeClr val="dk1"/>
                </a:solidFill>
              </a:rPr>
              <a:t>Arthritis &amp; Rheumatology</a:t>
            </a:r>
            <a:r>
              <a:rPr lang="en-US">
                <a:solidFill>
                  <a:schemeClr val="dk1"/>
                </a:solidFill>
              </a:rPr>
              <a:t>, 68(9), 2081–2089. </a:t>
            </a:r>
            <a:r>
              <a:rPr lang="en-US" u="sng">
                <a:solidFill>
                  <a:schemeClr val="hlink"/>
                </a:solidFill>
                <a:hlinkClick r:id="rId5"/>
              </a:rPr>
              <a:t>https://doi.org/10.1002/art.39724</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[5] Zhang, Y., Leveille, S. G., &amp; Shi, L. (2022). Multiple chronic diseases associated with tooth loss among the US adult population. </a:t>
            </a:r>
            <a:r>
              <a:rPr i="1" lang="en-US">
                <a:solidFill>
                  <a:schemeClr val="dk1"/>
                </a:solidFill>
              </a:rPr>
              <a:t>Frontiers in Big Data</a:t>
            </a:r>
            <a:r>
              <a:rPr lang="en-US">
                <a:solidFill>
                  <a:schemeClr val="dk1"/>
                </a:solidFill>
              </a:rPr>
              <a:t>, 5, 932618. https://doi.org/10.3389/fdata.2022.932618</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[6] De Pablo, P., Dietrich, T., &amp; McAlindon, T. E. (2008). Association of periodontal disease and tooth loss with rheumatoid arthritis in the US population. </a:t>
            </a:r>
            <a:r>
              <a:rPr i="1" lang="en-US">
                <a:solidFill>
                  <a:schemeClr val="dk1"/>
                </a:solidFill>
              </a:rPr>
              <a:t>Journal of Rheumatology</a:t>
            </a:r>
            <a:r>
              <a:rPr lang="en-US">
                <a:solidFill>
                  <a:schemeClr val="dk1"/>
                </a:solidFill>
              </a:rPr>
              <a:t>, 35(1), 70–76.</a:t>
            </a:r>
            <a:r>
              <a:rPr lang="en-US">
                <a:solidFill>
                  <a:schemeClr val="dk1"/>
                </a:solidFill>
                <a:uFill>
                  <a:noFill/>
                </a:uFill>
                <a:hlinkClick r:id="rId6">
                  <a:extLst>
                    <a:ext uri="{A12FA001-AC4F-418D-AE19-62706E023703}">
                      <ahyp:hlinkClr val="tx"/>
                    </a:ext>
                  </a:extLst>
                </a:hlinkClick>
              </a:rPr>
              <a:t> </a:t>
            </a:r>
            <a:r>
              <a:rPr lang="en-US" u="sng">
                <a:solidFill>
                  <a:schemeClr val="hlink"/>
                </a:solidFill>
                <a:hlinkClick r:id="rId7"/>
              </a:rPr>
              <a:t>https://www.jrheum.org/content/35/1/70</a:t>
            </a:r>
            <a:endParaRPr u="sng">
              <a:solidFill>
                <a:schemeClr val="hlink"/>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[7] Hussein, M., Farag, Y. M. K., &amp; Sonis, S. (2023). Differential associations of rheumatoid arthritis and periodontitis or tooth loss: A cross‐sectional study. </a:t>
            </a:r>
            <a:r>
              <a:rPr i="1" lang="en-US">
                <a:solidFill>
                  <a:schemeClr val="dk1"/>
                </a:solidFill>
              </a:rPr>
              <a:t>Journal of Clinical Periodontology</a:t>
            </a:r>
            <a:r>
              <a:rPr lang="en-US">
                <a:solidFill>
                  <a:schemeClr val="dk1"/>
                </a:solidFill>
              </a:rPr>
              <a:t>, 50(1), 60–68. https://doi.org/10.1111/jcpe.13757</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5d3a29e806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5d3a29e80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a:t>
            </a:r>
            <a:r>
              <a:rPr lang="en-US">
                <a:solidFill>
                  <a:schemeClr val="dk1"/>
                </a:solidFill>
              </a:rPr>
              <a:t>Thapa, S., &amp; Wei, F. (2016). Association between high serum total cholesterol and periodontitis: NHANES 2011–2012 study of American adults. </a:t>
            </a:r>
            <a:r>
              <a:rPr i="1" lang="en-US">
                <a:solidFill>
                  <a:schemeClr val="dk1"/>
                </a:solidFill>
              </a:rPr>
              <a:t>Journal of Periodontology</a:t>
            </a:r>
            <a:r>
              <a:rPr lang="en-US">
                <a:solidFill>
                  <a:schemeClr val="dk1"/>
                </a:solidFill>
              </a:rPr>
              <a:t>, 87(6), 597–602. https://doi.org/10.1902/jop.2016.150648</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[2] Song, W., Hou, K., He, J., &amp; Ma, Z. (2024). Association between non-high-density lipoprotein cholesterol to high-density lipoprotein cholesterol ratio and prevalence of periodontitis among US adults. </a:t>
            </a:r>
            <a:r>
              <a:rPr i="1" lang="en-US">
                <a:solidFill>
                  <a:schemeClr val="dk1"/>
                </a:solidFill>
              </a:rPr>
              <a:t>Scientific Reports</a:t>
            </a:r>
            <a:r>
              <a:rPr lang="en-US">
                <a:solidFill>
                  <a:schemeClr val="dk1"/>
                </a:solidFill>
              </a:rPr>
              <a:t>, 14, 1234. https://doi.org/10.1038/s41598-024-56276-y</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 Bitencourt, F. V., Nascimento, G. G., Costa, S. A., &amp; Orrico, S. R. P. (2023). The role of dyslipidemia in periodontitis. </a:t>
            </a:r>
            <a:r>
              <a:rPr i="1" lang="en-US">
                <a:solidFill>
                  <a:schemeClr val="dk1"/>
                </a:solidFill>
              </a:rPr>
              <a:t>Nutrients</a:t>
            </a:r>
            <a:r>
              <a:rPr lang="en-US">
                <a:solidFill>
                  <a:schemeClr val="dk1"/>
                </a:solidFill>
              </a:rPr>
              <a:t>, 15(2), 300. https://doi.org/10.3390/nu15020300</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[4] Zhang, Y., Leveille, S. G., &amp; Shi, L. (2022). Multiple chronic diseases associated with tooth loss among the US adult population. </a:t>
            </a:r>
            <a:r>
              <a:rPr i="1" lang="en-US">
                <a:solidFill>
                  <a:schemeClr val="dk1"/>
                </a:solidFill>
              </a:rPr>
              <a:t>Frontiers in Big Data</a:t>
            </a:r>
            <a:r>
              <a:rPr lang="en-US">
                <a:solidFill>
                  <a:schemeClr val="dk1"/>
                </a:solidFill>
              </a:rPr>
              <a:t>, 5, 932618. https://doi.org/10.3389/fdata.2022.932618</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[5] Khan, T. Z., &amp; Mobin, T. (2023). Unraveling the link between periodontal disease and high cholesterol: A cross-sectional study. </a:t>
            </a:r>
            <a:r>
              <a:rPr i="1" lang="en-US">
                <a:solidFill>
                  <a:schemeClr val="dk1"/>
                </a:solidFill>
              </a:rPr>
              <a:t>Cureus</a:t>
            </a:r>
            <a:r>
              <a:rPr lang="en-US">
                <a:solidFill>
                  <a:schemeClr val="dk1"/>
                </a:solidFill>
              </a:rPr>
              <a:t>, 15(12), e50276.</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https://www.cureus.com/articles/179940-unraveling-the-link-between-periodontal-disease-and-high-cholesterol-a-cross-sectional-study</a:t>
            </a:r>
            <a:br>
              <a:rPr lang="en-US" u="sng">
                <a:solidFill>
                  <a:schemeClr val="hlink"/>
                </a:solidFill>
                <a:hlinkClick r:id="rId4"/>
              </a:rPr>
            </a:br>
            <a:endParaRPr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574e8948cd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3574e8948cd_0_1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5afd260a38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5afd260a3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5e13883230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5e1388323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55d6fd0d82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55d6fd0d8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br>
              <a:rPr lang="en-US" u="sng">
                <a:solidFill>
                  <a:schemeClr val="hlink"/>
                </a:solidFill>
                <a:hlinkClick r:id="rId2"/>
              </a:rPr>
            </a:br>
            <a:r>
              <a:rPr lang="en-US">
                <a:solidFill>
                  <a:schemeClr val="dk1"/>
                </a:solidFill>
              </a:rPr>
              <a:t>[1] PeopleKeep. (2024, January). </a:t>
            </a:r>
            <a:r>
              <a:rPr i="1" lang="en-US">
                <a:solidFill>
                  <a:schemeClr val="dk1"/>
                </a:solidFill>
              </a:rPr>
              <a:t>Federal poverty guidelines: Definition, chart &amp; explanation</a:t>
            </a:r>
            <a:r>
              <a:rPr lang="en-US">
                <a:solidFill>
                  <a:schemeClr val="dk1"/>
                </a:solidFill>
              </a:rPr>
              <a:t>.</a:t>
            </a:r>
            <a:r>
              <a:rPr lang="en-US">
                <a:solidFill>
                  <a:schemeClr val="dk1"/>
                </a:solidFill>
                <a:uFill>
                  <a:noFill/>
                </a:uFill>
                <a:hlinkClick r:id="rId3">
                  <a:extLst>
                    <a:ext uri="{A12FA001-AC4F-418D-AE19-62706E023703}">
                      <ahyp:hlinkClr val="tx"/>
                    </a:ext>
                  </a:extLst>
                </a:hlinkClick>
              </a:rPr>
              <a:t> </a:t>
            </a:r>
            <a:r>
              <a:rPr lang="en-US" u="sng">
                <a:solidFill>
                  <a:schemeClr val="hlink"/>
                </a:solidFill>
                <a:hlinkClick r:id="rId4"/>
              </a:rPr>
              <a:t>https://www.peoplekeep.com/blog/federal-poverty-guidelines</a:t>
            </a:r>
            <a:br>
              <a:rPr lang="en-US" u="sng">
                <a:solidFill>
                  <a:schemeClr val="hlink"/>
                </a:solidFill>
                <a:hlinkClick r:id="rId5"/>
              </a:rPr>
            </a:br>
            <a:endParaRPr u="sng">
              <a:solidFill>
                <a:schemeClr val="hlink"/>
              </a:solidFill>
            </a:endParaRPr>
          </a:p>
          <a:p>
            <a:pPr indent="0" lvl="0" marL="0" rtl="0" algn="l">
              <a:spcBef>
                <a:spcPts val="0"/>
              </a:spcBef>
              <a:spcAft>
                <a:spcPts val="0"/>
              </a:spcAft>
              <a:buClr>
                <a:schemeClr val="dk1"/>
              </a:buClr>
              <a:buSzPts val="1100"/>
              <a:buFont typeface="Arial"/>
              <a:buNone/>
            </a:pPr>
            <a:r>
              <a:rPr lang="en-US">
                <a:solidFill>
                  <a:schemeClr val="dk1"/>
                </a:solidFill>
              </a:rPr>
              <a:t>[2] Jarvis Law Office. (2025). </a:t>
            </a:r>
            <a:r>
              <a:rPr i="1" lang="en-US">
                <a:solidFill>
                  <a:schemeClr val="dk1"/>
                </a:solidFill>
              </a:rPr>
              <a:t>2025 Medicaid income limits and guidelines</a:t>
            </a:r>
            <a:r>
              <a:rPr lang="en-US">
                <a:solidFill>
                  <a:schemeClr val="dk1"/>
                </a:solidFill>
              </a:rPr>
              <a:t>.</a:t>
            </a:r>
            <a:r>
              <a:rPr lang="en-US">
                <a:solidFill>
                  <a:schemeClr val="dk1"/>
                </a:solidFill>
                <a:uFill>
                  <a:noFill/>
                </a:uFill>
                <a:hlinkClick r:id="rId6">
                  <a:extLst>
                    <a:ext uri="{A12FA001-AC4F-418D-AE19-62706E023703}">
                      <ahyp:hlinkClr val="tx"/>
                    </a:ext>
                  </a:extLst>
                </a:hlinkClick>
              </a:rPr>
              <a:t> </a:t>
            </a:r>
            <a:r>
              <a:rPr lang="en-US" u="sng">
                <a:solidFill>
                  <a:schemeClr val="hlink"/>
                </a:solidFill>
                <a:hlinkClick r:id="rId7"/>
              </a:rPr>
              <a:t>https://jarvisfirm.com/federal-poverty-level-2025-medicaid-income-limits-guidelines/</a:t>
            </a:r>
            <a:br>
              <a:rPr lang="en-US" u="sng">
                <a:solidFill>
                  <a:schemeClr val="hlink"/>
                </a:solidFill>
                <a:hlinkClick r:id="rId8"/>
              </a:rPr>
            </a:br>
            <a:endParaRPr u="sng">
              <a:solidFill>
                <a:schemeClr val="hlink"/>
              </a:solidFill>
            </a:endParaRPr>
          </a:p>
          <a:p>
            <a:pPr indent="0" lvl="0" marL="0" rtl="0" algn="l">
              <a:spcBef>
                <a:spcPts val="0"/>
              </a:spcBef>
              <a:spcAft>
                <a:spcPts val="0"/>
              </a:spcAft>
              <a:buClr>
                <a:schemeClr val="dk1"/>
              </a:buClr>
              <a:buSzPts val="1100"/>
              <a:buFont typeface="Arial"/>
              <a:buNone/>
            </a:pPr>
            <a:r>
              <a:rPr lang="en-US">
                <a:solidFill>
                  <a:schemeClr val="dk1"/>
                </a:solidFill>
              </a:rPr>
              <a:t>[3] HealthInsurance.org. (n.d.). </a:t>
            </a:r>
            <a:r>
              <a:rPr i="1" lang="en-US">
                <a:solidFill>
                  <a:schemeClr val="dk1"/>
                </a:solidFill>
              </a:rPr>
              <a:t>Federal poverty level (FPL)</a:t>
            </a:r>
            <a:r>
              <a:rPr lang="en-US">
                <a:solidFill>
                  <a:schemeClr val="dk1"/>
                </a:solidFill>
              </a:rPr>
              <a:t>.</a:t>
            </a:r>
            <a:r>
              <a:rPr lang="en-US">
                <a:solidFill>
                  <a:schemeClr val="dk1"/>
                </a:solidFill>
                <a:uFill>
                  <a:noFill/>
                </a:uFill>
                <a:hlinkClick r:id="rId9">
                  <a:extLst>
                    <a:ext uri="{A12FA001-AC4F-418D-AE19-62706E023703}">
                      <ahyp:hlinkClr val="tx"/>
                    </a:ext>
                  </a:extLst>
                </a:hlinkClick>
              </a:rPr>
              <a:t> </a:t>
            </a:r>
            <a:r>
              <a:rPr lang="en-US" u="sng">
                <a:solidFill>
                  <a:schemeClr val="hlink"/>
                </a:solidFill>
                <a:hlinkClick r:id="rId10"/>
              </a:rPr>
              <a:t>https://www.healthinsurance.org/glossary/federal-poverty-level/</a:t>
            </a:r>
            <a:br>
              <a:rPr lang="en-US" u="sng">
                <a:solidFill>
                  <a:schemeClr val="hlink"/>
                </a:solidFill>
                <a:hlinkClick r:id="rId11"/>
              </a:rPr>
            </a:br>
            <a:br>
              <a:rPr lang="en-US" u="sng">
                <a:solidFill>
                  <a:schemeClr val="hlink"/>
                </a:solidFill>
                <a:hlinkClick r:id="rId12"/>
              </a:rPr>
            </a:br>
            <a:endParaRPr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5abc51b66f_0_48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5abc51b66f_0_4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5f4bcd5a7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5f4bcd5a7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5e13883230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5e1388323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598a79f8ec_0_9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598a79f8ec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5e13883230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5e1388323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5e13883230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5e1388323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5e13883230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5e1388323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5e13883230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5e1388323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57ac8d4f34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57ac8d4f3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f4bcd5a73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f4bcd5a7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5f4bcd5a7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5f4bcd5a7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50cbf574e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50cbf574e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a:t>
            </a:r>
            <a:r>
              <a:rPr lang="en-US" u="sng">
                <a:solidFill>
                  <a:schemeClr val="hlink"/>
                </a:solidFill>
                <a:hlinkClick r:id="rId2"/>
              </a:rPr>
              <a:t>https://www.google.com/url?sa=i&amp;url=https%3A%2F%2Fpocketdentistry.com%2Ftype-traits-that-differentiate-mandibular-second-from-first-molars%2F&amp;psig=AOvVaw0WAHWlVTg1AhuLB14Ghu9P&amp;ust=1745976704299000&amp;source=images&amp;cd=vfe&amp;opi=89978449&amp;ved=0CBQQjRxqFwoTCLjwlZyM_IwDFQAAAAAdAAAAABAE</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e6063e864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e6063e86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US" sz="1200">
                <a:solidFill>
                  <a:schemeClr val="dk1"/>
                </a:solidFill>
              </a:rPr>
              <a:t>CDC/AAP case definitions</a:t>
            </a:r>
            <a:endParaRPr b="1" sz="1200">
              <a:solidFill>
                <a:schemeClr val="dk1"/>
              </a:solidFill>
            </a:endParaRPr>
          </a:p>
          <a:p>
            <a:pPr indent="-304800" lvl="0" marL="457200" rtl="0" algn="l">
              <a:spcBef>
                <a:spcPts val="1200"/>
              </a:spcBef>
              <a:spcAft>
                <a:spcPts val="0"/>
              </a:spcAft>
              <a:buClr>
                <a:srgbClr val="800000"/>
              </a:buClr>
              <a:buSzPts val="1200"/>
              <a:buChar char="•"/>
            </a:pPr>
            <a:r>
              <a:rPr b="1" lang="en-US" sz="1200">
                <a:solidFill>
                  <a:schemeClr val="dk1"/>
                </a:solidFill>
              </a:rPr>
              <a:t>Mild periodontitis level:</a:t>
            </a:r>
            <a:r>
              <a:rPr lang="en-US" sz="1200">
                <a:solidFill>
                  <a:schemeClr val="dk1"/>
                </a:solidFill>
              </a:rPr>
              <a:t> at least 2 sites with </a:t>
            </a:r>
            <a:r>
              <a:rPr b="1" lang="en-US" sz="1200">
                <a:solidFill>
                  <a:schemeClr val="dk1"/>
                </a:solidFill>
              </a:rPr>
              <a:t>CAL ≥3 mm</a:t>
            </a:r>
            <a:r>
              <a:rPr lang="en-US" sz="1200">
                <a:solidFill>
                  <a:schemeClr val="dk1"/>
                </a:solidFill>
              </a:rPr>
              <a:t> </a:t>
            </a:r>
            <a:r>
              <a:rPr i="1" lang="en-US" sz="1200">
                <a:solidFill>
                  <a:schemeClr val="dk1"/>
                </a:solidFill>
              </a:rPr>
              <a:t>and</a:t>
            </a:r>
            <a:r>
              <a:rPr lang="en-US" sz="1200">
                <a:solidFill>
                  <a:schemeClr val="dk1"/>
                </a:solidFill>
              </a:rPr>
              <a:t> at least 2 sites with </a:t>
            </a:r>
            <a:r>
              <a:rPr b="1" lang="en-US" sz="1200">
                <a:solidFill>
                  <a:schemeClr val="dk1"/>
                </a:solidFill>
              </a:rPr>
              <a:t>PD ≥4 mm</a:t>
            </a:r>
            <a:r>
              <a:rPr lang="en-US" sz="1200">
                <a:solidFill>
                  <a:schemeClr val="dk1"/>
                </a:solidFill>
              </a:rPr>
              <a:t> (not on the same tooth), or </a:t>
            </a:r>
            <a:r>
              <a:rPr b="1" lang="en-US" sz="1200">
                <a:solidFill>
                  <a:schemeClr val="dk1"/>
                </a:solidFill>
              </a:rPr>
              <a:t>one site with PD ≥5 mm</a:t>
            </a:r>
            <a:r>
              <a:rPr lang="en-US" sz="1200">
                <a:solidFill>
                  <a:schemeClr val="dk1"/>
                </a:solidFill>
              </a:rPr>
              <a:t>​.</a:t>
            </a:r>
            <a:endParaRPr sz="1200">
              <a:solidFill>
                <a:schemeClr val="dk1"/>
              </a:solidFill>
            </a:endParaRPr>
          </a:p>
          <a:p>
            <a:pPr indent="-304800" lvl="0" marL="457200" rtl="0" algn="l">
              <a:spcBef>
                <a:spcPts val="0"/>
              </a:spcBef>
              <a:spcAft>
                <a:spcPts val="0"/>
              </a:spcAft>
              <a:buClr>
                <a:srgbClr val="800000"/>
              </a:buClr>
              <a:buSzPts val="1200"/>
              <a:buChar char="•"/>
            </a:pPr>
            <a:r>
              <a:rPr b="1" lang="en-US" sz="1200">
                <a:solidFill>
                  <a:schemeClr val="dk1"/>
                </a:solidFill>
              </a:rPr>
              <a:t>Moderate periodontitis level:</a:t>
            </a:r>
            <a:r>
              <a:rPr lang="en-US" sz="1200">
                <a:solidFill>
                  <a:schemeClr val="dk1"/>
                </a:solidFill>
              </a:rPr>
              <a:t> at least 2 interproximal sites with </a:t>
            </a:r>
            <a:r>
              <a:rPr b="1" lang="en-US" sz="1200">
                <a:solidFill>
                  <a:schemeClr val="dk1"/>
                </a:solidFill>
              </a:rPr>
              <a:t>CAL ≥4 mm</a:t>
            </a:r>
            <a:r>
              <a:rPr lang="en-US" sz="1200">
                <a:solidFill>
                  <a:schemeClr val="dk1"/>
                </a:solidFill>
              </a:rPr>
              <a:t> (not on the same tooth) </a:t>
            </a:r>
            <a:r>
              <a:rPr b="1" lang="en-US" sz="1200">
                <a:solidFill>
                  <a:schemeClr val="dk1"/>
                </a:solidFill>
              </a:rPr>
              <a:t>OR</a:t>
            </a:r>
            <a:r>
              <a:rPr lang="en-US" sz="1200">
                <a:solidFill>
                  <a:schemeClr val="dk1"/>
                </a:solidFill>
              </a:rPr>
              <a:t> at least 2 interproximal sites with </a:t>
            </a:r>
            <a:r>
              <a:rPr b="1" lang="en-US" sz="1200">
                <a:solidFill>
                  <a:schemeClr val="dk1"/>
                </a:solidFill>
              </a:rPr>
              <a:t>PD ≥5 mm</a:t>
            </a:r>
            <a:r>
              <a:rPr lang="en-US" sz="1200">
                <a:solidFill>
                  <a:schemeClr val="dk1"/>
                </a:solidFill>
              </a:rPr>
              <a:t> (not on the same tooth).</a:t>
            </a:r>
            <a:endParaRPr sz="1200">
              <a:solidFill>
                <a:schemeClr val="dk1"/>
              </a:solidFill>
            </a:endParaRPr>
          </a:p>
          <a:p>
            <a:pPr indent="-304800" lvl="0" marL="457200" rtl="0" algn="l">
              <a:spcBef>
                <a:spcPts val="0"/>
              </a:spcBef>
              <a:spcAft>
                <a:spcPts val="0"/>
              </a:spcAft>
              <a:buClr>
                <a:srgbClr val="800000"/>
              </a:buClr>
              <a:buSzPts val="1200"/>
              <a:buChar char="•"/>
            </a:pPr>
            <a:r>
              <a:rPr b="1" lang="en-US" sz="1200">
                <a:solidFill>
                  <a:schemeClr val="dk1"/>
                </a:solidFill>
              </a:rPr>
              <a:t>Severe periodontitis level:</a:t>
            </a:r>
            <a:r>
              <a:rPr lang="en-US" sz="1200">
                <a:solidFill>
                  <a:schemeClr val="dk1"/>
                </a:solidFill>
              </a:rPr>
              <a:t> at least 2 interproximal sites with </a:t>
            </a:r>
            <a:r>
              <a:rPr b="1" lang="en-US" sz="1200">
                <a:solidFill>
                  <a:schemeClr val="dk1"/>
                </a:solidFill>
              </a:rPr>
              <a:t>CAL ≥6 mm</a:t>
            </a:r>
            <a:r>
              <a:rPr lang="en-US" sz="1200">
                <a:solidFill>
                  <a:schemeClr val="dk1"/>
                </a:solidFill>
              </a:rPr>
              <a:t> (not on the same tooth) </a:t>
            </a:r>
            <a:r>
              <a:rPr b="1" lang="en-US" sz="1200">
                <a:solidFill>
                  <a:schemeClr val="dk1"/>
                </a:solidFill>
              </a:rPr>
              <a:t>AND</a:t>
            </a:r>
            <a:r>
              <a:rPr lang="en-US" sz="1200">
                <a:solidFill>
                  <a:schemeClr val="dk1"/>
                </a:solidFill>
              </a:rPr>
              <a:t> at least 1 interproximal site with </a:t>
            </a:r>
            <a:r>
              <a:rPr b="1" lang="en-US" sz="1200">
                <a:solidFill>
                  <a:schemeClr val="dk1"/>
                </a:solidFill>
              </a:rPr>
              <a:t>PD ≥5 mm</a:t>
            </a:r>
            <a:r>
              <a:rPr lang="en-US" sz="1200">
                <a:solidFill>
                  <a:schemeClr val="dk1"/>
                </a:solidFill>
              </a:rPr>
              <a:t>.</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5a93f5cf94_0_9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a93f5cf94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[1] Centers for Disease Control and Prevention. (2019). </a:t>
            </a:r>
            <a:r>
              <a:rPr i="1" lang="en-US">
                <a:solidFill>
                  <a:schemeClr val="dk1"/>
                </a:solidFill>
              </a:rPr>
              <a:t>Oral health surveillance report, 2019</a:t>
            </a:r>
            <a:r>
              <a:rPr lang="en-US">
                <a:solidFill>
                  <a:schemeClr val="dk1"/>
                </a:solidFill>
              </a:rPr>
              <a:t>. Atlanta, GA: U.S. Dept. of Health &amp; Human Services.</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[2] Genco, R. J., &amp; Sanz, M. (2020). Clinical and public health implications of periodontal and systemic diseases: An overview. </a:t>
            </a:r>
            <a:r>
              <a:rPr i="1" lang="en-US">
                <a:solidFill>
                  <a:schemeClr val="dk1"/>
                </a:solidFill>
              </a:rPr>
              <a:t>Periodontology 2000, 84</a:t>
            </a:r>
            <a:r>
              <a:rPr lang="en-US">
                <a:solidFill>
                  <a:schemeClr val="dk1"/>
                </a:solidFill>
              </a:rPr>
              <a:t>(1), 7–13. https://doi.org/10.1111/prd.12344</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 Krauth, C., Qu, Z., Zhang, S., &amp; Liu, X. (2019). A systematic review of decision analytic modeling techniques for the economic evaluation of dental caries interventions. </a:t>
            </a:r>
            <a:r>
              <a:rPr i="1" lang="en-US">
                <a:solidFill>
                  <a:schemeClr val="dk1"/>
                </a:solidFill>
              </a:rPr>
              <a:t>PLOS ONE, 14</a:t>
            </a:r>
            <a:r>
              <a:rPr lang="en-US">
                <a:solidFill>
                  <a:schemeClr val="dk1"/>
                </a:solidFill>
              </a:rPr>
              <a:t>(5), e0216921.</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https://doi.org/10.1371/journal.pone.0216921</a:t>
            </a:r>
            <a:br>
              <a:rPr lang="en-US" u="sng">
                <a:solidFill>
                  <a:schemeClr val="hlink"/>
                </a:solidFill>
                <a:hlinkClick r:id="rId4"/>
              </a:rPr>
            </a:br>
            <a:endParaRPr u="sng">
              <a:solidFill>
                <a:schemeClr val="hlink"/>
              </a:solidFill>
            </a:endParaRPr>
          </a:p>
          <a:p>
            <a:pPr indent="0" lvl="0" marL="0" rtl="0" algn="l">
              <a:spcBef>
                <a:spcPts val="0"/>
              </a:spcBef>
              <a:spcAft>
                <a:spcPts val="0"/>
              </a:spcAft>
              <a:buClr>
                <a:schemeClr val="dk1"/>
              </a:buClr>
              <a:buSzPts val="1100"/>
              <a:buFont typeface="Arial"/>
              <a:buNone/>
            </a:pPr>
            <a:r>
              <a:rPr lang="en-US">
                <a:solidFill>
                  <a:schemeClr val="dk1"/>
                </a:solidFill>
              </a:rPr>
              <a:t>[4] Nazir, M. A. (2017). Prevalence of periodontal disease, its association with systemic diseases and prevention. </a:t>
            </a:r>
            <a:r>
              <a:rPr i="1" lang="en-US">
                <a:solidFill>
                  <a:schemeClr val="dk1"/>
                </a:solidFill>
              </a:rPr>
              <a:t>International Journal of Health Sciences, 11</a:t>
            </a:r>
            <a:r>
              <a:rPr lang="en-US">
                <a:solidFill>
                  <a:schemeClr val="dk1"/>
                </a:solidFill>
              </a:rPr>
              <a:t>(2), 72–80.</a:t>
            </a:r>
            <a:r>
              <a:rPr lang="en-US">
                <a:solidFill>
                  <a:schemeClr val="dk1"/>
                </a:solidFill>
                <a:uFill>
                  <a:noFill/>
                </a:uFill>
                <a:hlinkClick r:id="rId5">
                  <a:extLst>
                    <a:ext uri="{A12FA001-AC4F-418D-AE19-62706E023703}">
                      <ahyp:hlinkClr val="tx"/>
                    </a:ext>
                  </a:extLst>
                </a:hlinkClick>
              </a:rPr>
              <a:t> </a:t>
            </a:r>
            <a:r>
              <a:rPr lang="en-US" u="sng">
                <a:solidFill>
                  <a:schemeClr val="hlink"/>
                </a:solidFill>
                <a:hlinkClick r:id="rId6"/>
              </a:rPr>
              <a:t>https://www.ncbi.nlm.nih.gov/pmc/articles/PMC5426403/</a:t>
            </a:r>
            <a:br>
              <a:rPr lang="en-US" u="sng">
                <a:solidFill>
                  <a:schemeClr val="hlink"/>
                </a:solidFill>
                <a:hlinkClick r:id="rId7"/>
              </a:rPr>
            </a:br>
            <a:endParaRPr u="sng">
              <a:solidFill>
                <a:schemeClr val="hlink"/>
              </a:solidFill>
            </a:endParaRPr>
          </a:p>
          <a:p>
            <a:pPr indent="0" lvl="0" marL="0" rtl="0" algn="l">
              <a:spcBef>
                <a:spcPts val="0"/>
              </a:spcBef>
              <a:spcAft>
                <a:spcPts val="0"/>
              </a:spcAft>
              <a:buClr>
                <a:schemeClr val="dk1"/>
              </a:buClr>
              <a:buSzPts val="1100"/>
              <a:buFont typeface="Arial"/>
              <a:buNone/>
            </a:pPr>
            <a:r>
              <a:rPr lang="en-US">
                <a:solidFill>
                  <a:schemeClr val="dk1"/>
                </a:solidFill>
              </a:rPr>
              <a:t>[5] Qu, Z., Zhang, S., &amp; Krauth, C. (2019). A systematic review of decision analytic modeling techniques for the economic evaluation of dental caries interventions. </a:t>
            </a:r>
            <a:r>
              <a:rPr i="1" lang="en-US">
                <a:solidFill>
                  <a:schemeClr val="dk1"/>
                </a:solidFill>
              </a:rPr>
              <a:t>PLOS ONE, 14</a:t>
            </a:r>
            <a:r>
              <a:rPr lang="en-US">
                <a:solidFill>
                  <a:schemeClr val="dk1"/>
                </a:solidFill>
              </a:rPr>
              <a:t>(5), e0216921.</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[6] Romandini, M., Baima, G., Antonoglou, G., et al. (2021). Periodontitis, edentulism, and risk of mortality: A systematic review and meta-analyses. </a:t>
            </a:r>
            <a:r>
              <a:rPr i="1" lang="en-US">
                <a:solidFill>
                  <a:schemeClr val="dk1"/>
                </a:solidFill>
              </a:rPr>
              <a:t>Journal of Dental Research, 100</a:t>
            </a:r>
            <a:r>
              <a:rPr lang="en-US">
                <a:solidFill>
                  <a:schemeClr val="dk1"/>
                </a:solidFill>
              </a:rPr>
              <a:t>(1), 37–49. https://doi.org/10.1177/0022034520952401</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[7] Winning, L., &amp; Linden, G. J. (2015). Periodontitis and systemic disease: Association or causality? </a:t>
            </a:r>
            <a:r>
              <a:rPr i="1" lang="en-US">
                <a:solidFill>
                  <a:schemeClr val="dk1"/>
                </a:solidFill>
              </a:rPr>
              <a:t>Bdj Team, 219</a:t>
            </a:r>
            <a:r>
              <a:rPr lang="en-US">
                <a:solidFill>
                  <a:schemeClr val="dk1"/>
                </a:solidFill>
              </a:rPr>
              <a:t>(5), 251–255.</a:t>
            </a:r>
            <a:r>
              <a:rPr lang="en-US">
                <a:solidFill>
                  <a:schemeClr val="dk1"/>
                </a:solidFill>
                <a:uFill>
                  <a:noFill/>
                </a:uFill>
                <a:hlinkClick r:id="rId8">
                  <a:extLst>
                    <a:ext uri="{A12FA001-AC4F-418D-AE19-62706E023703}">
                      <ahyp:hlinkClr val="tx"/>
                    </a:ext>
                  </a:extLst>
                </a:hlinkClick>
              </a:rPr>
              <a:t> </a:t>
            </a:r>
            <a:r>
              <a:rPr lang="en-US" u="sng">
                <a:solidFill>
                  <a:schemeClr val="hlink"/>
                </a:solidFill>
                <a:hlinkClick r:id="rId9"/>
              </a:rPr>
              <a:t>https://www.researchgate.net/publication/284812476</a:t>
            </a:r>
            <a:endParaRPr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55d6fd0d82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55d6fd0d8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4e6063e864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4e6063e86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515938ef93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515938ef9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5f4bcd5a73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5f4bcd5a7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the imputed Periodontal Disease groups, we also applied weights to the test subjects according to the four questionnaire questions to account for population level outcome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50cbf574e1_0_6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50cbf574e1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55d6fd0d82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55d6fd0d8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5f4bcd5a73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5f4bcd5a7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50cbf574e1_0_6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50cbf574e1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a:t>
            </a:r>
            <a:r>
              <a:rPr lang="en-US" u="sng">
                <a:solidFill>
                  <a:schemeClr val="hlink"/>
                </a:solidFill>
                <a:hlinkClick r:id="rId2"/>
              </a:rPr>
              <a:t>https://www.fns.usda.gov/cnpp/hei-scores-americans</a:t>
            </a:r>
            <a:endParaRPr/>
          </a:p>
          <a:p>
            <a:pPr indent="0" lvl="0" marL="0" rtl="0" algn="l">
              <a:spcBef>
                <a:spcPts val="0"/>
              </a:spcBef>
              <a:spcAft>
                <a:spcPts val="0"/>
              </a:spcAft>
              <a:buNone/>
            </a:pPr>
            <a:r>
              <a:rPr lang="en-US"/>
              <a:t>[2] </a:t>
            </a:r>
            <a:r>
              <a:rPr lang="en-US" u="sng">
                <a:solidFill>
                  <a:schemeClr val="hlink"/>
                </a:solidFill>
                <a:hlinkClick r:id="rId3"/>
              </a:rPr>
              <a:t>https://epi.grants.cancer.gov/hei/evaluation-validation.html</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55d6fd0d8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55d6fd0d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a:t>
            </a:r>
            <a:r>
              <a:rPr lang="en-US" u="sng">
                <a:solidFill>
                  <a:schemeClr val="hlink"/>
                </a:solidFill>
                <a:hlinkClick r:id="rId2"/>
              </a:rPr>
              <a:t>https://wwwn.cdc.gov/nchs/nhanes/tutorials/dietaryanalyses.aspx</a:t>
            </a:r>
            <a:endParaRPr/>
          </a:p>
          <a:p>
            <a:pPr indent="0" lvl="0" marL="0" rtl="0" algn="l">
              <a:spcBef>
                <a:spcPts val="0"/>
              </a:spcBef>
              <a:spcAft>
                <a:spcPts val="0"/>
              </a:spcAft>
              <a:buNone/>
            </a:pPr>
            <a:r>
              <a:rPr lang="en-US"/>
              <a:t>[2] </a:t>
            </a:r>
            <a:r>
              <a:rPr lang="en-US" u="sng">
                <a:solidFill>
                  <a:schemeClr val="hlink"/>
                </a:solidFill>
                <a:hlinkClick r:id="rId3"/>
              </a:rPr>
              <a:t>https://epi.grants.cancer.gov/hei/sas-code.html</a:t>
            </a:r>
            <a:endParaRPr/>
          </a:p>
          <a:p>
            <a:pPr indent="0" lvl="0" marL="0" rtl="0" algn="l">
              <a:spcBef>
                <a:spcPts val="0"/>
              </a:spcBef>
              <a:spcAft>
                <a:spcPts val="0"/>
              </a:spcAft>
              <a:buNone/>
            </a:pPr>
            <a:r>
              <a:rPr lang="en-US"/>
              <a:t>[3] </a:t>
            </a:r>
            <a:r>
              <a:rPr lang="en-US" u="sng">
                <a:solidFill>
                  <a:schemeClr val="hlink"/>
                </a:solidFill>
                <a:hlinkClick r:id="rId4"/>
              </a:rPr>
              <a:t>https://epi.grants.cancer.gov/hei/evaluation-validation.html</a:t>
            </a:r>
            <a:endParaRPr/>
          </a:p>
          <a:p>
            <a:pPr indent="0" lvl="0" marL="0" rtl="0" algn="l">
              <a:spcBef>
                <a:spcPts val="0"/>
              </a:spcBef>
              <a:spcAft>
                <a:spcPts val="0"/>
              </a:spcAft>
              <a:buNone/>
            </a:pPr>
            <a:r>
              <a:rPr lang="en-US"/>
              <a:t>[4] </a:t>
            </a:r>
            <a:r>
              <a:rPr lang="en-US" u="sng">
                <a:solidFill>
                  <a:schemeClr val="hlink"/>
                </a:solidFill>
                <a:hlinkClick r:id="rId5"/>
              </a:rPr>
              <a:t>https://pmc.ncbi.nlm.nih.gov/articles/PMC7042025/</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55d6fd0d8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55d6fd0d8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89b29c196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89b29c19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a:t>
            </a:r>
            <a:r>
              <a:rPr i="1" lang="en-US">
                <a:solidFill>
                  <a:schemeClr val="dk1"/>
                </a:solidFill>
              </a:rPr>
              <a:t>Yarbrough, C., Vujicic, M., &amp; Nasseh, K. (2016). Medicaid adult dental benefits: An overview. ADA Health Policy Institute.</a:t>
            </a:r>
            <a:endParaRPr>
              <a:solidFill>
                <a:schemeClr val="dk1"/>
              </a:solidFill>
            </a:endParaRPr>
          </a:p>
          <a:p>
            <a:pPr indent="0" lvl="0" marL="0" rtl="0" algn="l">
              <a:spcBef>
                <a:spcPts val="0"/>
              </a:spcBef>
              <a:spcAft>
                <a:spcPts val="0"/>
              </a:spcAft>
              <a:buNone/>
            </a:pPr>
            <a:r>
              <a:rPr lang="en-US">
                <a:solidFill>
                  <a:schemeClr val="dk1"/>
                </a:solidFill>
              </a:rPr>
              <a:t>[2] </a:t>
            </a:r>
            <a:r>
              <a:rPr i="1" lang="en-US">
                <a:solidFill>
                  <a:schemeClr val="dk1"/>
                </a:solidFill>
              </a:rPr>
              <a:t>Hashim, N. T., Babiker, R., &amp; Padmanabhan, V. (2025). IJERPH, 22(4), 624.</a:t>
            </a:r>
            <a:endParaRPr i="1">
              <a:solidFill>
                <a:schemeClr val="dk1"/>
              </a:solidFill>
            </a:endParaRPr>
          </a:p>
          <a:p>
            <a:pPr indent="0" lvl="0" marL="0" rtl="0" algn="l">
              <a:spcBef>
                <a:spcPts val="0"/>
              </a:spcBef>
              <a:spcAft>
                <a:spcPts val="0"/>
              </a:spcAft>
              <a:buNone/>
            </a:pPr>
            <a:r>
              <a:rPr lang="en-US">
                <a:solidFill>
                  <a:schemeClr val="dk1"/>
                </a:solidFill>
              </a:rPr>
              <a:t>[3] </a:t>
            </a:r>
            <a:r>
              <a:rPr lang="en-US" u="sng">
                <a:solidFill>
                  <a:schemeClr val="hlink"/>
                </a:solidFill>
                <a:hlinkClick r:id="rId2"/>
              </a:rPr>
              <a:t>https://odphp.health.gov/our-work/national-health-initiatives/healthy-people/healthy-people-2020/healthy-people-2020-law-and-health-policy/oral-health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t/>
            </a:r>
            <a:endParaRPr i="1">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5f4bcd5a73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5f4bcd5a7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5f4bcd5a73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5f4bcd5a7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5f4bcd5a73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5f4bcd5a7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5f4bcd5a73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5f4bcd5a7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5f4bcd5a73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5f4bcd5a7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55d6fd0d8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355d6fd0d82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67bd30d319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67bd30d31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5e53645293_2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5e53645293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6864bfc1a7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6864bfc1a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69817a18c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69817a18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5a93f5cf94_0_2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5a93f5cf94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[1] Broomhead, T., Ballas, D., &amp; Baker, S. (2023). Using spatial microsimulation to understand tooth decay and oral policy effects. </a:t>
            </a:r>
            <a:r>
              <a:rPr i="1" lang="en-US">
                <a:solidFill>
                  <a:schemeClr val="dk1"/>
                </a:solidFill>
              </a:rPr>
              <a:t>Regional Science Policy &amp; Practice</a:t>
            </a:r>
            <a:r>
              <a:rPr lang="en-US">
                <a:solidFill>
                  <a:schemeClr val="dk1"/>
                </a:solidFill>
              </a:rPr>
              <a:t>.</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https://doi.org/10.1111/rsp3.12567</a:t>
            </a:r>
            <a:br>
              <a:rPr lang="en-US" u="sng">
                <a:solidFill>
                  <a:schemeClr val="hlink"/>
                </a:solidFill>
                <a:hlinkClick r:id="rId4"/>
              </a:rPr>
            </a:br>
            <a:endParaRPr u="sng">
              <a:solidFill>
                <a:schemeClr val="hlink"/>
              </a:solidFill>
            </a:endParaRPr>
          </a:p>
          <a:p>
            <a:pPr indent="0" lvl="0" marL="0" rtl="0" algn="l">
              <a:spcBef>
                <a:spcPts val="0"/>
              </a:spcBef>
              <a:spcAft>
                <a:spcPts val="0"/>
              </a:spcAft>
              <a:buClr>
                <a:schemeClr val="dk1"/>
              </a:buClr>
              <a:buSzPts val="1100"/>
              <a:buFont typeface="Arial"/>
              <a:buNone/>
            </a:pPr>
            <a:r>
              <a:rPr lang="en-US">
                <a:solidFill>
                  <a:schemeClr val="dk1"/>
                </a:solidFill>
              </a:rPr>
              <a:t>[2] Centers for Disease Control and Prevention. (2019). </a:t>
            </a:r>
            <a:r>
              <a:rPr i="1" lang="en-US">
                <a:solidFill>
                  <a:schemeClr val="dk1"/>
                </a:solidFill>
              </a:rPr>
              <a:t>Oral health surveillance report, 2019</a:t>
            </a:r>
            <a:r>
              <a:rPr lang="en-US">
                <a:solidFill>
                  <a:schemeClr val="dk1"/>
                </a:solidFill>
              </a:rPr>
              <a:t>. Atlanta, GA: U.S. Dept. of Health &amp; Human Services.</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 Choi, S. E., Sima, C., &amp; Pandya, A. (2020). Cost-effectiveness of periodontal treatment in patients with type 2 diabetes. </a:t>
            </a:r>
            <a:r>
              <a:rPr i="1" lang="en-US">
                <a:solidFill>
                  <a:schemeClr val="dk1"/>
                </a:solidFill>
              </a:rPr>
              <a:t>Diabetes Care, 43</a:t>
            </a:r>
            <a:r>
              <a:rPr lang="en-US">
                <a:solidFill>
                  <a:schemeClr val="dk1"/>
                </a:solidFill>
              </a:rPr>
              <a:t>(3), 563–571.</a:t>
            </a:r>
            <a:r>
              <a:rPr lang="en-US">
                <a:solidFill>
                  <a:schemeClr val="dk1"/>
                </a:solidFill>
                <a:uFill>
                  <a:noFill/>
                </a:uFill>
                <a:hlinkClick r:id="rId5">
                  <a:extLst>
                    <a:ext uri="{A12FA001-AC4F-418D-AE19-62706E023703}">
                      <ahyp:hlinkClr val="tx"/>
                    </a:ext>
                  </a:extLst>
                </a:hlinkClick>
              </a:rPr>
              <a:t> </a:t>
            </a:r>
            <a:r>
              <a:rPr lang="en-US" u="sng">
                <a:solidFill>
                  <a:schemeClr val="hlink"/>
                </a:solidFill>
                <a:hlinkClick r:id="rId6"/>
              </a:rPr>
              <a:t>https://doi.org/10.2337/dc19-1292</a:t>
            </a:r>
            <a:br>
              <a:rPr lang="en-US" u="sng">
                <a:solidFill>
                  <a:schemeClr val="hlink"/>
                </a:solidFill>
                <a:hlinkClick r:id="rId7"/>
              </a:rPr>
            </a:br>
            <a:endParaRPr u="sng">
              <a:solidFill>
                <a:schemeClr val="hlink"/>
              </a:solidFill>
            </a:endParaRPr>
          </a:p>
          <a:p>
            <a:pPr indent="0" lvl="0" marL="0" rtl="0" algn="l">
              <a:spcBef>
                <a:spcPts val="0"/>
              </a:spcBef>
              <a:spcAft>
                <a:spcPts val="0"/>
              </a:spcAft>
              <a:buClr>
                <a:schemeClr val="dk1"/>
              </a:buClr>
              <a:buSzPts val="1100"/>
              <a:buFont typeface="Arial"/>
              <a:buNone/>
            </a:pPr>
            <a:r>
              <a:rPr lang="en-US">
                <a:solidFill>
                  <a:schemeClr val="dk1"/>
                </a:solidFill>
              </a:rPr>
              <a:t>[4] Metcalf, S. S., Widener, M. J., &amp; Northridge, M. E. (2011). </a:t>
            </a:r>
            <a:r>
              <a:rPr i="1" lang="en-US">
                <a:solidFill>
                  <a:schemeClr val="dk1"/>
                </a:solidFill>
              </a:rPr>
              <a:t>Modeling the dynamics of dental health in older adults</a:t>
            </a:r>
            <a:r>
              <a:rPr lang="en-US">
                <a:solidFill>
                  <a:schemeClr val="dk1"/>
                </a:solidFill>
              </a:rPr>
              <a:t>. APHA Conference.</a:t>
            </a:r>
            <a:r>
              <a:rPr lang="en-US">
                <a:solidFill>
                  <a:schemeClr val="dk1"/>
                </a:solidFill>
                <a:uFill>
                  <a:noFill/>
                </a:uFill>
                <a:hlinkClick r:id="rId8">
                  <a:extLst>
                    <a:ext uri="{A12FA001-AC4F-418D-AE19-62706E023703}">
                      <ahyp:hlinkClr val="tx"/>
                    </a:ext>
                  </a:extLst>
                </a:hlinkClick>
              </a:rPr>
              <a:t> </a:t>
            </a:r>
            <a:r>
              <a:rPr lang="en-US" u="sng">
                <a:solidFill>
                  <a:schemeClr val="hlink"/>
                </a:solidFill>
                <a:hlinkClick r:id="rId9"/>
              </a:rPr>
              <a:t>https://apha.confex.com/apha/140am/webprogram/Handout/Paper272525</a:t>
            </a:r>
            <a:br>
              <a:rPr lang="en-US" u="sng">
                <a:solidFill>
                  <a:schemeClr val="hlink"/>
                </a:solidFill>
                <a:hlinkClick r:id="rId10"/>
              </a:rPr>
            </a:br>
            <a:endParaRPr u="sng">
              <a:solidFill>
                <a:schemeClr val="hlink"/>
              </a:solidFill>
            </a:endParaRPr>
          </a:p>
          <a:p>
            <a:pPr indent="0" lvl="0" marL="0" rtl="0" algn="l">
              <a:spcBef>
                <a:spcPts val="0"/>
              </a:spcBef>
              <a:spcAft>
                <a:spcPts val="0"/>
              </a:spcAft>
              <a:buClr>
                <a:schemeClr val="dk1"/>
              </a:buClr>
              <a:buSzPts val="1100"/>
              <a:buFont typeface="Arial"/>
              <a:buNone/>
            </a:pPr>
            <a:r>
              <a:rPr lang="en-US">
                <a:solidFill>
                  <a:schemeClr val="dk1"/>
                </a:solidFill>
              </a:rPr>
              <a:t>[5] National Center for Health Statistics (NCHS). (1992). </a:t>
            </a:r>
            <a:r>
              <a:rPr i="1" lang="en-US">
                <a:solidFill>
                  <a:schemeClr val="dk1"/>
                </a:solidFill>
              </a:rPr>
              <a:t>NHANES I Epidemiologic Follow-up Study (NHEFS), 1992 Public Use Data Release</a:t>
            </a:r>
            <a:r>
              <a:rPr lang="en-US">
                <a:solidFill>
                  <a:schemeClr val="dk1"/>
                </a:solidFill>
              </a:rPr>
              <a:t>.</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[6] Qu, Z., Zhang, S., &amp; Krauth, C. (2019). A systematic review of decision analytic modeling techniques for the economic evaluation of dental caries interventions. </a:t>
            </a:r>
            <a:r>
              <a:rPr i="1" lang="en-US">
                <a:solidFill>
                  <a:schemeClr val="dk1"/>
                </a:solidFill>
              </a:rPr>
              <a:t>PLOS ONE, 14</a:t>
            </a:r>
            <a:r>
              <a:rPr lang="en-US">
                <a:solidFill>
                  <a:schemeClr val="dk1"/>
                </a:solidFill>
              </a:rPr>
              <a:t>(5), e0216921.</a:t>
            </a:r>
            <a:r>
              <a:rPr lang="en-US">
                <a:solidFill>
                  <a:schemeClr val="dk1"/>
                </a:solidFill>
                <a:uFill>
                  <a:noFill/>
                </a:uFill>
                <a:hlinkClick r:id="rId11">
                  <a:extLst>
                    <a:ext uri="{A12FA001-AC4F-418D-AE19-62706E023703}">
                      <ahyp:hlinkClr val="tx"/>
                    </a:ext>
                  </a:extLst>
                </a:hlinkClick>
              </a:rPr>
              <a:t> </a:t>
            </a:r>
            <a:r>
              <a:rPr lang="en-US" u="sng">
                <a:solidFill>
                  <a:schemeClr val="hlink"/>
                </a:solidFill>
                <a:hlinkClick r:id="rId12"/>
              </a:rPr>
              <a:t>https://doi.org/10.1371/journal.pone.0216921</a:t>
            </a:r>
            <a:endParaRPr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61cb37714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61cb3771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675b7fc319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675b7fc31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Selected/Filtered predictors has nothing to do with the level of significance: LASSO turns the coefficient to 0 solely based on the accuracy (MSE). Some significant predictors might be filtered and some insignificant predictors might be kept.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707e14c0e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707e14c0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67bd30d31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67bd30d3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The NHANES dataset we used is based on a </a:t>
            </a:r>
            <a:r>
              <a:rPr b="1" lang="en-US">
                <a:solidFill>
                  <a:schemeClr val="dk1"/>
                </a:solidFill>
              </a:rPr>
              <a:t>complex survey design</a:t>
            </a:r>
            <a:r>
              <a:rPr lang="en-US">
                <a:solidFill>
                  <a:schemeClr val="dk1"/>
                </a:solidFill>
              </a:rPr>
              <a:t>, which includes: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Stratification</a:t>
            </a:r>
            <a:r>
              <a:rPr lang="en-US">
                <a:solidFill>
                  <a:schemeClr val="dk1"/>
                </a:solidFill>
              </a:rPr>
              <a:t> (grouping population by similar traits),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Clustering</a:t>
            </a:r>
            <a:r>
              <a:rPr lang="en-US">
                <a:solidFill>
                  <a:schemeClr val="dk1"/>
                </a:solidFill>
              </a:rPr>
              <a:t> (selecting groups rather than individuals),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Unequal sampling probabilities</a:t>
            </a:r>
            <a:r>
              <a:rPr lang="en-US">
                <a:solidFill>
                  <a:schemeClr val="dk1"/>
                </a:solidFill>
              </a:rPr>
              <a:t> (certain groups are oversampled).</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Ignoring this design can lead to </a:t>
            </a:r>
            <a:r>
              <a:rPr b="1" lang="en-US">
                <a:solidFill>
                  <a:schemeClr val="dk1"/>
                </a:solidFill>
              </a:rPr>
              <a:t>biased estimates</a:t>
            </a:r>
            <a:r>
              <a:rPr lang="en-US">
                <a:solidFill>
                  <a:schemeClr val="dk1"/>
                </a:solidFill>
              </a:rPr>
              <a:t> and </a:t>
            </a:r>
            <a:r>
              <a:rPr b="1" lang="en-US">
                <a:solidFill>
                  <a:schemeClr val="dk1"/>
                </a:solidFill>
              </a:rPr>
              <a:t>invalid inferenc</a:t>
            </a:r>
            <a:r>
              <a:rPr b="1" lang="en-US">
                <a:solidFill>
                  <a:schemeClr val="dk1"/>
                </a:solidFill>
              </a:rPr>
              <a:t>e</a:t>
            </a:r>
            <a:r>
              <a:rPr lang="en-US">
                <a:solidFill>
                  <a:schemeClr val="dk1"/>
                </a:solidFill>
              </a:rPr>
              <a: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68707f5cf7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68707f5cf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682d24fc7c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682d24fc7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In many public health, epidemiological, and behavioral studies, the outcome of interest is </a:t>
            </a:r>
            <a:r>
              <a:rPr b="1" lang="en-US">
                <a:solidFill>
                  <a:schemeClr val="dk1"/>
                </a:solidFill>
              </a:rPr>
              <a:t>a count variable</a:t>
            </a:r>
            <a:r>
              <a:rPr lang="en-US">
                <a:solidFill>
                  <a:schemeClr val="dk1"/>
                </a:solidFill>
              </a:rPr>
              <a:t>—a non-negative integer representing the number of times an event occurs. In our study, the dependent variable is </a:t>
            </a:r>
            <a:r>
              <a:rPr b="1" lang="en-US">
                <a:solidFill>
                  <a:schemeClr val="dk1"/>
                </a:solidFill>
              </a:rPr>
              <a:t>tooth count</a:t>
            </a:r>
            <a:r>
              <a:rPr lang="en-US">
                <a:solidFill>
                  <a:schemeClr val="dk1"/>
                </a:solidFill>
              </a:rPr>
              <a:t>, representing how many natural teeth a person has.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Modeling such outcomes requires techniques that account for the </a:t>
            </a:r>
            <a:r>
              <a:rPr b="1" lang="en-US">
                <a:solidFill>
                  <a:schemeClr val="dk1"/>
                </a:solidFill>
              </a:rPr>
              <a:t>discrete</a:t>
            </a:r>
            <a:r>
              <a:rPr lang="en-US">
                <a:solidFill>
                  <a:schemeClr val="dk1"/>
                </a:solidFill>
              </a:rPr>
              <a:t> and </a:t>
            </a:r>
            <a:r>
              <a:rPr b="1" lang="en-US">
                <a:solidFill>
                  <a:schemeClr val="dk1"/>
                </a:solidFill>
              </a:rPr>
              <a:t>non-negative</a:t>
            </a:r>
            <a:r>
              <a:rPr lang="en-US">
                <a:solidFill>
                  <a:schemeClr val="dk1"/>
                </a:solidFill>
              </a:rPr>
              <a:t> nature of count data. The traditional linear regression model is not appropriate here because it assumes normally distributed errors and continuous outcomes, which are violated when the response variable is a count. Instead, specialized models like the </a:t>
            </a:r>
            <a:r>
              <a:rPr b="1" lang="en-US">
                <a:solidFill>
                  <a:schemeClr val="dk1"/>
                </a:solidFill>
              </a:rPr>
              <a:t>Poisson regression</a:t>
            </a:r>
            <a:r>
              <a:rPr lang="en-US">
                <a:solidFill>
                  <a:schemeClr val="dk1"/>
                </a:solidFill>
              </a:rPr>
              <a:t> and its extension, the </a:t>
            </a:r>
            <a:r>
              <a:rPr b="1" lang="en-US">
                <a:solidFill>
                  <a:schemeClr val="dk1"/>
                </a:solidFill>
              </a:rPr>
              <a:t>Negative Binomial regression</a:t>
            </a:r>
            <a:r>
              <a:rPr lang="en-US">
                <a:solidFill>
                  <a:schemeClr val="dk1"/>
                </a:solidFill>
              </a:rPr>
              <a:t>, are used.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682d24fc7c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682d24fc7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a:t>
            </a:r>
            <a:r>
              <a:rPr b="1" lang="en-US">
                <a:solidFill>
                  <a:schemeClr val="dk1"/>
                </a:solidFill>
              </a:rPr>
              <a:t>Poisson model</a:t>
            </a:r>
            <a:r>
              <a:rPr lang="en-US">
                <a:solidFill>
                  <a:schemeClr val="dk1"/>
                </a:solidFill>
              </a:rPr>
              <a:t> assumes that the counts follow a </a:t>
            </a:r>
            <a:r>
              <a:rPr b="1" lang="en-US">
                <a:solidFill>
                  <a:schemeClr val="dk1"/>
                </a:solidFill>
              </a:rPr>
              <a:t>Poisson distribution</a:t>
            </a:r>
            <a:r>
              <a:rPr lang="en-US">
                <a:solidFill>
                  <a:schemeClr val="dk1"/>
                </a:solidFill>
              </a:rPr>
              <a:t>. This is useful when modeling </a:t>
            </a:r>
            <a:r>
              <a:rPr b="1" lang="en-US">
                <a:solidFill>
                  <a:schemeClr val="dk1"/>
                </a:solidFill>
              </a:rPr>
              <a:t>rare events</a:t>
            </a:r>
            <a:r>
              <a:rPr lang="en-US">
                <a:solidFill>
                  <a:schemeClr val="dk1"/>
                </a:solidFill>
              </a:rPr>
              <a:t> or </a:t>
            </a:r>
            <a:r>
              <a:rPr b="1" lang="en-US">
                <a:solidFill>
                  <a:schemeClr val="dk1"/>
                </a:solidFill>
              </a:rPr>
              <a:t>frequencies</a:t>
            </a:r>
            <a:r>
              <a:rPr lang="en-US">
                <a:solidFill>
                  <a:schemeClr val="dk1"/>
                </a:solidFill>
              </a:rPr>
              <a: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Poisson Distribution Formula:</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probability of observing kk events when the average rate is λ\lambda is: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P(Y=k)=λke−λk!P(Y = k) = \frac{\lambda^k e^{-\lambda}}{k!}</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Y is the count variable</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e is the </a:t>
            </a:r>
            <a:r>
              <a:rPr b="1" lang="en-US">
                <a:solidFill>
                  <a:schemeClr val="dk1"/>
                </a:solidFill>
              </a:rPr>
              <a:t>expected rate</a:t>
            </a:r>
            <a:r>
              <a:rPr lang="en-US">
                <a:solidFill>
                  <a:schemeClr val="dk1"/>
                </a:solidFill>
              </a:rPr>
              <a:t> (mean) of events</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y is a non-negative integer (0, 1, 2, ...)</a:t>
            </a:r>
            <a:br>
              <a:rPr lang="en-US">
                <a:solidFill>
                  <a:schemeClr val="dk1"/>
                </a:solidFill>
              </a:rPr>
            </a:b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When we want to </a:t>
            </a:r>
            <a:r>
              <a:rPr b="1" lang="en-US">
                <a:solidFill>
                  <a:schemeClr val="dk1"/>
                </a:solidFill>
              </a:rPr>
              <a:t>model counts as a function of explanatory variables</a:t>
            </a:r>
            <a:r>
              <a:rPr lang="en-US">
                <a:solidFill>
                  <a:schemeClr val="dk1"/>
                </a:solidFill>
              </a:rPr>
              <a:t>, you use </a:t>
            </a:r>
            <a:r>
              <a:rPr b="1" lang="en-US">
                <a:solidFill>
                  <a:schemeClr val="dk1"/>
                </a:solidFill>
              </a:rPr>
              <a:t>Poisson regression</a:t>
            </a:r>
            <a:r>
              <a:rPr lang="en-US">
                <a:solidFill>
                  <a:schemeClr val="dk1"/>
                </a:solidFill>
              </a:rPr>
              <a:t>, a type of </a:t>
            </a:r>
            <a:r>
              <a:rPr b="1" lang="en-US">
                <a:solidFill>
                  <a:schemeClr val="dk1"/>
                </a:solidFill>
              </a:rPr>
              <a:t>Generalized Linear Model (GLM)</a:t>
            </a:r>
            <a:r>
              <a:rPr lang="en-US">
                <a:solidFill>
                  <a:schemeClr val="dk1"/>
                </a:solidFill>
              </a:rPr>
              <a: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 Model Specification:</a:t>
            </a:r>
            <a:endParaRPr b="1" sz="13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US">
                <a:solidFill>
                  <a:schemeClr val="dk1"/>
                </a:solidFill>
              </a:rPr>
              <a:t>log⁡(λi)=β0+β1xi1+β2xi2+⋯+βpxip\log(\lambda_i) = \beta_0 + \beta_1 x_{i1} + \beta_2 x_{i2} + \dots + \beta_p x_{ip}</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mu_i: expected count for observation i</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xijx_{ij}: predictor variables</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βj\beta_j: coefficients to be estimated</a:t>
            </a:r>
            <a:br>
              <a:rPr lang="en-US">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Note: the </a:t>
            </a:r>
            <a:r>
              <a:rPr b="1" lang="en-US">
                <a:solidFill>
                  <a:schemeClr val="dk1"/>
                </a:solidFill>
              </a:rPr>
              <a:t>log link function</a:t>
            </a:r>
            <a:r>
              <a:rPr lang="en-US">
                <a:solidFill>
                  <a:schemeClr val="dk1"/>
                </a:solidFill>
              </a:rPr>
              <a:t> ensures that mu &gt; 0</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Use it when: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You're modeling </a:t>
            </a:r>
            <a:r>
              <a:rPr b="1" lang="en-US">
                <a:solidFill>
                  <a:schemeClr val="dk1"/>
                </a:solidFill>
              </a:rPr>
              <a:t>counts</a:t>
            </a:r>
            <a:r>
              <a:rPr lang="en-US">
                <a:solidFill>
                  <a:schemeClr val="dk1"/>
                </a:solidFill>
              </a:rPr>
              <a:t> (e.g., number of calls, crimes, defects)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The counts are </a:t>
            </a:r>
            <a:r>
              <a:rPr b="1" lang="en-US">
                <a:solidFill>
                  <a:schemeClr val="dk1"/>
                </a:solidFill>
              </a:rPr>
              <a:t>non-negative integers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variance is roughly equal to the mean</a:t>
            </a:r>
            <a:r>
              <a:rPr lang="en-US">
                <a:solidFill>
                  <a:schemeClr val="dk1"/>
                </a:solidFill>
              </a:rPr>
              <a:t> (if variance &gt;&gt; mean, consider a </a:t>
            </a:r>
            <a:r>
              <a:rPr b="1" lang="en-US">
                <a:solidFill>
                  <a:schemeClr val="dk1"/>
                </a:solidFill>
              </a:rPr>
              <a:t>Negative Binomial model</a:t>
            </a:r>
            <a:r>
              <a:rPr lang="en-US">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682d24fc7c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682d24fc7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682d24fc7c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682d24fc7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682d24fc7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682d24fc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5a93f5cf94_0_2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35a93f5cf94_0_24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68707f5cf7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68707f5c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68707f5cf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68707f5cf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693ae8ef58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693ae8ef5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68707f5cf7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68707f5cf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693ae8ef58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693ae8ef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RMSD, MAE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693ae8ef58_0_7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3693ae8ef58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1. Deviance Residuals vs Fitted Values (Left Plot)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Purpose</a:t>
            </a:r>
            <a:r>
              <a:rPr lang="en-US">
                <a:solidFill>
                  <a:schemeClr val="dk1"/>
                </a:solidFill>
              </a:rPr>
              <a:t>: Checks model assumptions (especially linearity and variance).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Interpretation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a:t>
            </a:r>
            <a:r>
              <a:rPr b="1" lang="en-US">
                <a:solidFill>
                  <a:schemeClr val="dk1"/>
                </a:solidFill>
              </a:rPr>
              <a:t>red LOESS curve is curved</a:t>
            </a:r>
            <a:r>
              <a:rPr lang="en-US">
                <a:solidFill>
                  <a:schemeClr val="dk1"/>
                </a:solidFill>
              </a:rPr>
              <a:t>, not flat → suggests </a:t>
            </a:r>
            <a:r>
              <a:rPr b="1" lang="en-US">
                <a:solidFill>
                  <a:schemeClr val="dk1"/>
                </a:solidFill>
              </a:rPr>
              <a:t>nonlinear relationships</a:t>
            </a:r>
            <a:r>
              <a:rPr lang="en-US">
                <a:solidFill>
                  <a:schemeClr val="dk1"/>
                </a:solidFill>
              </a:rPr>
              <a:t> or </a:t>
            </a:r>
            <a:r>
              <a:rPr b="1" lang="en-US">
                <a:solidFill>
                  <a:schemeClr val="dk1"/>
                </a:solidFill>
              </a:rPr>
              <a:t>misspecification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US">
                <a:solidFill>
                  <a:schemeClr val="dk1"/>
                </a:solidFill>
              </a:rPr>
              <a:t>Fan shape</a:t>
            </a:r>
            <a:r>
              <a:rPr lang="en-US">
                <a:solidFill>
                  <a:schemeClr val="dk1"/>
                </a:solidFill>
              </a:rPr>
              <a:t> (residual spread increases slightly across fitted values) → possible </a:t>
            </a:r>
            <a:r>
              <a:rPr b="1" lang="en-US">
                <a:solidFill>
                  <a:schemeClr val="dk1"/>
                </a:solidFill>
              </a:rPr>
              <a:t>heteroscedasticity</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The “stripes” reflect the </a:t>
            </a:r>
            <a:r>
              <a:rPr b="1" lang="en-US">
                <a:solidFill>
                  <a:schemeClr val="dk1"/>
                </a:solidFill>
              </a:rPr>
              <a:t>discrete nature</a:t>
            </a:r>
            <a:r>
              <a:rPr lang="en-US">
                <a:solidFill>
                  <a:schemeClr val="dk1"/>
                </a:solidFill>
              </a:rPr>
              <a:t> of count data — expected in Poisson, but may suggest </a:t>
            </a:r>
            <a:r>
              <a:rPr b="1" lang="en-US">
                <a:solidFill>
                  <a:schemeClr val="dk1"/>
                </a:solidFill>
              </a:rPr>
              <a:t>overdispersion</a:t>
            </a:r>
            <a:r>
              <a:rPr lang="en-US">
                <a:solidFill>
                  <a:schemeClr val="dk1"/>
                </a:solidFill>
              </a:rPr>
              <a:t> or the need for a more flexible model (e.g., Negative Binomial).</a:t>
            </a:r>
            <a:br>
              <a:rPr lang="en-US">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2. Predicted vs Observed Tooth Count (Right Plot)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Purpose</a:t>
            </a:r>
            <a:r>
              <a:rPr lang="en-US">
                <a:solidFill>
                  <a:schemeClr val="dk1"/>
                </a:solidFill>
              </a:rPr>
              <a:t>: Evaluates predictive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Interpretation</a:t>
            </a:r>
            <a:r>
              <a:rPr lang="en-US">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Points mostly follow the </a:t>
            </a:r>
            <a:r>
              <a:rPr b="1" lang="en-US">
                <a:solidFill>
                  <a:schemeClr val="dk1"/>
                </a:solidFill>
              </a:rPr>
              <a:t>red trend line</a:t>
            </a:r>
            <a:r>
              <a:rPr lang="en-US">
                <a:solidFill>
                  <a:schemeClr val="dk1"/>
                </a:solidFill>
              </a:rPr>
              <a:t>, but </a:t>
            </a:r>
            <a:r>
              <a:rPr b="1" lang="en-US">
                <a:solidFill>
                  <a:schemeClr val="dk1"/>
                </a:solidFill>
              </a:rPr>
              <a:t>many fall below the 45° dashed line</a:t>
            </a:r>
            <a:r>
              <a:rPr lang="en-US">
                <a:solidFill>
                  <a:schemeClr val="dk1"/>
                </a:solidFill>
              </a:rPr>
              <a:t>, showing the model </a:t>
            </a:r>
            <a:r>
              <a:rPr b="1" lang="en-US">
                <a:solidFill>
                  <a:schemeClr val="dk1"/>
                </a:solidFill>
              </a:rPr>
              <a:t>underestimates tooth count</a:t>
            </a:r>
            <a:r>
              <a:rPr lang="en-US">
                <a:solidFill>
                  <a:schemeClr val="dk1"/>
                </a:solidFill>
              </a:rPr>
              <a:t> for individuals with higher actual values.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This bias again suggests a </a:t>
            </a:r>
            <a:r>
              <a:rPr b="1" lang="en-US">
                <a:solidFill>
                  <a:schemeClr val="dk1"/>
                </a:solidFill>
              </a:rPr>
              <a:t>potential lack of model flexibility</a:t>
            </a:r>
            <a:r>
              <a:rPr lang="en-US">
                <a:solidFill>
                  <a:schemeClr val="dk1"/>
                </a:solidFill>
              </a:rPr>
              <a:t> (e.g., missing interactions, nonlinearities).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693ae8ef58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693ae8ef5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693ae8ef58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693ae8ef5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also perform the </a:t>
            </a:r>
            <a:r>
              <a:rPr b="1" lang="en-US">
                <a:solidFill>
                  <a:schemeClr val="dk1"/>
                </a:solidFill>
              </a:rPr>
              <a:t>Generalized Additive Model (GAM)</a:t>
            </a:r>
            <a:r>
              <a:rPr lang="en-US">
                <a:solidFill>
                  <a:schemeClr val="dk1"/>
                </a:solidFill>
              </a:rPr>
              <a:t> , which extends a </a:t>
            </a:r>
            <a:r>
              <a:rPr b="1" lang="en-US">
                <a:solidFill>
                  <a:schemeClr val="dk1"/>
                </a:solidFill>
              </a:rPr>
              <a:t>Generalized Linear Model (GLM)</a:t>
            </a:r>
            <a:r>
              <a:rPr lang="en-US">
                <a:solidFill>
                  <a:schemeClr val="dk1"/>
                </a:solidFill>
              </a:rPr>
              <a:t>—like Poisson regression—by allowing </a:t>
            </a:r>
            <a:r>
              <a:rPr b="1" lang="en-US">
                <a:solidFill>
                  <a:schemeClr val="dk1"/>
                </a:solidFill>
              </a:rPr>
              <a:t>non-linear relationships</a:t>
            </a:r>
            <a:r>
              <a:rPr lang="en-US">
                <a:solidFill>
                  <a:schemeClr val="dk1"/>
                </a:solidFill>
              </a:rPr>
              <a:t> between the predictors and the outcome, using </a:t>
            </a:r>
            <a:r>
              <a:rPr b="1" lang="en-US">
                <a:solidFill>
                  <a:schemeClr val="dk1"/>
                </a:solidFill>
              </a:rPr>
              <a:t>smooth functions</a:t>
            </a:r>
            <a:r>
              <a:rPr lang="en-US">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In a </a:t>
            </a:r>
            <a:r>
              <a:rPr b="1" lang="en-US">
                <a:solidFill>
                  <a:schemeClr val="dk1"/>
                </a:solidFill>
              </a:rPr>
              <a:t>GAM Poisson model</a:t>
            </a:r>
            <a:r>
              <a:rPr lang="en-US">
                <a:solidFill>
                  <a:schemeClr val="dk1"/>
                </a:solidFill>
              </a:rPr>
              <a:t>, some or all linear terms βjxij\beta_j x_{ij}βj​xij​ are replaced by </a:t>
            </a:r>
            <a:r>
              <a:rPr b="1" lang="en-US">
                <a:solidFill>
                  <a:schemeClr val="dk1"/>
                </a:solidFill>
              </a:rPr>
              <a:t>smooth functions</a:t>
            </a:r>
            <a:r>
              <a:rPr lang="en-US">
                <a:solidFill>
                  <a:schemeClr val="dk1"/>
                </a:solidFill>
              </a:rPr>
              <a:t> fj(xij)f_j(x_{ij})fj​(xij​):</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a:t>
            </a:r>
            <a:r>
              <a:rPr b="1" lang="en-US">
                <a:solidFill>
                  <a:schemeClr val="dk1"/>
                </a:solidFill>
              </a:rPr>
              <a:t>log link</a:t>
            </a:r>
            <a:r>
              <a:rPr lang="en-US">
                <a:solidFill>
                  <a:schemeClr val="dk1"/>
                </a:solidFill>
              </a:rPr>
              <a:t> is still used (as in Poisson GLM).</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Each fj(⋅)f_j(\cdot)fj​(⋅) is typically a spline function estimated from the data (e.g., cubic splines, thin-plate splines).</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This allows capturing </a:t>
            </a:r>
            <a:r>
              <a:rPr b="1" lang="en-US">
                <a:solidFill>
                  <a:schemeClr val="dk1"/>
                </a:solidFill>
              </a:rPr>
              <a:t>non-linear effects</a:t>
            </a:r>
            <a:r>
              <a:rPr lang="en-US">
                <a:solidFill>
                  <a:schemeClr val="dk1"/>
                </a:solidFill>
              </a:rPr>
              <a:t> of predictors.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Use a </a:t>
            </a:r>
            <a:r>
              <a:rPr b="1" lang="en-US">
                <a:solidFill>
                  <a:schemeClr val="dk1"/>
                </a:solidFill>
              </a:rPr>
              <a:t>Poisson GAM</a:t>
            </a:r>
            <a:r>
              <a:rPr lang="en-US">
                <a:solidFill>
                  <a:schemeClr val="dk1"/>
                </a:solidFill>
              </a:rPr>
              <a:t> when: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The outcome is </a:t>
            </a:r>
            <a:r>
              <a:rPr b="1" lang="en-US">
                <a:solidFill>
                  <a:schemeClr val="dk1"/>
                </a:solidFill>
              </a:rPr>
              <a:t>count data</a:t>
            </a:r>
            <a:r>
              <a:rPr lang="en-US">
                <a:solidFill>
                  <a:schemeClr val="dk1"/>
                </a:solidFill>
              </a:rPr>
              <a:t> (non-negative integers).</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You suspect </a:t>
            </a:r>
            <a:r>
              <a:rPr b="1" lang="en-US">
                <a:solidFill>
                  <a:schemeClr val="dk1"/>
                </a:solidFill>
              </a:rPr>
              <a:t>non-linear effects</a:t>
            </a:r>
            <a:r>
              <a:rPr lang="en-US">
                <a:solidFill>
                  <a:schemeClr val="dk1"/>
                </a:solidFill>
              </a:rPr>
              <a:t> of continuous variables (e.g., age, income, time).</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You want </a:t>
            </a:r>
            <a:r>
              <a:rPr b="1" lang="en-US">
                <a:solidFill>
                  <a:schemeClr val="dk1"/>
                </a:solidFill>
              </a:rPr>
              <a:t>flexibility</a:t>
            </a:r>
            <a:r>
              <a:rPr lang="en-US">
                <a:solidFill>
                  <a:schemeClr val="dk1"/>
                </a:solidFill>
              </a:rPr>
              <a:t> but still retain </a:t>
            </a:r>
            <a:r>
              <a:rPr b="1" lang="en-US">
                <a:solidFill>
                  <a:schemeClr val="dk1"/>
                </a:solidFill>
              </a:rPr>
              <a:t>interpretability</a:t>
            </a:r>
            <a:r>
              <a:rPr lang="en-US">
                <a:solidFill>
                  <a:schemeClr val="dk1"/>
                </a:solidFill>
              </a:rPr>
              <a:t> (through visualization of smooths).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68707f5cf7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68707f5cf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693ae8ef58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693ae8ef5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89b29c196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89b29c19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693ae8ef58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693ae8ef5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693ae8ef58_1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693ae8ef58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693ae8ef58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693ae8ef58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693ae8ef58_1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693ae8ef58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693ae8ef58_1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693ae8ef58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693ae8ef58_1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693ae8ef58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693ae8ef58_1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693ae8ef58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693ae8ef58_1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693ae8ef58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574e8948cd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g3574e8948cd_0_5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693ae8ef58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693ae8ef58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2" name="Shape 12"/>
        <p:cNvGrpSpPr/>
        <p:nvPr/>
      </p:nvGrpSpPr>
      <p:grpSpPr>
        <a:xfrm>
          <a:off x="0" y="0"/>
          <a:ext cx="0" cy="0"/>
          <a:chOff x="0" y="0"/>
          <a:chExt cx="0" cy="0"/>
        </a:xfrm>
      </p:grpSpPr>
      <p:sp>
        <p:nvSpPr>
          <p:cNvPr id="13" name="Google Shape;13;p2"/>
          <p:cNvSpPr/>
          <p:nvPr/>
        </p:nvSpPr>
        <p:spPr>
          <a:xfrm>
            <a:off x="0" y="2141538"/>
            <a:ext cx="12192000" cy="4716462"/>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4" name="Google Shape;14;p2"/>
          <p:cNvCxnSpPr/>
          <p:nvPr/>
        </p:nvCxnSpPr>
        <p:spPr>
          <a:xfrm>
            <a:off x="701675" y="5024438"/>
            <a:ext cx="10788650" cy="0"/>
          </a:xfrm>
          <a:prstGeom prst="straightConnector1">
            <a:avLst/>
          </a:prstGeom>
          <a:noFill/>
          <a:ln cap="flat" cmpd="sng" w="34925">
            <a:solidFill>
              <a:schemeClr val="lt1"/>
            </a:solidFill>
            <a:prstDash val="solid"/>
            <a:miter lim="800000"/>
            <a:headEnd len="sm" w="sm" type="none"/>
            <a:tailEnd len="sm" w="sm" type="none"/>
          </a:ln>
        </p:spPr>
      </p:cxnSp>
      <p:sp>
        <p:nvSpPr>
          <p:cNvPr id="15" name="Google Shape;15;p2"/>
          <p:cNvSpPr/>
          <p:nvPr/>
        </p:nvSpPr>
        <p:spPr>
          <a:xfrm>
            <a:off x="0" y="0"/>
            <a:ext cx="12192000" cy="136525"/>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 name="Google Shape;16;p2"/>
          <p:cNvSpPr/>
          <p:nvPr/>
        </p:nvSpPr>
        <p:spPr>
          <a:xfrm>
            <a:off x="485775" y="2439988"/>
            <a:ext cx="11249025" cy="3975100"/>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University of Chicago Biological Sciences Division logo" id="17" name="Google Shape;17;p2"/>
          <p:cNvPicPr preferRelativeResize="0"/>
          <p:nvPr/>
        </p:nvPicPr>
        <p:blipFill rotWithShape="1">
          <a:blip r:embed="rId2">
            <a:alphaModFix/>
          </a:blip>
          <a:srcRect b="0" l="0" r="0" t="0"/>
          <a:stretch/>
        </p:blipFill>
        <p:spPr>
          <a:xfrm>
            <a:off x="457200" y="695325"/>
            <a:ext cx="5564188" cy="796925"/>
          </a:xfrm>
          <a:prstGeom prst="rect">
            <a:avLst/>
          </a:prstGeom>
          <a:noFill/>
          <a:ln>
            <a:noFill/>
          </a:ln>
        </p:spPr>
      </p:pic>
      <p:sp>
        <p:nvSpPr>
          <p:cNvPr id="18" name="Google Shape;18;p2"/>
          <p:cNvSpPr txBox="1"/>
          <p:nvPr>
            <p:ph idx="1" type="body"/>
          </p:nvPr>
        </p:nvSpPr>
        <p:spPr>
          <a:xfrm>
            <a:off x="486164" y="2440303"/>
            <a:ext cx="11248635" cy="2551488"/>
          </a:xfrm>
          <a:prstGeom prst="rect">
            <a:avLst/>
          </a:prstGeom>
          <a:noFill/>
          <a:ln>
            <a:noFill/>
          </a:ln>
        </p:spPr>
        <p:txBody>
          <a:bodyPr anchorCtr="0" anchor="ctr" bIns="274300" lIns="182875" spcFirstLastPara="1" rIns="457200" wrap="square" tIns="274300">
            <a:noAutofit/>
          </a:bodyPr>
          <a:lstStyle>
            <a:lvl1pPr indent="-228600" lvl="0" marL="457200" algn="l">
              <a:spcBef>
                <a:spcPts val="1200"/>
              </a:spcBef>
              <a:spcAft>
                <a:spcPts val="0"/>
              </a:spcAft>
              <a:buSzPts val="5400"/>
              <a:buNone/>
              <a:defRPr b="1" sz="5400">
                <a:solidFill>
                  <a:schemeClr val="lt1"/>
                </a:solidFill>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
          <p:cNvSpPr txBox="1"/>
          <p:nvPr>
            <p:ph idx="2" type="body"/>
          </p:nvPr>
        </p:nvSpPr>
        <p:spPr>
          <a:xfrm>
            <a:off x="486164" y="5057134"/>
            <a:ext cx="11248633" cy="1358020"/>
          </a:xfrm>
          <a:prstGeom prst="rect">
            <a:avLst/>
          </a:prstGeom>
          <a:noFill/>
          <a:ln>
            <a:noFill/>
          </a:ln>
        </p:spPr>
        <p:txBody>
          <a:bodyPr anchorCtr="0" anchor="ctr" bIns="274300" lIns="182875" spcFirstLastPara="1" rIns="457200" wrap="square" tIns="274300">
            <a:noAutofit/>
          </a:bodyPr>
          <a:lstStyle>
            <a:lvl1pPr indent="-228600" lvl="0" marL="457200" algn="l">
              <a:spcBef>
                <a:spcPts val="1200"/>
              </a:spcBef>
              <a:spcAft>
                <a:spcPts val="0"/>
              </a:spcAft>
              <a:buSzPts val="2800"/>
              <a:buNone/>
              <a:defRPr sz="2800">
                <a:solidFill>
                  <a:schemeClr val="lt1"/>
                </a:solidFill>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Slide">
  <p:cSld name="1 Column Slide">
    <p:spTree>
      <p:nvGrpSpPr>
        <p:cNvPr id="20" name="Shape 20"/>
        <p:cNvGrpSpPr/>
        <p:nvPr/>
      </p:nvGrpSpPr>
      <p:grpSpPr>
        <a:xfrm>
          <a:off x="0" y="0"/>
          <a:ext cx="0" cy="0"/>
          <a:chOff x="0" y="0"/>
          <a:chExt cx="0" cy="0"/>
        </a:xfrm>
      </p:grpSpPr>
      <p:sp>
        <p:nvSpPr>
          <p:cNvPr id="21" name="Google Shape;21;p3"/>
          <p:cNvSpPr txBox="1"/>
          <p:nvPr>
            <p:ph idx="1" type="body"/>
          </p:nvPr>
        </p:nvSpPr>
        <p:spPr>
          <a:xfrm>
            <a:off x="457200" y="1356465"/>
            <a:ext cx="11271385" cy="4422544"/>
          </a:xfrm>
          <a:prstGeom prst="rect">
            <a:avLst/>
          </a:prstGeom>
          <a:noFill/>
          <a:ln>
            <a:noFill/>
          </a:ln>
        </p:spPr>
        <p:txBody>
          <a:bodyPr anchorCtr="0" anchor="t" bIns="274300" lIns="91425" spcFirstLastPara="1" rIns="91425" wrap="square" tIns="91425">
            <a:noAutofit/>
          </a:bodyPr>
          <a:lstStyle>
            <a:lvl1pPr indent="-342900" lvl="0" marL="457200" algn="l">
              <a:spcBef>
                <a:spcPts val="1200"/>
              </a:spcBef>
              <a:spcAft>
                <a:spcPts val="0"/>
              </a:spcAft>
              <a:buSzPts val="1800"/>
              <a:buChar char="•"/>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
          <p:cNvSpPr txBox="1"/>
          <p:nvPr>
            <p:ph type="title"/>
          </p:nvPr>
        </p:nvSpPr>
        <p:spPr>
          <a:xfrm>
            <a:off x="457200" y="319088"/>
            <a:ext cx="11271250" cy="1036637"/>
          </a:xfrm>
          <a:prstGeom prst="rect">
            <a:avLst/>
          </a:prstGeom>
          <a:noFill/>
          <a:ln>
            <a:noFill/>
          </a:ln>
        </p:spPr>
        <p:txBody>
          <a:bodyPr anchorCtr="0" anchor="ctr" bIns="274300" lIns="91425" spcFirstLastPara="1" rIns="91425" wrap="square" tIns="2743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4702175" y="6046788"/>
            <a:ext cx="7026275" cy="531812"/>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Title" showMasterSp="0">
  <p:cSld name="Chapter Title">
    <p:spTree>
      <p:nvGrpSpPr>
        <p:cNvPr id="24" name="Shape 24"/>
        <p:cNvGrpSpPr/>
        <p:nvPr/>
      </p:nvGrpSpPr>
      <p:grpSpPr>
        <a:xfrm>
          <a:off x="0" y="0"/>
          <a:ext cx="0" cy="0"/>
          <a:chOff x="0" y="0"/>
          <a:chExt cx="0" cy="0"/>
        </a:xfrm>
      </p:grpSpPr>
      <p:sp>
        <p:nvSpPr>
          <p:cNvPr id="25" name="Google Shape;25;p4"/>
          <p:cNvSpPr/>
          <p:nvPr/>
        </p:nvSpPr>
        <p:spPr>
          <a:xfrm>
            <a:off x="457200" y="992188"/>
            <a:ext cx="11277600" cy="31972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 name="Google Shape;26;p4"/>
          <p:cNvSpPr/>
          <p:nvPr/>
        </p:nvSpPr>
        <p:spPr>
          <a:xfrm>
            <a:off x="733425" y="1244600"/>
            <a:ext cx="10725150" cy="2633663"/>
          </a:xfrm>
          <a:prstGeom prst="rect">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 name="Google Shape;27;p4"/>
          <p:cNvSpPr/>
          <p:nvPr/>
        </p:nvSpPr>
        <p:spPr>
          <a:xfrm>
            <a:off x="0" y="6721475"/>
            <a:ext cx="12215813" cy="136525"/>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 name="Google Shape;28;p4"/>
          <p:cNvSpPr/>
          <p:nvPr/>
        </p:nvSpPr>
        <p:spPr>
          <a:xfrm>
            <a:off x="0" y="0"/>
            <a:ext cx="12192000" cy="136525"/>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University of Chicago Biological Sciences Division logo" id="29" name="Google Shape;29;p4"/>
          <p:cNvPicPr preferRelativeResize="0"/>
          <p:nvPr/>
        </p:nvPicPr>
        <p:blipFill rotWithShape="1">
          <a:blip r:embed="rId2">
            <a:alphaModFix/>
          </a:blip>
          <a:srcRect b="0" l="0" r="0" t="0"/>
          <a:stretch/>
        </p:blipFill>
        <p:spPr>
          <a:xfrm>
            <a:off x="3313113" y="4921250"/>
            <a:ext cx="5565775" cy="798513"/>
          </a:xfrm>
          <a:prstGeom prst="rect">
            <a:avLst/>
          </a:prstGeom>
          <a:noFill/>
          <a:ln>
            <a:noFill/>
          </a:ln>
        </p:spPr>
      </p:pic>
      <p:sp>
        <p:nvSpPr>
          <p:cNvPr id="30" name="Google Shape;30;p4"/>
          <p:cNvSpPr txBox="1"/>
          <p:nvPr>
            <p:ph idx="1" type="body"/>
          </p:nvPr>
        </p:nvSpPr>
        <p:spPr>
          <a:xfrm>
            <a:off x="727950" y="1253261"/>
            <a:ext cx="10700625" cy="2640322"/>
          </a:xfrm>
          <a:prstGeom prst="rect">
            <a:avLst/>
          </a:prstGeom>
          <a:noFill/>
          <a:ln>
            <a:noFill/>
          </a:ln>
        </p:spPr>
        <p:txBody>
          <a:bodyPr anchorCtr="0" anchor="ctr" bIns="274300" lIns="182875" spcFirstLastPara="1" rIns="457200" wrap="square" tIns="274300">
            <a:noAutofit/>
          </a:bodyPr>
          <a:lstStyle>
            <a:lvl1pPr indent="-228600" lvl="0" marL="457200" algn="ctr">
              <a:spcBef>
                <a:spcPts val="1200"/>
              </a:spcBef>
              <a:spcAft>
                <a:spcPts val="0"/>
              </a:spcAft>
              <a:buSzPts val="5400"/>
              <a:buNone/>
              <a:defRPr b="1" sz="5400">
                <a:solidFill>
                  <a:schemeClr val="lt1"/>
                </a:solidFill>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Slide" showMasterSp="0">
  <p:cSld name="Logo Slide">
    <p:spTree>
      <p:nvGrpSpPr>
        <p:cNvPr id="31" name="Shape 31"/>
        <p:cNvGrpSpPr/>
        <p:nvPr/>
      </p:nvGrpSpPr>
      <p:grpSpPr>
        <a:xfrm>
          <a:off x="0" y="0"/>
          <a:ext cx="0" cy="0"/>
          <a:chOff x="0" y="0"/>
          <a:chExt cx="0" cy="0"/>
        </a:xfrm>
      </p:grpSpPr>
      <p:pic>
        <p:nvPicPr>
          <p:cNvPr descr="University of Chicago Biological Sciences Division logo" id="32" name="Google Shape;32;p5"/>
          <p:cNvPicPr preferRelativeResize="0"/>
          <p:nvPr/>
        </p:nvPicPr>
        <p:blipFill rotWithShape="1">
          <a:blip r:embed="rId2">
            <a:alphaModFix/>
          </a:blip>
          <a:srcRect b="0" l="0" r="0" t="0"/>
          <a:stretch/>
        </p:blipFill>
        <p:spPr>
          <a:xfrm>
            <a:off x="1063625" y="2708275"/>
            <a:ext cx="10064750" cy="14414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Slide">
  <p:cSld name="2 Column Slide">
    <p:spTree>
      <p:nvGrpSpPr>
        <p:cNvPr id="33" name="Shape 33"/>
        <p:cNvGrpSpPr/>
        <p:nvPr/>
      </p:nvGrpSpPr>
      <p:grpSpPr>
        <a:xfrm>
          <a:off x="0" y="0"/>
          <a:ext cx="0" cy="0"/>
          <a:chOff x="0" y="0"/>
          <a:chExt cx="0" cy="0"/>
        </a:xfrm>
      </p:grpSpPr>
      <p:sp>
        <p:nvSpPr>
          <p:cNvPr id="34" name="Google Shape;34;p6"/>
          <p:cNvSpPr txBox="1"/>
          <p:nvPr>
            <p:ph type="title"/>
          </p:nvPr>
        </p:nvSpPr>
        <p:spPr>
          <a:xfrm>
            <a:off x="457200" y="319088"/>
            <a:ext cx="11271250" cy="1036637"/>
          </a:xfrm>
          <a:prstGeom prst="rect">
            <a:avLst/>
          </a:prstGeom>
          <a:noFill/>
          <a:ln>
            <a:noFill/>
          </a:ln>
        </p:spPr>
        <p:txBody>
          <a:bodyPr anchorCtr="0" anchor="ctr" bIns="274300" lIns="91425" spcFirstLastPara="1" rIns="91425" wrap="square" tIns="2743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 type="body"/>
          </p:nvPr>
        </p:nvSpPr>
        <p:spPr>
          <a:xfrm>
            <a:off x="6324600" y="1356465"/>
            <a:ext cx="5403985" cy="4422543"/>
          </a:xfrm>
          <a:prstGeom prst="rect">
            <a:avLst/>
          </a:prstGeom>
          <a:noFill/>
          <a:ln>
            <a:noFill/>
          </a:ln>
        </p:spPr>
        <p:txBody>
          <a:bodyPr anchorCtr="0" anchor="t" bIns="274300" lIns="91425" spcFirstLastPara="1" rIns="91425" wrap="square" tIns="91425">
            <a:noAutofit/>
          </a:bodyPr>
          <a:lstStyle>
            <a:lvl1pPr indent="-342900" lvl="0" marL="457200" algn="l">
              <a:spcBef>
                <a:spcPts val="1200"/>
              </a:spcBef>
              <a:spcAft>
                <a:spcPts val="0"/>
              </a:spcAft>
              <a:buSzPts val="1800"/>
              <a:buChar char="•"/>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463297" y="1356465"/>
            <a:ext cx="5404104" cy="4422543"/>
          </a:xfrm>
          <a:prstGeom prst="rect">
            <a:avLst/>
          </a:prstGeom>
          <a:noFill/>
          <a:ln>
            <a:noFill/>
          </a:ln>
        </p:spPr>
        <p:txBody>
          <a:bodyPr anchorCtr="0" anchor="t" bIns="274300" lIns="91425" spcFirstLastPara="1" rIns="91425" wrap="square" tIns="91425">
            <a:noAutofit/>
          </a:bodyPr>
          <a:lstStyle>
            <a:lvl1pPr indent="-342900" lvl="0" marL="457200" algn="l">
              <a:spcBef>
                <a:spcPts val="1200"/>
              </a:spcBef>
              <a:spcAft>
                <a:spcPts val="0"/>
              </a:spcAft>
              <a:buSzPts val="1800"/>
              <a:buChar char="•"/>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2" type="sldNum"/>
          </p:nvPr>
        </p:nvSpPr>
        <p:spPr>
          <a:xfrm>
            <a:off x="4702175" y="6046788"/>
            <a:ext cx="7026275" cy="531812"/>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Slide">
  <p:cSld name="3 Column Slide">
    <p:spTree>
      <p:nvGrpSpPr>
        <p:cNvPr id="38" name="Shape 38"/>
        <p:cNvGrpSpPr/>
        <p:nvPr/>
      </p:nvGrpSpPr>
      <p:grpSpPr>
        <a:xfrm>
          <a:off x="0" y="0"/>
          <a:ext cx="0" cy="0"/>
          <a:chOff x="0" y="0"/>
          <a:chExt cx="0" cy="0"/>
        </a:xfrm>
      </p:grpSpPr>
      <p:sp>
        <p:nvSpPr>
          <p:cNvPr id="39" name="Google Shape;39;p7"/>
          <p:cNvSpPr txBox="1"/>
          <p:nvPr>
            <p:ph type="title"/>
          </p:nvPr>
        </p:nvSpPr>
        <p:spPr>
          <a:xfrm>
            <a:off x="457200" y="319088"/>
            <a:ext cx="11271250" cy="1036637"/>
          </a:xfrm>
          <a:prstGeom prst="rect">
            <a:avLst/>
          </a:prstGeom>
          <a:noFill/>
          <a:ln>
            <a:noFill/>
          </a:ln>
        </p:spPr>
        <p:txBody>
          <a:bodyPr anchorCtr="0" anchor="ctr" bIns="274300" lIns="91425" spcFirstLastPara="1" rIns="91425" wrap="square" tIns="2743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7"/>
          <p:cNvSpPr txBox="1"/>
          <p:nvPr>
            <p:ph idx="1" type="body"/>
          </p:nvPr>
        </p:nvSpPr>
        <p:spPr>
          <a:xfrm>
            <a:off x="4345245" y="1356465"/>
            <a:ext cx="3507487" cy="4376823"/>
          </a:xfrm>
          <a:prstGeom prst="rect">
            <a:avLst/>
          </a:prstGeom>
          <a:noFill/>
          <a:ln>
            <a:noFill/>
          </a:ln>
        </p:spPr>
        <p:txBody>
          <a:bodyPr anchorCtr="0" anchor="t" bIns="274300" lIns="91425" spcFirstLastPara="1" rIns="91425" wrap="square" tIns="91425">
            <a:noAutofit/>
          </a:bodyPr>
          <a:lstStyle>
            <a:lvl1pPr indent="-342900" lvl="0" marL="457200" algn="l">
              <a:spcBef>
                <a:spcPts val="1200"/>
              </a:spcBef>
              <a:spcAft>
                <a:spcPts val="0"/>
              </a:spcAft>
              <a:buSzPts val="1800"/>
              <a:buChar char="•"/>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2" type="body"/>
          </p:nvPr>
        </p:nvSpPr>
        <p:spPr>
          <a:xfrm>
            <a:off x="469393" y="1356465"/>
            <a:ext cx="3507487" cy="4376823"/>
          </a:xfrm>
          <a:prstGeom prst="rect">
            <a:avLst/>
          </a:prstGeom>
          <a:noFill/>
          <a:ln>
            <a:noFill/>
          </a:ln>
        </p:spPr>
        <p:txBody>
          <a:bodyPr anchorCtr="0" anchor="t" bIns="274300" lIns="91425" spcFirstLastPara="1" rIns="91425" wrap="square" tIns="91425">
            <a:noAutofit/>
          </a:bodyPr>
          <a:lstStyle>
            <a:lvl1pPr indent="-342900" lvl="0" marL="457200" algn="l">
              <a:spcBef>
                <a:spcPts val="1200"/>
              </a:spcBef>
              <a:spcAft>
                <a:spcPts val="0"/>
              </a:spcAft>
              <a:buSzPts val="1800"/>
              <a:buChar char="•"/>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3" type="body"/>
          </p:nvPr>
        </p:nvSpPr>
        <p:spPr>
          <a:xfrm>
            <a:off x="8221096" y="1356465"/>
            <a:ext cx="3507487" cy="4376823"/>
          </a:xfrm>
          <a:prstGeom prst="rect">
            <a:avLst/>
          </a:prstGeom>
          <a:noFill/>
          <a:ln>
            <a:noFill/>
          </a:ln>
        </p:spPr>
        <p:txBody>
          <a:bodyPr anchorCtr="0" anchor="t" bIns="274300" lIns="91425" spcFirstLastPara="1" rIns="91425" wrap="square" tIns="91425">
            <a:noAutofit/>
          </a:bodyPr>
          <a:lstStyle>
            <a:lvl1pPr indent="-342900" lvl="0" marL="457200" algn="l">
              <a:spcBef>
                <a:spcPts val="1200"/>
              </a:spcBef>
              <a:spcAft>
                <a:spcPts val="0"/>
              </a:spcAft>
              <a:buSzPts val="1800"/>
              <a:buChar char="•"/>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
          <p:cNvSpPr txBox="1"/>
          <p:nvPr>
            <p:ph idx="12" type="sldNum"/>
          </p:nvPr>
        </p:nvSpPr>
        <p:spPr>
          <a:xfrm>
            <a:off x="4702175" y="6046788"/>
            <a:ext cx="7026275" cy="531812"/>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all Picture Slide">
  <p:cSld name="1 Column, Tall Picture Slide">
    <p:spTree>
      <p:nvGrpSpPr>
        <p:cNvPr id="44" name="Shape 44"/>
        <p:cNvGrpSpPr/>
        <p:nvPr/>
      </p:nvGrpSpPr>
      <p:grpSpPr>
        <a:xfrm>
          <a:off x="0" y="0"/>
          <a:ext cx="0" cy="0"/>
          <a:chOff x="0" y="0"/>
          <a:chExt cx="0" cy="0"/>
        </a:xfrm>
      </p:grpSpPr>
      <p:sp>
        <p:nvSpPr>
          <p:cNvPr id="45" name="Google Shape;45;p8"/>
          <p:cNvSpPr/>
          <p:nvPr/>
        </p:nvSpPr>
        <p:spPr>
          <a:xfrm>
            <a:off x="8418513" y="476250"/>
            <a:ext cx="3395662" cy="508952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6" name="Google Shape;46;p8"/>
          <p:cNvSpPr txBox="1"/>
          <p:nvPr>
            <p:ph idx="1" type="body"/>
          </p:nvPr>
        </p:nvSpPr>
        <p:spPr>
          <a:xfrm>
            <a:off x="457201" y="1356465"/>
            <a:ext cx="7514163" cy="4423446"/>
          </a:xfrm>
          <a:prstGeom prst="rect">
            <a:avLst/>
          </a:prstGeom>
          <a:noFill/>
          <a:ln>
            <a:noFill/>
          </a:ln>
        </p:spPr>
        <p:txBody>
          <a:bodyPr anchorCtr="0" anchor="t" bIns="274300" lIns="91425" spcFirstLastPara="1" rIns="91425" wrap="square" tIns="91425">
            <a:noAutofit/>
          </a:bodyPr>
          <a:lstStyle>
            <a:lvl1pPr indent="-342900" lvl="0" marL="457200" algn="l">
              <a:spcBef>
                <a:spcPts val="1200"/>
              </a:spcBef>
              <a:spcAft>
                <a:spcPts val="0"/>
              </a:spcAft>
              <a:buSzPts val="1800"/>
              <a:buChar char="•"/>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8"/>
          <p:cNvSpPr/>
          <p:nvPr>
            <p:ph idx="2" type="pic"/>
          </p:nvPr>
        </p:nvSpPr>
        <p:spPr>
          <a:xfrm>
            <a:off x="8273821" y="330561"/>
            <a:ext cx="3396015" cy="5090052"/>
          </a:xfrm>
          <a:prstGeom prst="rect">
            <a:avLst/>
          </a:prstGeom>
          <a:noFill/>
          <a:ln>
            <a:noFill/>
          </a:ln>
        </p:spPr>
      </p:sp>
      <p:sp>
        <p:nvSpPr>
          <p:cNvPr id="48" name="Google Shape;48;p8"/>
          <p:cNvSpPr txBox="1"/>
          <p:nvPr>
            <p:ph type="title"/>
          </p:nvPr>
        </p:nvSpPr>
        <p:spPr>
          <a:xfrm>
            <a:off x="457201" y="319407"/>
            <a:ext cx="7514164" cy="1037058"/>
          </a:xfrm>
          <a:prstGeom prst="rect">
            <a:avLst/>
          </a:prstGeom>
          <a:noFill/>
          <a:ln>
            <a:noFill/>
          </a:ln>
        </p:spPr>
        <p:txBody>
          <a:bodyPr anchorCtr="0" anchor="ctr" bIns="274300" lIns="91425" spcFirstLastPara="1" rIns="91425" wrap="square" tIns="2743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2" type="sldNum"/>
          </p:nvPr>
        </p:nvSpPr>
        <p:spPr>
          <a:xfrm>
            <a:off x="4702175" y="6046788"/>
            <a:ext cx="7026275" cy="531812"/>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Wide Picture Slide">
  <p:cSld name="1 Column, Wide Picture Slide">
    <p:spTree>
      <p:nvGrpSpPr>
        <p:cNvPr id="50" name="Shape 50"/>
        <p:cNvGrpSpPr/>
        <p:nvPr/>
      </p:nvGrpSpPr>
      <p:grpSpPr>
        <a:xfrm>
          <a:off x="0" y="0"/>
          <a:ext cx="0" cy="0"/>
          <a:chOff x="0" y="0"/>
          <a:chExt cx="0" cy="0"/>
        </a:xfrm>
      </p:grpSpPr>
      <p:sp>
        <p:nvSpPr>
          <p:cNvPr id="51" name="Google Shape;51;p9"/>
          <p:cNvSpPr/>
          <p:nvPr/>
        </p:nvSpPr>
        <p:spPr>
          <a:xfrm>
            <a:off x="6196013" y="1722438"/>
            <a:ext cx="5580062" cy="371951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 name="Google Shape;52;p9"/>
          <p:cNvSpPr txBox="1"/>
          <p:nvPr>
            <p:ph idx="1" type="body"/>
          </p:nvPr>
        </p:nvSpPr>
        <p:spPr>
          <a:xfrm>
            <a:off x="457201" y="1356465"/>
            <a:ext cx="5177753" cy="4423446"/>
          </a:xfrm>
          <a:prstGeom prst="rect">
            <a:avLst/>
          </a:prstGeom>
          <a:noFill/>
          <a:ln>
            <a:noFill/>
          </a:ln>
        </p:spPr>
        <p:txBody>
          <a:bodyPr anchorCtr="0" anchor="t" bIns="274300" lIns="91425" spcFirstLastPara="1" rIns="91425" wrap="square" tIns="91425">
            <a:noAutofit/>
          </a:bodyPr>
          <a:lstStyle>
            <a:lvl1pPr indent="-342900" lvl="0" marL="457200" algn="l">
              <a:spcBef>
                <a:spcPts val="1200"/>
              </a:spcBef>
              <a:spcAft>
                <a:spcPts val="0"/>
              </a:spcAft>
              <a:buSzPts val="1800"/>
              <a:buChar char="•"/>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9"/>
          <p:cNvSpPr txBox="1"/>
          <p:nvPr>
            <p:ph type="title"/>
          </p:nvPr>
        </p:nvSpPr>
        <p:spPr>
          <a:xfrm>
            <a:off x="457200" y="319088"/>
            <a:ext cx="11271250" cy="1036637"/>
          </a:xfrm>
          <a:prstGeom prst="rect">
            <a:avLst/>
          </a:prstGeom>
          <a:noFill/>
          <a:ln>
            <a:noFill/>
          </a:ln>
        </p:spPr>
        <p:txBody>
          <a:bodyPr anchorCtr="0" anchor="ctr" bIns="274300" lIns="91425" spcFirstLastPara="1" rIns="91425" wrap="square" tIns="2743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9"/>
          <p:cNvSpPr/>
          <p:nvPr>
            <p:ph idx="2" type="pic"/>
          </p:nvPr>
        </p:nvSpPr>
        <p:spPr>
          <a:xfrm>
            <a:off x="6050333" y="1577536"/>
            <a:ext cx="5580179" cy="3720119"/>
          </a:xfrm>
          <a:prstGeom prst="rect">
            <a:avLst/>
          </a:prstGeom>
          <a:noFill/>
          <a:ln>
            <a:noFill/>
          </a:ln>
        </p:spPr>
      </p:sp>
      <p:sp>
        <p:nvSpPr>
          <p:cNvPr id="55" name="Google Shape;55;p9"/>
          <p:cNvSpPr txBox="1"/>
          <p:nvPr>
            <p:ph idx="12" type="sldNum"/>
          </p:nvPr>
        </p:nvSpPr>
        <p:spPr>
          <a:xfrm>
            <a:off x="4702175" y="6046788"/>
            <a:ext cx="7026275" cy="531812"/>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Slide ">
  <p:cSld name="Call Out Slide ">
    <p:spTree>
      <p:nvGrpSpPr>
        <p:cNvPr id="56" name="Shape 56"/>
        <p:cNvGrpSpPr/>
        <p:nvPr/>
      </p:nvGrpSpPr>
      <p:grpSpPr>
        <a:xfrm>
          <a:off x="0" y="0"/>
          <a:ext cx="0" cy="0"/>
          <a:chOff x="0" y="0"/>
          <a:chExt cx="0" cy="0"/>
        </a:xfrm>
      </p:grpSpPr>
      <p:sp>
        <p:nvSpPr>
          <p:cNvPr id="57" name="Google Shape;57;p10"/>
          <p:cNvSpPr txBox="1"/>
          <p:nvPr>
            <p:ph type="title"/>
          </p:nvPr>
        </p:nvSpPr>
        <p:spPr>
          <a:xfrm>
            <a:off x="457200" y="138223"/>
            <a:ext cx="11271387" cy="5411972"/>
          </a:xfrm>
          <a:prstGeom prst="rect">
            <a:avLst/>
          </a:prstGeom>
          <a:noFill/>
          <a:ln>
            <a:noFill/>
          </a:ln>
        </p:spPr>
        <p:txBody>
          <a:bodyPr anchorCtr="0" anchor="ctr" bIns="274300" lIns="91425" spcFirstLastPara="1" rIns="91425" wrap="square" tIns="274300">
            <a:noAutofit/>
          </a:bodyPr>
          <a:lstStyle>
            <a:lvl1pPr lvl="0" algn="l">
              <a:spcBef>
                <a:spcPts val="0"/>
              </a:spcBef>
              <a:spcAft>
                <a:spcPts val="0"/>
              </a:spcAft>
              <a:buSzPts val="1400"/>
              <a:buNone/>
              <a:defRPr sz="6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
          <p:cNvSpPr txBox="1"/>
          <p:nvPr>
            <p:ph idx="12" type="sldNum"/>
          </p:nvPr>
        </p:nvSpPr>
        <p:spPr>
          <a:xfrm>
            <a:off x="4702175" y="6046788"/>
            <a:ext cx="7026275" cy="531812"/>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5791200"/>
            <a:ext cx="12192000" cy="10668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 name="Google Shape;7;p1"/>
          <p:cNvSpPr txBox="1"/>
          <p:nvPr>
            <p:ph idx="1" type="body"/>
          </p:nvPr>
        </p:nvSpPr>
        <p:spPr>
          <a:xfrm>
            <a:off x="457200" y="1355725"/>
            <a:ext cx="11271250" cy="4433888"/>
          </a:xfrm>
          <a:prstGeom prst="rect">
            <a:avLst/>
          </a:prstGeom>
          <a:noFill/>
          <a:ln>
            <a:noFill/>
          </a:ln>
        </p:spPr>
        <p:txBody>
          <a:bodyPr anchorCtr="0" anchor="t" bIns="274300" lIns="91425" spcFirstLastPara="1" rIns="91425" wrap="square" tIns="91425">
            <a:noAutofit/>
          </a:bodyPr>
          <a:lstStyle>
            <a:lvl1pPr indent="-431800" lvl="0" marL="457200" marR="0" rtl="0" algn="l">
              <a:spcBef>
                <a:spcPts val="1200"/>
              </a:spcBef>
              <a:spcAft>
                <a:spcPts val="0"/>
              </a:spcAft>
              <a:buClr>
                <a:srgbClr val="800000"/>
              </a:buClr>
              <a:buSzPts val="3200"/>
              <a:buFont typeface="Arial"/>
              <a:buChar char="•"/>
              <a:defRPr b="0" i="0" sz="3200" u="none" cap="none" strike="noStrike">
                <a:solidFill>
                  <a:schemeClr val="dk1"/>
                </a:solidFill>
                <a:latin typeface="Arial"/>
                <a:ea typeface="Arial"/>
                <a:cs typeface="Arial"/>
                <a:sym typeface="Arial"/>
              </a:defRPr>
            </a:lvl1pPr>
            <a:lvl2pPr indent="-419100" lvl="1" marL="914400" marR="0" rtl="0" algn="l">
              <a:spcBef>
                <a:spcPts val="300"/>
              </a:spcBef>
              <a:spcAft>
                <a:spcPts val="0"/>
              </a:spcAft>
              <a:buClr>
                <a:srgbClr val="800000"/>
              </a:buClr>
              <a:buSzPts val="3000"/>
              <a:buFont typeface="Arial"/>
              <a:buChar char="»"/>
              <a:defRPr b="0" i="0" sz="3000" u="none" cap="none" strike="noStrike">
                <a:solidFill>
                  <a:schemeClr val="dk1"/>
                </a:solidFill>
                <a:latin typeface="Arial"/>
                <a:ea typeface="Arial"/>
                <a:cs typeface="Arial"/>
                <a:sym typeface="Arial"/>
              </a:defRPr>
            </a:lvl2pPr>
            <a:lvl3pPr indent="-406400" lvl="2" marL="1371600" marR="0" rtl="0" algn="l">
              <a:spcBef>
                <a:spcPts val="300"/>
              </a:spcBef>
              <a:spcAft>
                <a:spcPts val="0"/>
              </a:spcAft>
              <a:buClr>
                <a:srgbClr val="800000"/>
              </a:buClr>
              <a:buSzPts val="2800"/>
              <a:buFont typeface="Arial"/>
              <a:buChar char="»"/>
              <a:defRPr b="0" i="0" sz="2800" u="none" cap="none" strike="noStrike">
                <a:solidFill>
                  <a:schemeClr val="dk1"/>
                </a:solidFill>
                <a:latin typeface="Arial"/>
                <a:ea typeface="Arial"/>
                <a:cs typeface="Arial"/>
                <a:sym typeface="Arial"/>
              </a:defRPr>
            </a:lvl3pPr>
            <a:lvl4pPr indent="-393700" lvl="3" marL="1828800" marR="0" rtl="0" algn="l">
              <a:spcBef>
                <a:spcPts val="300"/>
              </a:spcBef>
              <a:spcAft>
                <a:spcPts val="0"/>
              </a:spcAft>
              <a:buClr>
                <a:srgbClr val="800000"/>
              </a:buClr>
              <a:buSzPts val="2600"/>
              <a:buFont typeface="Arial"/>
              <a:buChar char="»"/>
              <a:defRPr b="0" i="0" sz="2600" u="none" cap="none" strike="noStrike">
                <a:solidFill>
                  <a:schemeClr val="dk1"/>
                </a:solidFill>
                <a:latin typeface="Arial"/>
                <a:ea typeface="Arial"/>
                <a:cs typeface="Arial"/>
                <a:sym typeface="Arial"/>
              </a:defRPr>
            </a:lvl4pPr>
            <a:lvl5pPr indent="-381000" lvl="4" marL="2286000" marR="0" rtl="0" algn="l">
              <a:spcBef>
                <a:spcPts val="300"/>
              </a:spcBef>
              <a:spcAft>
                <a:spcPts val="0"/>
              </a:spcAft>
              <a:buClr>
                <a:srgbClr val="800000"/>
              </a:buClr>
              <a:buSzPts val="2400"/>
              <a:buFont typeface="Arial"/>
              <a:buChar char="»"/>
              <a:defRPr b="0" i="0" sz="2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4702175" y="6046788"/>
            <a:ext cx="7026275" cy="531812"/>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1"/>
          <p:cNvSpPr txBox="1"/>
          <p:nvPr>
            <p:ph type="title"/>
          </p:nvPr>
        </p:nvSpPr>
        <p:spPr>
          <a:xfrm>
            <a:off x="457200" y="319088"/>
            <a:ext cx="11271250" cy="1036637"/>
          </a:xfrm>
          <a:prstGeom prst="rect">
            <a:avLst/>
          </a:prstGeom>
          <a:noFill/>
          <a:ln>
            <a:noFill/>
          </a:ln>
        </p:spPr>
        <p:txBody>
          <a:bodyPr anchorCtr="0" anchor="ctr" bIns="274300" lIns="91425" spcFirstLastPara="1" rIns="91425" wrap="square" tIns="274300">
            <a:noAutofit/>
          </a:bodyPr>
          <a:lstStyle>
            <a:lvl1pPr lvl="0" marR="0" rtl="0" algn="l">
              <a:spcBef>
                <a:spcPts val="0"/>
              </a:spcBef>
              <a:spcAft>
                <a:spcPts val="0"/>
              </a:spcAft>
              <a:buSzPts val="1400"/>
              <a:buNone/>
              <a:defRPr b="1" i="0" sz="3600" u="none" cap="none" strike="noStrike">
                <a:solidFill>
                  <a:schemeClr val="accent1"/>
                </a:solidFill>
                <a:latin typeface="Arial"/>
                <a:ea typeface="Arial"/>
                <a:cs typeface="Arial"/>
                <a:sym typeface="Arial"/>
              </a:defRPr>
            </a:lvl1pPr>
            <a:lvl2pPr lvl="1" marR="0" rtl="0" algn="l">
              <a:spcBef>
                <a:spcPts val="0"/>
              </a:spcBef>
              <a:spcAft>
                <a:spcPts val="0"/>
              </a:spcAft>
              <a:buSzPts val="1400"/>
              <a:buNone/>
              <a:defRPr b="1" i="0" sz="3600" u="none" cap="none" strike="noStrike">
                <a:solidFill>
                  <a:schemeClr val="accent1"/>
                </a:solidFill>
                <a:latin typeface="Arial"/>
                <a:ea typeface="Arial"/>
                <a:cs typeface="Arial"/>
                <a:sym typeface="Arial"/>
              </a:defRPr>
            </a:lvl2pPr>
            <a:lvl3pPr lvl="2" marR="0" rtl="0" algn="l">
              <a:spcBef>
                <a:spcPts val="0"/>
              </a:spcBef>
              <a:spcAft>
                <a:spcPts val="0"/>
              </a:spcAft>
              <a:buSzPts val="1400"/>
              <a:buNone/>
              <a:defRPr b="1" i="0" sz="3600" u="none" cap="none" strike="noStrike">
                <a:solidFill>
                  <a:schemeClr val="accent1"/>
                </a:solidFill>
                <a:latin typeface="Arial"/>
                <a:ea typeface="Arial"/>
                <a:cs typeface="Arial"/>
                <a:sym typeface="Arial"/>
              </a:defRPr>
            </a:lvl3pPr>
            <a:lvl4pPr lvl="3" marR="0" rtl="0" algn="l">
              <a:spcBef>
                <a:spcPts val="0"/>
              </a:spcBef>
              <a:spcAft>
                <a:spcPts val="0"/>
              </a:spcAft>
              <a:buSzPts val="1400"/>
              <a:buNone/>
              <a:defRPr b="1" i="0" sz="3600" u="none" cap="none" strike="noStrike">
                <a:solidFill>
                  <a:schemeClr val="accent1"/>
                </a:solidFill>
                <a:latin typeface="Arial"/>
                <a:ea typeface="Arial"/>
                <a:cs typeface="Arial"/>
                <a:sym typeface="Arial"/>
              </a:defRPr>
            </a:lvl4pPr>
            <a:lvl5pPr lvl="4" marR="0" rtl="0" algn="l">
              <a:spcBef>
                <a:spcPts val="0"/>
              </a:spcBef>
              <a:spcAft>
                <a:spcPts val="0"/>
              </a:spcAft>
              <a:buSzPts val="1400"/>
              <a:buNone/>
              <a:defRPr b="1" i="0" sz="3600" u="none" cap="none" strike="noStrike">
                <a:solidFill>
                  <a:schemeClr val="accent1"/>
                </a:solidFill>
                <a:latin typeface="Arial"/>
                <a:ea typeface="Arial"/>
                <a:cs typeface="Arial"/>
                <a:sym typeface="Arial"/>
              </a:defRPr>
            </a:lvl5pPr>
            <a:lvl6pPr lvl="5" marR="0" rtl="0" algn="l">
              <a:spcBef>
                <a:spcPts val="0"/>
              </a:spcBef>
              <a:spcAft>
                <a:spcPts val="0"/>
              </a:spcAft>
              <a:buSzPts val="1400"/>
              <a:buNone/>
              <a:defRPr b="1" i="0" sz="3600" u="none" cap="none" strike="noStrike">
                <a:solidFill>
                  <a:schemeClr val="accent1"/>
                </a:solidFill>
                <a:latin typeface="Arial"/>
                <a:ea typeface="Arial"/>
                <a:cs typeface="Arial"/>
                <a:sym typeface="Arial"/>
              </a:defRPr>
            </a:lvl6pPr>
            <a:lvl7pPr lvl="6" marR="0" rtl="0" algn="l">
              <a:spcBef>
                <a:spcPts val="0"/>
              </a:spcBef>
              <a:spcAft>
                <a:spcPts val="0"/>
              </a:spcAft>
              <a:buSzPts val="1400"/>
              <a:buNone/>
              <a:defRPr b="1" i="0" sz="3600" u="none" cap="none" strike="noStrike">
                <a:solidFill>
                  <a:schemeClr val="accent1"/>
                </a:solidFill>
                <a:latin typeface="Arial"/>
                <a:ea typeface="Arial"/>
                <a:cs typeface="Arial"/>
                <a:sym typeface="Arial"/>
              </a:defRPr>
            </a:lvl7pPr>
            <a:lvl8pPr lvl="7" marR="0" rtl="0" algn="l">
              <a:spcBef>
                <a:spcPts val="0"/>
              </a:spcBef>
              <a:spcAft>
                <a:spcPts val="0"/>
              </a:spcAft>
              <a:buSzPts val="1400"/>
              <a:buNone/>
              <a:defRPr b="1" i="0" sz="3600" u="none" cap="none" strike="noStrike">
                <a:solidFill>
                  <a:schemeClr val="accent1"/>
                </a:solidFill>
                <a:latin typeface="Arial"/>
                <a:ea typeface="Arial"/>
                <a:cs typeface="Arial"/>
                <a:sym typeface="Arial"/>
              </a:defRPr>
            </a:lvl8pPr>
            <a:lvl9pPr lvl="8" marR="0" rtl="0" algn="l">
              <a:spcBef>
                <a:spcPts val="0"/>
              </a:spcBef>
              <a:spcAft>
                <a:spcPts val="0"/>
              </a:spcAft>
              <a:buSzPts val="1400"/>
              <a:buNone/>
              <a:defRPr b="1" i="0" sz="3600" u="none" cap="none" strike="noStrike">
                <a:solidFill>
                  <a:schemeClr val="accent1"/>
                </a:solidFill>
                <a:latin typeface="Arial"/>
                <a:ea typeface="Arial"/>
                <a:cs typeface="Arial"/>
                <a:sym typeface="Arial"/>
              </a:defRPr>
            </a:lvl9pPr>
          </a:lstStyle>
          <a:p/>
        </p:txBody>
      </p:sp>
      <p:sp>
        <p:nvSpPr>
          <p:cNvPr id="10" name="Google Shape;10;p1"/>
          <p:cNvSpPr/>
          <p:nvPr/>
        </p:nvSpPr>
        <p:spPr>
          <a:xfrm>
            <a:off x="0" y="0"/>
            <a:ext cx="12192000" cy="136525"/>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University of Chicago Biological Sciences Division logo" id="11" name="Google Shape;11;p1"/>
          <p:cNvPicPr preferRelativeResize="0"/>
          <p:nvPr/>
        </p:nvPicPr>
        <p:blipFill rotWithShape="1">
          <a:blip r:embed="rId1">
            <a:alphaModFix/>
          </a:blip>
          <a:srcRect b="0" l="0" r="0" t="0"/>
          <a:stretch/>
        </p:blipFill>
        <p:spPr>
          <a:xfrm>
            <a:off x="496888" y="6046788"/>
            <a:ext cx="3708400" cy="5318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0.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8.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7.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3.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8.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odphp.health.gov/sites/default/files/2021-09/LHP-OH_map-graphic_thumbnail.pn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9.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7.png"/><Relationship Id="rId7"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0.png"/><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3.png"/><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3.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0"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1.png"/><Relationship Id="rId4" Type="http://schemas.openxmlformats.org/officeDocument/2006/relationships/image" Target="../media/image34.png"/><Relationship Id="rId9" Type="http://schemas.openxmlformats.org/officeDocument/2006/relationships/image" Target="../media/image38.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45.png"/><Relationship Id="rId8"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62.png"/><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1.png"/><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6.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7.png"/><Relationship Id="rId4" Type="http://schemas.openxmlformats.org/officeDocument/2006/relationships/image" Target="../media/image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1.png"/><Relationship Id="rId4" Type="http://schemas.openxmlformats.org/officeDocument/2006/relationships/image" Target="../media/image7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9.png"/><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8.png"/><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6.png"/><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7.png"/><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5.png"/><Relationship Id="rId4" Type="http://schemas.openxmlformats.org/officeDocument/2006/relationships/image" Target="../media/image7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1"/>
          <p:cNvSpPr txBox="1"/>
          <p:nvPr>
            <p:ph idx="1" type="body"/>
          </p:nvPr>
        </p:nvSpPr>
        <p:spPr>
          <a:xfrm>
            <a:off x="485775" y="2439988"/>
            <a:ext cx="11249025" cy="2551112"/>
          </a:xfrm>
          <a:prstGeom prst="rect">
            <a:avLst/>
          </a:prstGeom>
          <a:noFill/>
          <a:ln>
            <a:noFill/>
          </a:ln>
        </p:spPr>
        <p:txBody>
          <a:bodyPr anchorCtr="0" anchor="ctr" bIns="274300" lIns="182875" spcFirstLastPara="1" rIns="457200" wrap="square" tIns="274300">
            <a:noAutofit/>
          </a:bodyPr>
          <a:lstStyle/>
          <a:p>
            <a:pPr indent="0" lvl="0" marL="0" rtl="0" algn="ctr">
              <a:spcBef>
                <a:spcPts val="0"/>
              </a:spcBef>
              <a:spcAft>
                <a:spcPts val="0"/>
              </a:spcAft>
              <a:buSzPts val="5400"/>
              <a:buNone/>
            </a:pPr>
            <a:r>
              <a:rPr lang="en-US" sz="5000"/>
              <a:t>Development and Validation of the US Older Adults Oral Health Microsimulation Model</a:t>
            </a:r>
            <a:endParaRPr sz="5000"/>
          </a:p>
        </p:txBody>
      </p:sp>
      <p:sp>
        <p:nvSpPr>
          <p:cNvPr id="64" name="Google Shape;64;p11"/>
          <p:cNvSpPr txBox="1"/>
          <p:nvPr>
            <p:ph idx="2" type="body"/>
          </p:nvPr>
        </p:nvSpPr>
        <p:spPr>
          <a:xfrm>
            <a:off x="485775" y="5057775"/>
            <a:ext cx="11249025" cy="1357313"/>
          </a:xfrm>
          <a:prstGeom prst="rect">
            <a:avLst/>
          </a:prstGeom>
          <a:noFill/>
          <a:ln>
            <a:noFill/>
          </a:ln>
        </p:spPr>
        <p:txBody>
          <a:bodyPr anchorCtr="0" anchor="ctr" bIns="274300" lIns="182875" spcFirstLastPara="1" rIns="457200" wrap="square" tIns="274300">
            <a:noAutofit/>
          </a:bodyPr>
          <a:lstStyle/>
          <a:p>
            <a:pPr indent="0" lvl="0" marL="0" rtl="0" algn="ctr">
              <a:spcBef>
                <a:spcPts val="0"/>
              </a:spcBef>
              <a:spcAft>
                <a:spcPts val="0"/>
              </a:spcAft>
              <a:buSzPts val="2800"/>
              <a:buNone/>
            </a:pPr>
            <a:r>
              <a:rPr i="1" lang="en-US" sz="2600"/>
              <a:t>Zhixin Cao, Yuhao Wang</a:t>
            </a:r>
            <a:endParaRPr i="1"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idx="1" type="body"/>
          </p:nvPr>
        </p:nvSpPr>
        <p:spPr>
          <a:xfrm>
            <a:off x="457200" y="1217700"/>
            <a:ext cx="10896900" cy="4417500"/>
          </a:xfrm>
          <a:prstGeom prst="rect">
            <a:avLst/>
          </a:prstGeom>
        </p:spPr>
        <p:txBody>
          <a:bodyPr anchorCtr="0" anchor="t" bIns="27430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600"/>
              <a:t>Lack of Stage-Based Disease Progression</a:t>
            </a:r>
            <a:endParaRPr b="1" sz="1600"/>
          </a:p>
          <a:p>
            <a:pPr indent="-330200" lvl="0" marL="457200" rtl="0" algn="l">
              <a:lnSpc>
                <a:spcPct val="115000"/>
              </a:lnSpc>
              <a:spcBef>
                <a:spcPts val="1200"/>
              </a:spcBef>
              <a:spcAft>
                <a:spcPts val="0"/>
              </a:spcAft>
              <a:buClr>
                <a:schemeClr val="dk1"/>
              </a:buClr>
              <a:buSzPts val="1600"/>
              <a:buChar char="●"/>
            </a:pPr>
            <a:r>
              <a:rPr lang="en-US" sz="1600"/>
              <a:t>Most models simplify periodontal disease as binary states (presence/absence), omitting detailed clinical stages</a:t>
            </a:r>
            <a:r>
              <a:rPr lang="en-US" sz="1600"/>
              <a:t> (e.g., None/Mild, moderate periodontitis, severe periodontitis)</a:t>
            </a:r>
            <a:r>
              <a:rPr lang="en-US" sz="1600"/>
              <a:t>.</a:t>
            </a:r>
            <a:endParaRPr sz="1600"/>
          </a:p>
          <a:p>
            <a:pPr indent="-330200" lvl="0" marL="457200" rtl="0" algn="l">
              <a:lnSpc>
                <a:spcPct val="115000"/>
              </a:lnSpc>
              <a:spcBef>
                <a:spcPts val="0"/>
              </a:spcBef>
              <a:spcAft>
                <a:spcPts val="0"/>
              </a:spcAft>
              <a:buClr>
                <a:schemeClr val="dk1"/>
              </a:buClr>
              <a:buSzPts val="1600"/>
              <a:buChar char="●"/>
            </a:pPr>
            <a:r>
              <a:rPr lang="en-US" sz="1600"/>
              <a:t>Existing stage-based models (Elamin &amp; Ansah, 2023; Kassebaum et al., 2017) lack individual-level dynamics and behavioral feedback.</a:t>
            </a:r>
            <a:endParaRPr sz="1600"/>
          </a:p>
          <a:p>
            <a:pPr indent="0" lvl="0" marL="0" rtl="0" algn="l">
              <a:lnSpc>
                <a:spcPct val="115000"/>
              </a:lnSpc>
              <a:spcBef>
                <a:spcPts val="1200"/>
              </a:spcBef>
              <a:spcAft>
                <a:spcPts val="0"/>
              </a:spcAft>
              <a:buClr>
                <a:schemeClr val="dk1"/>
              </a:buClr>
              <a:buSzPts val="1100"/>
              <a:buFont typeface="Arial"/>
              <a:buNone/>
            </a:pPr>
            <a:r>
              <a:rPr b="1" lang="en-US" sz="1600"/>
              <a:t>Limited Dynamic Risk Factor Integration</a:t>
            </a:r>
            <a:endParaRPr b="1" sz="1600"/>
          </a:p>
          <a:p>
            <a:pPr indent="-330200" lvl="0" marL="457200" rtl="0" algn="l">
              <a:lnSpc>
                <a:spcPct val="115000"/>
              </a:lnSpc>
              <a:spcBef>
                <a:spcPts val="1200"/>
              </a:spcBef>
              <a:spcAft>
                <a:spcPts val="0"/>
              </a:spcAft>
              <a:buClr>
                <a:schemeClr val="dk1"/>
              </a:buClr>
              <a:buSzPts val="1600"/>
              <a:buChar char="●"/>
            </a:pPr>
            <a:r>
              <a:rPr lang="en-US" sz="1600"/>
              <a:t>Behavioral risk factors (smoking, diet quality, oral hygiene) typically static, not evolving over time.</a:t>
            </a:r>
            <a:endParaRPr sz="1600"/>
          </a:p>
          <a:p>
            <a:pPr indent="-330200" lvl="0" marL="457200" rtl="0" algn="l">
              <a:lnSpc>
                <a:spcPct val="115000"/>
              </a:lnSpc>
              <a:spcBef>
                <a:spcPts val="0"/>
              </a:spcBef>
              <a:spcAft>
                <a:spcPts val="0"/>
              </a:spcAft>
              <a:buClr>
                <a:schemeClr val="dk1"/>
              </a:buClr>
              <a:buSzPts val="1600"/>
              <a:buChar char="●"/>
            </a:pPr>
            <a:r>
              <a:rPr lang="en-US" sz="1600"/>
              <a:t>Healthy Eating Index (HEI)—an important dietary quality indicator—is rarely modeled dynamically despite strong evidence of its influence on periodontal inflammation (Zhao et al., 2025; Tonmukayakul et al., 2015).</a:t>
            </a:r>
            <a:endParaRPr sz="1600"/>
          </a:p>
          <a:p>
            <a:pPr indent="0" lvl="0" marL="0" rtl="0" algn="l">
              <a:lnSpc>
                <a:spcPct val="115000"/>
              </a:lnSpc>
              <a:spcBef>
                <a:spcPts val="1200"/>
              </a:spcBef>
              <a:spcAft>
                <a:spcPts val="0"/>
              </a:spcAft>
              <a:buNone/>
            </a:pPr>
            <a:r>
              <a:rPr b="1" lang="en-US" sz="1600"/>
              <a:t>Unidirectional Disease-System Interactions: </a:t>
            </a:r>
            <a:r>
              <a:rPr lang="en-US" sz="1600"/>
              <a:t>Most simulations focus only on periodontal impact on systemic diseases (e.g., diabetes), neglecting reciprocal feedback from systemic diseases back to periodontal health.</a:t>
            </a:r>
            <a:br>
              <a:rPr lang="en-US" sz="1100"/>
            </a:br>
            <a:endParaRPr sz="11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b="1" sz="1600"/>
          </a:p>
          <a:p>
            <a:pPr indent="0" lvl="0" marL="0" rtl="0" algn="l">
              <a:lnSpc>
                <a:spcPct val="115000"/>
              </a:lnSpc>
              <a:spcBef>
                <a:spcPts val="1200"/>
              </a:spcBef>
              <a:spcAft>
                <a:spcPts val="1200"/>
              </a:spcAft>
              <a:buNone/>
            </a:pPr>
            <a:r>
              <a:t/>
            </a:r>
            <a:endParaRPr sz="1600"/>
          </a:p>
        </p:txBody>
      </p:sp>
      <p:sp>
        <p:nvSpPr>
          <p:cNvPr id="155" name="Google Shape;155;p20"/>
          <p:cNvSpPr txBox="1"/>
          <p:nvPr>
            <p:ph type="title"/>
          </p:nvPr>
        </p:nvSpPr>
        <p:spPr>
          <a:xfrm>
            <a:off x="0" y="319100"/>
            <a:ext cx="12192000" cy="769800"/>
          </a:xfrm>
          <a:prstGeom prst="rect">
            <a:avLst/>
          </a:prstGeom>
        </p:spPr>
        <p:txBody>
          <a:bodyPr anchorCtr="0" anchor="ctr" bIns="274300" lIns="91425" spcFirstLastPara="1" rIns="91425" wrap="square" tIns="274300">
            <a:noAutofit/>
          </a:bodyPr>
          <a:lstStyle/>
          <a:p>
            <a:pPr indent="0" lvl="0" marL="0" rtl="0" algn="ctr">
              <a:lnSpc>
                <a:spcPct val="115000"/>
              </a:lnSpc>
              <a:spcBef>
                <a:spcPts val="1200"/>
              </a:spcBef>
              <a:spcAft>
                <a:spcPts val="1200"/>
              </a:spcAft>
              <a:buNone/>
            </a:pPr>
            <a:r>
              <a:rPr lang="en-US" sz="3200">
                <a:solidFill>
                  <a:srgbClr val="801F17"/>
                </a:solidFill>
              </a:rPr>
              <a:t>Limitations in </a:t>
            </a:r>
            <a:r>
              <a:rPr lang="en-US" sz="3200">
                <a:solidFill>
                  <a:srgbClr val="801F17"/>
                </a:solidFill>
              </a:rPr>
              <a:t>Periodontal</a:t>
            </a:r>
            <a:r>
              <a:rPr lang="en-US" sz="3200">
                <a:solidFill>
                  <a:srgbClr val="801F17"/>
                </a:solidFill>
              </a:rPr>
              <a:t> Disease Microsimulation Modeling</a:t>
            </a:r>
            <a:endParaRPr sz="3200">
              <a:solidFill>
                <a:srgbClr val="801F17"/>
              </a:solidFill>
            </a:endParaRPr>
          </a:p>
        </p:txBody>
      </p:sp>
      <p:sp>
        <p:nvSpPr>
          <p:cNvPr id="156" name="Google Shape;156;p20"/>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10"/>
          <p:cNvSpPr txBox="1"/>
          <p:nvPr>
            <p:ph idx="2" type="body"/>
          </p:nvPr>
        </p:nvSpPr>
        <p:spPr>
          <a:xfrm>
            <a:off x="463300" y="1247650"/>
            <a:ext cx="11271300" cy="4531500"/>
          </a:xfrm>
          <a:prstGeom prst="rect">
            <a:avLst/>
          </a:prstGeom>
        </p:spPr>
        <p:txBody>
          <a:bodyPr anchorCtr="0" anchor="t" bIns="274300" lIns="91425" spcFirstLastPara="1" rIns="91425" wrap="square" tIns="91425">
            <a:noAutofit/>
          </a:bodyPr>
          <a:lstStyle/>
          <a:p>
            <a:pPr indent="-342900" lvl="0" marL="457200" rtl="0" algn="l">
              <a:lnSpc>
                <a:spcPct val="115000"/>
              </a:lnSpc>
              <a:spcBef>
                <a:spcPts val="0"/>
              </a:spcBef>
              <a:spcAft>
                <a:spcPts val="0"/>
              </a:spcAft>
              <a:buSzPts val="1800"/>
              <a:buChar char="●"/>
            </a:pPr>
            <a:r>
              <a:rPr b="1" lang="en-US" sz="1800"/>
              <a:t>Refine the Poisson Regression Model</a:t>
            </a:r>
            <a:endParaRPr b="1" sz="1800"/>
          </a:p>
          <a:p>
            <a:pPr indent="0" lvl="0" marL="457200" rtl="0" algn="l">
              <a:lnSpc>
                <a:spcPct val="115000"/>
              </a:lnSpc>
              <a:spcBef>
                <a:spcPts val="0"/>
              </a:spcBef>
              <a:spcAft>
                <a:spcPts val="0"/>
              </a:spcAft>
              <a:buNone/>
            </a:pPr>
            <a:r>
              <a:t/>
            </a:r>
            <a:endParaRPr b="1" sz="1100"/>
          </a:p>
          <a:p>
            <a:pPr indent="-342900" lvl="1" marL="914400" rtl="0" algn="l">
              <a:lnSpc>
                <a:spcPct val="115000"/>
              </a:lnSpc>
              <a:spcBef>
                <a:spcPts val="0"/>
              </a:spcBef>
              <a:spcAft>
                <a:spcPts val="0"/>
              </a:spcAft>
              <a:buSzPts val="1800"/>
              <a:buChar char="○"/>
            </a:pPr>
            <a:r>
              <a:rPr lang="en-US" sz="1600"/>
              <a:t>Introduce interaction terms to capture effect modification (e.g., CVD × HEI index diabetes × 13 HEI components).</a:t>
            </a:r>
            <a:endParaRPr sz="1600"/>
          </a:p>
          <a:p>
            <a:pPr indent="-342900" lvl="1" marL="914400" rtl="0" algn="l">
              <a:lnSpc>
                <a:spcPct val="115000"/>
              </a:lnSpc>
              <a:spcBef>
                <a:spcPts val="0"/>
              </a:spcBef>
              <a:spcAft>
                <a:spcPts val="0"/>
              </a:spcAft>
              <a:buSzPts val="1800"/>
              <a:buChar char="○"/>
            </a:pPr>
            <a:r>
              <a:rPr lang="en-US" sz="1600"/>
              <a:t>Evaluate model fit and predictive performance using AIC/BIC and residual analysis.</a:t>
            </a:r>
            <a:endParaRPr sz="1600"/>
          </a:p>
          <a:p>
            <a:pPr indent="-342900" lvl="1" marL="914400" rtl="0" algn="l">
              <a:lnSpc>
                <a:spcPct val="115000"/>
              </a:lnSpc>
              <a:spcBef>
                <a:spcPts val="0"/>
              </a:spcBef>
              <a:spcAft>
                <a:spcPts val="0"/>
              </a:spcAft>
              <a:buSzPts val="1800"/>
              <a:buChar char="○"/>
            </a:pPr>
            <a:r>
              <a:rPr lang="en-US" sz="1600"/>
              <a:t>Explore subgroup-specific effects across socioeconomic or clinical strata.</a:t>
            </a:r>
            <a:endParaRPr b="1" sz="1600"/>
          </a:p>
          <a:p>
            <a:pPr indent="0" lvl="0" marL="0" rtl="0" algn="l">
              <a:lnSpc>
                <a:spcPct val="115000"/>
              </a:lnSpc>
              <a:spcBef>
                <a:spcPts val="0"/>
              </a:spcBef>
              <a:spcAft>
                <a:spcPts val="0"/>
              </a:spcAft>
              <a:buNone/>
            </a:pPr>
            <a:r>
              <a:t/>
            </a:r>
            <a:endParaRPr b="1" sz="1800"/>
          </a:p>
          <a:p>
            <a:pPr indent="-342900" lvl="0" marL="457200" rtl="0" algn="l">
              <a:lnSpc>
                <a:spcPct val="115000"/>
              </a:lnSpc>
              <a:spcBef>
                <a:spcPts val="0"/>
              </a:spcBef>
              <a:spcAft>
                <a:spcPts val="0"/>
              </a:spcAft>
              <a:buSzPts val="1800"/>
              <a:buChar char="●"/>
            </a:pPr>
            <a:r>
              <a:rPr b="1" lang="en-US" sz="1800"/>
              <a:t>Complete Behavior-Responsive Risk Modeling</a:t>
            </a:r>
            <a:endParaRPr b="1" sz="1800"/>
          </a:p>
          <a:p>
            <a:pPr indent="0" lvl="0" marL="457200" rtl="0" algn="l">
              <a:lnSpc>
                <a:spcPct val="115000"/>
              </a:lnSpc>
              <a:spcBef>
                <a:spcPts val="0"/>
              </a:spcBef>
              <a:spcAft>
                <a:spcPts val="0"/>
              </a:spcAft>
              <a:buNone/>
            </a:pPr>
            <a:r>
              <a:t/>
            </a:r>
            <a:endParaRPr b="1" sz="1100"/>
          </a:p>
          <a:p>
            <a:pPr indent="-342900" lvl="1" marL="914400" rtl="0" algn="l">
              <a:lnSpc>
                <a:spcPct val="115000"/>
              </a:lnSpc>
              <a:spcBef>
                <a:spcPts val="0"/>
              </a:spcBef>
              <a:spcAft>
                <a:spcPts val="0"/>
              </a:spcAft>
              <a:buSzPts val="1800"/>
              <a:buChar char="○"/>
            </a:pPr>
            <a:r>
              <a:rPr lang="en-US" sz="1600"/>
              <a:t>Extend the model to dynamically integrate 13 </a:t>
            </a:r>
            <a:r>
              <a:rPr b="1" lang="en-US" sz="1600"/>
              <a:t>Healthy Eating Index components</a:t>
            </a:r>
            <a:endParaRPr b="1" sz="1600"/>
          </a:p>
          <a:p>
            <a:pPr indent="-342900" lvl="1" marL="914400" rtl="0" algn="l">
              <a:lnSpc>
                <a:spcPct val="115000"/>
              </a:lnSpc>
              <a:spcBef>
                <a:spcPts val="0"/>
              </a:spcBef>
              <a:spcAft>
                <a:spcPts val="0"/>
              </a:spcAft>
              <a:buSzPts val="1800"/>
              <a:buChar char="○"/>
            </a:pPr>
            <a:r>
              <a:rPr lang="en-US" sz="1600"/>
              <a:t>Assess bidirectional feedback: </a:t>
            </a:r>
            <a:r>
              <a:rPr b="1" lang="en-US" sz="1600"/>
              <a:t>How periodontal disease and tooth loss affect individual food intake</a:t>
            </a:r>
            <a:br>
              <a:rPr b="1" lang="en-US" sz="1600"/>
            </a:br>
            <a:endParaRPr b="1" sz="1800"/>
          </a:p>
          <a:p>
            <a:pPr indent="-342900" lvl="0" marL="457200" rtl="0" algn="l">
              <a:lnSpc>
                <a:spcPct val="115000"/>
              </a:lnSpc>
              <a:spcBef>
                <a:spcPts val="0"/>
              </a:spcBef>
              <a:spcAft>
                <a:spcPts val="0"/>
              </a:spcAft>
              <a:buSzPts val="1800"/>
              <a:buChar char="●"/>
            </a:pPr>
            <a:r>
              <a:rPr b="1" lang="en-US" sz="1800"/>
              <a:t>Integrate Oral Health Model with DOCM Framework</a:t>
            </a:r>
            <a:endParaRPr b="1" sz="1800"/>
          </a:p>
          <a:p>
            <a:pPr indent="0" lvl="0" marL="0" rtl="0" algn="l">
              <a:spcBef>
                <a:spcPts val="1200"/>
              </a:spcBef>
              <a:spcAft>
                <a:spcPts val="0"/>
              </a:spcAft>
              <a:buNone/>
            </a:pPr>
            <a:r>
              <a:t/>
            </a:r>
            <a:endParaRPr/>
          </a:p>
        </p:txBody>
      </p:sp>
      <p:sp>
        <p:nvSpPr>
          <p:cNvPr id="1036" name="Google Shape;1036;p110"/>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37" name="Google Shape;1037;p110"/>
          <p:cNvSpPr txBox="1"/>
          <p:nvPr>
            <p:ph type="title"/>
          </p:nvPr>
        </p:nvSpPr>
        <p:spPr>
          <a:xfrm>
            <a:off x="457200" y="319098"/>
            <a:ext cx="11271300" cy="7698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Next Steps</a:t>
            </a:r>
            <a:endParaRPr sz="32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11"/>
          <p:cNvSpPr txBox="1"/>
          <p:nvPr>
            <p:ph idx="1" type="body"/>
          </p:nvPr>
        </p:nvSpPr>
        <p:spPr>
          <a:xfrm>
            <a:off x="728663" y="1252538"/>
            <a:ext cx="10699800" cy="2641500"/>
          </a:xfrm>
          <a:prstGeom prst="rect">
            <a:avLst/>
          </a:prstGeom>
          <a:noFill/>
          <a:ln>
            <a:noFill/>
          </a:ln>
        </p:spPr>
        <p:txBody>
          <a:bodyPr anchorCtr="0" anchor="ctr" bIns="274300" lIns="182875" spcFirstLastPara="1" rIns="457200" wrap="square" tIns="274300">
            <a:noAutofit/>
          </a:bodyPr>
          <a:lstStyle/>
          <a:p>
            <a:pPr indent="0" lvl="0" marL="0" rtl="0" algn="ctr">
              <a:spcBef>
                <a:spcPts val="0"/>
              </a:spcBef>
              <a:spcAft>
                <a:spcPts val="0"/>
              </a:spcAft>
              <a:buSzPts val="5400"/>
              <a:buNone/>
            </a:pPr>
            <a:r>
              <a:rPr lang="en-US"/>
              <a:t>Q&amp;A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idx="1" type="body"/>
          </p:nvPr>
        </p:nvSpPr>
        <p:spPr>
          <a:xfrm>
            <a:off x="313325" y="726275"/>
            <a:ext cx="11271300" cy="22542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None/>
            </a:pPr>
            <a:r>
              <a:t/>
            </a:r>
            <a:endParaRPr b="1" sz="1800"/>
          </a:p>
          <a:p>
            <a:pPr indent="-317500" lvl="0" marL="457200" rtl="0" algn="l">
              <a:spcBef>
                <a:spcPts val="1200"/>
              </a:spcBef>
              <a:spcAft>
                <a:spcPts val="0"/>
              </a:spcAft>
              <a:buSzPts val="1400"/>
              <a:buChar char="●"/>
            </a:pPr>
            <a:r>
              <a:rPr b="1" lang="en-US" sz="1600"/>
              <a:t>Detailed, Dynamic Clinical Progression: </a:t>
            </a:r>
            <a:r>
              <a:rPr lang="en-US" sz="1600"/>
              <a:t>Models periodontal health stages dynamically (Healthy → None/Mild → Moderate → Severe)</a:t>
            </a:r>
            <a:endParaRPr sz="1600"/>
          </a:p>
          <a:p>
            <a:pPr indent="-317500" lvl="0" marL="457200" rtl="0" algn="l">
              <a:lnSpc>
                <a:spcPct val="115000"/>
              </a:lnSpc>
              <a:spcBef>
                <a:spcPts val="0"/>
              </a:spcBef>
              <a:spcAft>
                <a:spcPts val="0"/>
              </a:spcAft>
              <a:buSzPts val="1400"/>
              <a:buChar char="●"/>
            </a:pPr>
            <a:r>
              <a:rPr b="1" lang="en-US" sz="1600"/>
              <a:t>Behavior-Responsive Risk Modeling: </a:t>
            </a:r>
            <a:r>
              <a:rPr lang="en-US" sz="1600"/>
              <a:t>Dynamically integrates modifiable factors (HEI, food intake pattern) to reflect real-life scenarios.</a:t>
            </a:r>
            <a:endParaRPr sz="1600"/>
          </a:p>
          <a:p>
            <a:pPr indent="-330200" lvl="0" marL="457200" rtl="0" algn="l">
              <a:lnSpc>
                <a:spcPct val="115000"/>
              </a:lnSpc>
              <a:spcBef>
                <a:spcPts val="0"/>
              </a:spcBef>
              <a:spcAft>
                <a:spcPts val="0"/>
              </a:spcAft>
              <a:buSzPts val="1600"/>
              <a:buChar char="●"/>
            </a:pPr>
            <a:r>
              <a:rPr b="1" lang="en-US" sz="1600"/>
              <a:t>Bidirectional Systemic Disease Integration: </a:t>
            </a:r>
            <a:r>
              <a:rPr lang="en-US" sz="1600"/>
              <a:t>Captures reciprocal feedback between periodontal and chronic conditions (e.g., diabetes, cardiovascular disease) via integration with the DOC-M framework.</a:t>
            </a:r>
            <a:br>
              <a:rPr lang="en-US" sz="1100"/>
            </a:br>
            <a:endParaRPr sz="1100"/>
          </a:p>
          <a:p>
            <a:pPr indent="0" lvl="0" marL="0" rtl="0" algn="l">
              <a:lnSpc>
                <a:spcPct val="115000"/>
              </a:lnSpc>
              <a:spcBef>
                <a:spcPts val="0"/>
              </a:spcBef>
              <a:spcAft>
                <a:spcPts val="0"/>
              </a:spcAft>
              <a:buNone/>
            </a:pPr>
            <a:r>
              <a:t/>
            </a:r>
            <a:endParaRPr/>
          </a:p>
        </p:txBody>
      </p:sp>
      <p:sp>
        <p:nvSpPr>
          <p:cNvPr id="162" name="Google Shape;162;p21"/>
          <p:cNvSpPr txBox="1"/>
          <p:nvPr>
            <p:ph type="title"/>
          </p:nvPr>
        </p:nvSpPr>
        <p:spPr>
          <a:xfrm>
            <a:off x="313325" y="319100"/>
            <a:ext cx="11415000" cy="687900"/>
          </a:xfrm>
          <a:prstGeom prst="rect">
            <a:avLst/>
          </a:prstGeom>
        </p:spPr>
        <p:txBody>
          <a:bodyPr anchorCtr="0" anchor="ctr" bIns="274300" lIns="91425" spcFirstLastPara="1" rIns="91425" wrap="square" tIns="274300">
            <a:noAutofit/>
          </a:bodyPr>
          <a:lstStyle/>
          <a:p>
            <a:pPr indent="0" lvl="0" marL="0" rtl="0" algn="l">
              <a:lnSpc>
                <a:spcPct val="100000"/>
              </a:lnSpc>
              <a:spcBef>
                <a:spcPts val="1200"/>
              </a:spcBef>
              <a:spcAft>
                <a:spcPts val="1200"/>
              </a:spcAft>
              <a:buNone/>
            </a:pPr>
            <a:r>
              <a:rPr lang="en-US" sz="3200">
                <a:solidFill>
                  <a:srgbClr val="801F17"/>
                </a:solidFill>
              </a:rPr>
              <a:t>Addressing the L</a:t>
            </a:r>
            <a:r>
              <a:rPr lang="en-US" sz="3200">
                <a:solidFill>
                  <a:srgbClr val="801F17"/>
                </a:solidFill>
              </a:rPr>
              <a:t>imitations in Periodontal Disease Microsimulation Modeling</a:t>
            </a:r>
            <a:endParaRPr/>
          </a:p>
        </p:txBody>
      </p:sp>
      <p:sp>
        <p:nvSpPr>
          <p:cNvPr id="163" name="Google Shape;163;p21"/>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164" name="Google Shape;164;p21"/>
          <p:cNvGraphicFramePr/>
          <p:nvPr/>
        </p:nvGraphicFramePr>
        <p:xfrm>
          <a:off x="685650" y="3028433"/>
          <a:ext cx="3000000" cy="3000000"/>
        </p:xfrm>
        <a:graphic>
          <a:graphicData uri="http://schemas.openxmlformats.org/drawingml/2006/table">
            <a:tbl>
              <a:tblPr>
                <a:noFill/>
                <a:tableStyleId>{4F188B35-375A-41F5-8316-60DD308AC9CE}</a:tableStyleId>
              </a:tblPr>
              <a:tblGrid>
                <a:gridCol w="1637650"/>
                <a:gridCol w="1164525"/>
                <a:gridCol w="2486825"/>
                <a:gridCol w="5531700"/>
              </a:tblGrid>
              <a:tr h="324975">
                <a:tc>
                  <a:txBody>
                    <a:bodyPr/>
                    <a:lstStyle/>
                    <a:p>
                      <a:pPr indent="0" lvl="0" marL="0" rtl="0" algn="l">
                        <a:lnSpc>
                          <a:spcPct val="115000"/>
                        </a:lnSpc>
                        <a:spcBef>
                          <a:spcPts val="0"/>
                        </a:spcBef>
                        <a:spcAft>
                          <a:spcPts val="0"/>
                        </a:spcAft>
                        <a:buNone/>
                      </a:pPr>
                      <a:r>
                        <a:rPr b="1" lang="en-US" sz="1050">
                          <a:latin typeface="Helvetica Neue"/>
                          <a:ea typeface="Helvetica Neue"/>
                          <a:cs typeface="Helvetica Neue"/>
                          <a:sym typeface="Helvetica Neue"/>
                        </a:rPr>
                        <a:t>Study</a:t>
                      </a:r>
                      <a:endParaRPr b="1"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US" sz="1050">
                          <a:latin typeface="Helvetica Neue"/>
                          <a:ea typeface="Helvetica Neue"/>
                          <a:cs typeface="Helvetica Neue"/>
                          <a:sym typeface="Helvetica Neue"/>
                        </a:rPr>
                        <a:t>Country</a:t>
                      </a:r>
                      <a:endParaRPr b="1"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US" sz="1050">
                          <a:latin typeface="Helvetica Neue"/>
                          <a:ea typeface="Helvetica Neue"/>
                          <a:cs typeface="Helvetica Neue"/>
                          <a:sym typeface="Helvetica Neue"/>
                        </a:rPr>
                        <a:t>Periodontal Stages Modeled</a:t>
                      </a:r>
                      <a:endParaRPr b="1"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c>
                  <a:txBody>
                    <a:bodyPr/>
                    <a:lstStyle/>
                    <a:p>
                      <a:pPr indent="0" lvl="0" marL="0" rtl="0" algn="l">
                        <a:lnSpc>
                          <a:spcPct val="115000"/>
                        </a:lnSpc>
                        <a:spcBef>
                          <a:spcPts val="0"/>
                        </a:spcBef>
                        <a:spcAft>
                          <a:spcPts val="0"/>
                        </a:spcAft>
                        <a:buNone/>
                      </a:pPr>
                      <a:r>
                        <a:rPr b="1" lang="en-US" sz="1050">
                          <a:latin typeface="Helvetica Neue"/>
                          <a:ea typeface="Helvetica Neue"/>
                          <a:cs typeface="Helvetica Neue"/>
                          <a:sym typeface="Helvetica Neue"/>
                        </a:rPr>
                        <a:t>Limitation</a:t>
                      </a:r>
                      <a:endParaRPr b="1"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0B3B2"/>
                    </a:solidFill>
                  </a:tcPr>
                </a:tc>
              </a:tr>
              <a:tr h="324975">
                <a:tc>
                  <a:txBody>
                    <a:bodyPr/>
                    <a:lstStyle/>
                    <a:p>
                      <a:pPr indent="0" lvl="0" marL="0" rtl="0" algn="l">
                        <a:lnSpc>
                          <a:spcPct val="115000"/>
                        </a:lnSpc>
                        <a:spcBef>
                          <a:spcPts val="0"/>
                        </a:spcBef>
                        <a:spcAft>
                          <a:spcPts val="0"/>
                        </a:spcAft>
                        <a:buNone/>
                      </a:pPr>
                      <a:r>
                        <a:rPr b="1" lang="en-US" sz="1050">
                          <a:latin typeface="Helvetica Neue"/>
                          <a:ea typeface="Helvetica Neue"/>
                          <a:cs typeface="Helvetica Neue"/>
                          <a:sym typeface="Helvetica Neue"/>
                        </a:rPr>
                        <a:t>Choi et al. (2020)</a:t>
                      </a:r>
                      <a:endParaRPr b="1"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USA</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No (binary treated/untreated)</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Lacks progression modeling; does not include stage-specific risk transitions or behavioral feedback.</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4975">
                <a:tc>
                  <a:txBody>
                    <a:bodyPr/>
                    <a:lstStyle/>
                    <a:p>
                      <a:pPr indent="0" lvl="0" marL="0" rtl="0" algn="l">
                        <a:lnSpc>
                          <a:spcPct val="115000"/>
                        </a:lnSpc>
                        <a:spcBef>
                          <a:spcPts val="0"/>
                        </a:spcBef>
                        <a:spcAft>
                          <a:spcPts val="0"/>
                        </a:spcAft>
                        <a:buNone/>
                      </a:pPr>
                      <a:r>
                        <a:rPr b="1" lang="en-US" sz="1050">
                          <a:latin typeface="Helvetica Neue"/>
                          <a:ea typeface="Helvetica Neue"/>
                          <a:cs typeface="Helvetica Neue"/>
                          <a:sym typeface="Helvetica Neue"/>
                        </a:rPr>
                        <a:t>Elamin &amp; Ansah (2023)</a:t>
                      </a:r>
                      <a:endParaRPr b="1"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UK</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Yes (multi-stage, projected prevalence)</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System-level only; lacks individual behavior, feedback mechanisms, and time-varying risks.</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5575">
                <a:tc>
                  <a:txBody>
                    <a:bodyPr/>
                    <a:lstStyle/>
                    <a:p>
                      <a:pPr indent="0" lvl="0" marL="0" rtl="0" algn="l">
                        <a:lnSpc>
                          <a:spcPct val="115000"/>
                        </a:lnSpc>
                        <a:spcBef>
                          <a:spcPts val="0"/>
                        </a:spcBef>
                        <a:spcAft>
                          <a:spcPts val="0"/>
                        </a:spcAft>
                        <a:buNone/>
                      </a:pPr>
                      <a:r>
                        <a:rPr b="1" lang="en-US" sz="1050">
                          <a:latin typeface="Helvetica Neue"/>
                          <a:ea typeface="Helvetica Neue"/>
                          <a:cs typeface="Helvetica Neue"/>
                          <a:sym typeface="Helvetica Neue"/>
                        </a:rPr>
                        <a:t>Kassebaum et al. (2017)</a:t>
                      </a:r>
                      <a:endParaRPr b="1"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Global (GBD Study)</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Yes (GBD categories, severity-based)</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Descriptive global modeling; does not support dynamic or intervention testing at the person-level.</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1750">
                <a:tc>
                  <a:txBody>
                    <a:bodyPr/>
                    <a:lstStyle/>
                    <a:p>
                      <a:pPr indent="0" lvl="0" marL="0" rtl="0" algn="l">
                        <a:lnSpc>
                          <a:spcPct val="115000"/>
                        </a:lnSpc>
                        <a:spcBef>
                          <a:spcPts val="0"/>
                        </a:spcBef>
                        <a:spcAft>
                          <a:spcPts val="0"/>
                        </a:spcAft>
                        <a:buNone/>
                      </a:pPr>
                      <a:r>
                        <a:rPr b="1" lang="en-US" sz="1050">
                          <a:latin typeface="Helvetica Neue"/>
                          <a:ea typeface="Helvetica Neue"/>
                          <a:cs typeface="Helvetica Neue"/>
                          <a:sym typeface="Helvetica Neue"/>
                        </a:rPr>
                        <a:t>Tonmukayakul et al. (2015)</a:t>
                      </a:r>
                      <a:endParaRPr b="1"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Australia</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Yes (early stages in prevention vs treatment)</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Focuses on children; lacks adult progression, systemic feedback, or HEI integration.</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4975">
                <a:tc>
                  <a:txBody>
                    <a:bodyPr/>
                    <a:lstStyle/>
                    <a:p>
                      <a:pPr indent="0" lvl="0" marL="0" rtl="0" algn="l">
                        <a:lnSpc>
                          <a:spcPct val="115000"/>
                        </a:lnSpc>
                        <a:spcBef>
                          <a:spcPts val="0"/>
                        </a:spcBef>
                        <a:spcAft>
                          <a:spcPts val="0"/>
                        </a:spcAft>
                        <a:buNone/>
                      </a:pPr>
                      <a:r>
                        <a:rPr b="1" lang="en-US" sz="1050">
                          <a:latin typeface="Helvetica Neue"/>
                          <a:ea typeface="Helvetica Neue"/>
                          <a:cs typeface="Helvetica Neue"/>
                          <a:sym typeface="Helvetica Neue"/>
                        </a:rPr>
                        <a:t>Kalaterahman (2019)</a:t>
                      </a:r>
                      <a:endParaRPr b="1"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Canada</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No (oral health proxy only)</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50">
                          <a:latin typeface="Helvetica Neue"/>
                          <a:ea typeface="Helvetica Neue"/>
                          <a:cs typeface="Helvetica Neue"/>
                          <a:sym typeface="Helvetica Neue"/>
                        </a:rPr>
                        <a:t>No periodontal structure; uses oral outcomes as an input without modeling transitions.</a:t>
                      </a:r>
                      <a:endParaRPr sz="1050">
                        <a:latin typeface="Helvetica Neue"/>
                        <a:ea typeface="Helvetica Neue"/>
                        <a:cs typeface="Helvetica Neue"/>
                        <a:sym typeface="Helvetica Neue"/>
                      </a:endParaRPr>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idx="1" type="body"/>
          </p:nvPr>
        </p:nvSpPr>
        <p:spPr>
          <a:xfrm>
            <a:off x="457200" y="1913871"/>
            <a:ext cx="11271300" cy="5319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1200"/>
              </a:spcAft>
              <a:buNone/>
            </a:pPr>
            <a:r>
              <a:rPr b="1" lang="en-US" sz="1800"/>
              <a:t>Key Components in Oral Health Microsimulation Models</a:t>
            </a:r>
            <a:endParaRPr/>
          </a:p>
        </p:txBody>
      </p:sp>
      <p:sp>
        <p:nvSpPr>
          <p:cNvPr id="170" name="Google Shape;170;p22"/>
          <p:cNvSpPr txBox="1"/>
          <p:nvPr>
            <p:ph type="title"/>
          </p:nvPr>
        </p:nvSpPr>
        <p:spPr>
          <a:xfrm>
            <a:off x="457200" y="319088"/>
            <a:ext cx="112713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solidFill>
                  <a:srgbClr val="801F17"/>
                </a:solidFill>
              </a:rPr>
              <a:t>Oral Health Microsimulation Models: Current Development, Gaps, and the DOC-M Integration</a:t>
            </a:r>
            <a:endParaRPr/>
          </a:p>
        </p:txBody>
      </p:sp>
      <p:sp>
        <p:nvSpPr>
          <p:cNvPr id="171" name="Google Shape;171;p22"/>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2" name="Google Shape;172;p22"/>
          <p:cNvSpPr/>
          <p:nvPr/>
        </p:nvSpPr>
        <p:spPr>
          <a:xfrm>
            <a:off x="2265625" y="2728364"/>
            <a:ext cx="2109900" cy="92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Periodontal Disease Progression</a:t>
            </a:r>
            <a:endParaRPr b="1"/>
          </a:p>
        </p:txBody>
      </p:sp>
      <p:sp>
        <p:nvSpPr>
          <p:cNvPr id="173" name="Google Shape;173;p22"/>
          <p:cNvSpPr/>
          <p:nvPr/>
        </p:nvSpPr>
        <p:spPr>
          <a:xfrm>
            <a:off x="5037887" y="2698328"/>
            <a:ext cx="2109900" cy="923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Tooth Loss Progression</a:t>
            </a:r>
            <a:endParaRPr b="1"/>
          </a:p>
        </p:txBody>
      </p:sp>
      <p:sp>
        <p:nvSpPr>
          <p:cNvPr id="174" name="Google Shape;174;p22"/>
          <p:cNvSpPr/>
          <p:nvPr/>
        </p:nvSpPr>
        <p:spPr>
          <a:xfrm>
            <a:off x="7810178" y="2691225"/>
            <a:ext cx="2109900" cy="923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Health Behaviours &amp; Lifestyle Risks</a:t>
            </a:r>
            <a:endParaRPr b="1"/>
          </a:p>
        </p:txBody>
      </p:sp>
      <p:sp>
        <p:nvSpPr>
          <p:cNvPr id="175" name="Google Shape;175;p22"/>
          <p:cNvSpPr/>
          <p:nvPr/>
        </p:nvSpPr>
        <p:spPr>
          <a:xfrm>
            <a:off x="3391719" y="3787462"/>
            <a:ext cx="2109900" cy="923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Socioeconomic Factors</a:t>
            </a:r>
            <a:endParaRPr b="1"/>
          </a:p>
        </p:txBody>
      </p:sp>
      <p:sp>
        <p:nvSpPr>
          <p:cNvPr id="176" name="Google Shape;176;p22"/>
          <p:cNvSpPr/>
          <p:nvPr/>
        </p:nvSpPr>
        <p:spPr>
          <a:xfrm>
            <a:off x="6771710" y="3787475"/>
            <a:ext cx="2109900" cy="923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Chronic Disease</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457200" y="319099"/>
            <a:ext cx="11271300" cy="6417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Limitations in Tooth Loss Progression Modeling</a:t>
            </a:r>
            <a:endParaRPr sz="3200"/>
          </a:p>
        </p:txBody>
      </p:sp>
      <p:sp>
        <p:nvSpPr>
          <p:cNvPr id="182" name="Google Shape;182;p23"/>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183" name="Google Shape;183;p23"/>
          <p:cNvGraphicFramePr/>
          <p:nvPr/>
        </p:nvGraphicFramePr>
        <p:xfrm>
          <a:off x="532125" y="1117676"/>
          <a:ext cx="3000000" cy="3000000"/>
        </p:xfrm>
        <a:graphic>
          <a:graphicData uri="http://schemas.openxmlformats.org/drawingml/2006/table">
            <a:tbl>
              <a:tblPr>
                <a:noFill/>
                <a:tableStyleId>{0B419C3C-F81E-404C-BEA5-8DC54F98D1C1}</a:tableStyleId>
              </a:tblPr>
              <a:tblGrid>
                <a:gridCol w="5598175"/>
                <a:gridCol w="5598175"/>
              </a:tblGrid>
              <a:tr h="499525">
                <a:tc>
                  <a:txBody>
                    <a:bodyPr/>
                    <a:lstStyle/>
                    <a:p>
                      <a:pPr indent="0" lvl="0" marL="0" rtl="0" algn="ctr">
                        <a:spcBef>
                          <a:spcPts val="0"/>
                        </a:spcBef>
                        <a:spcAft>
                          <a:spcPts val="0"/>
                        </a:spcAft>
                        <a:buNone/>
                      </a:pPr>
                      <a:r>
                        <a:rPr b="1" lang="en-US" sz="1600"/>
                        <a:t>Limitation </a:t>
                      </a:r>
                      <a:endParaRPr b="1" sz="1600"/>
                    </a:p>
                  </a:txBody>
                  <a:tcPr marT="91425" marB="91425" marR="91425" marL="91425"/>
                </a:tc>
                <a:tc>
                  <a:txBody>
                    <a:bodyPr/>
                    <a:lstStyle/>
                    <a:p>
                      <a:pPr indent="0" lvl="0" marL="0" rtl="0" algn="ctr">
                        <a:spcBef>
                          <a:spcPts val="0"/>
                        </a:spcBef>
                        <a:spcAft>
                          <a:spcPts val="0"/>
                        </a:spcAft>
                        <a:buNone/>
                      </a:pPr>
                      <a:r>
                        <a:rPr b="1" lang="en-US" sz="1600"/>
                        <a:t>Our Approach </a:t>
                      </a:r>
                      <a:endParaRPr b="1" sz="1600"/>
                    </a:p>
                  </a:txBody>
                  <a:tcPr marT="91425" marB="91425" marR="91425" marL="91425"/>
                </a:tc>
              </a:tr>
              <a:tr h="600550">
                <a:tc>
                  <a:txBody>
                    <a:bodyPr/>
                    <a:lstStyle/>
                    <a:p>
                      <a:pPr indent="0" lvl="0" marL="0" rtl="0" algn="l">
                        <a:lnSpc>
                          <a:spcPct val="115000"/>
                        </a:lnSpc>
                        <a:spcBef>
                          <a:spcPts val="0"/>
                        </a:spcBef>
                        <a:spcAft>
                          <a:spcPts val="0"/>
                        </a:spcAft>
                        <a:buNone/>
                      </a:pPr>
                      <a:r>
                        <a:rPr b="1" lang="en-US" sz="1200">
                          <a:solidFill>
                            <a:schemeClr val="dk1"/>
                          </a:solidFill>
                        </a:rPr>
                        <a:t>Lack of Longitudinal, Person-Level Simulation</a:t>
                      </a:r>
                      <a:endParaRPr b="1" sz="1200">
                        <a:solidFill>
                          <a:schemeClr val="dk1"/>
                        </a:solidFill>
                      </a:endParaRPr>
                    </a:p>
                    <a:p>
                      <a:pPr indent="-381000" lvl="0" marL="609600" rtl="0" algn="l">
                        <a:lnSpc>
                          <a:spcPct val="115000"/>
                        </a:lnSpc>
                        <a:spcBef>
                          <a:spcPts val="0"/>
                        </a:spcBef>
                        <a:spcAft>
                          <a:spcPts val="0"/>
                        </a:spcAft>
                        <a:buClr>
                          <a:srgbClr val="A7291E"/>
                        </a:buClr>
                        <a:buSzPts val="1200"/>
                        <a:buFont typeface="Roboto"/>
                        <a:buChar char="●"/>
                      </a:pPr>
                      <a:r>
                        <a:rPr lang="en-US" sz="1200">
                          <a:solidFill>
                            <a:schemeClr val="dk1"/>
                          </a:solidFill>
                        </a:rPr>
                        <a:t>Most tooth loss analysis are </a:t>
                      </a:r>
                      <a:r>
                        <a:rPr b="1" lang="en-US" sz="1200">
                          <a:solidFill>
                            <a:schemeClr val="dk1"/>
                          </a:solidFill>
                        </a:rPr>
                        <a:t>cross-sectional</a:t>
                      </a:r>
                      <a:r>
                        <a:rPr lang="en-US" sz="1200">
                          <a:solidFill>
                            <a:schemeClr val="dk1"/>
                          </a:solidFill>
                        </a:rPr>
                        <a:t> or descriptive in nature. </a:t>
                      </a:r>
                      <a:endParaRPr sz="1200"/>
                    </a:p>
                  </a:txBody>
                  <a:tcPr marT="91425" marB="91425" marR="91425" marL="91425" anchor="ctr"/>
                </a:tc>
                <a:tc>
                  <a:txBody>
                    <a:bodyPr/>
                    <a:lstStyle/>
                    <a:p>
                      <a:pPr indent="0" lvl="0" marL="0" rtl="0" algn="ctr">
                        <a:lnSpc>
                          <a:spcPct val="115000"/>
                        </a:lnSpc>
                        <a:spcBef>
                          <a:spcPts val="1400"/>
                        </a:spcBef>
                        <a:spcAft>
                          <a:spcPts val="400"/>
                        </a:spcAft>
                        <a:buNone/>
                      </a:pPr>
                      <a:r>
                        <a:rPr b="1" lang="en-US" sz="1200">
                          <a:solidFill>
                            <a:schemeClr val="dk1"/>
                          </a:solidFill>
                        </a:rPr>
                        <a:t>Microsimulation Modelling </a:t>
                      </a:r>
                      <a:endParaRPr sz="1200"/>
                    </a:p>
                  </a:txBody>
                  <a:tcPr marT="91425" marB="91425" marR="91425" marL="91425" anchor="ctr"/>
                </a:tc>
              </a:tr>
              <a:tr h="1046325">
                <a:tc>
                  <a:txBody>
                    <a:bodyPr/>
                    <a:lstStyle/>
                    <a:p>
                      <a:pPr indent="0" lvl="0" marL="0" rtl="0" algn="l">
                        <a:lnSpc>
                          <a:spcPct val="115000"/>
                        </a:lnSpc>
                        <a:spcBef>
                          <a:spcPts val="0"/>
                        </a:spcBef>
                        <a:spcAft>
                          <a:spcPts val="0"/>
                        </a:spcAft>
                        <a:buNone/>
                      </a:pPr>
                      <a:r>
                        <a:rPr b="1" lang="en-US" sz="1200">
                          <a:solidFill>
                            <a:schemeClr val="dk1"/>
                          </a:solidFill>
                        </a:rPr>
                        <a:t>Limited</a:t>
                      </a:r>
                      <a:r>
                        <a:rPr b="1" lang="en-US" sz="1200">
                          <a:solidFill>
                            <a:schemeClr val="dk1"/>
                          </a:solidFill>
                        </a:rPr>
                        <a:t> Use of Count-Based Models for Tooth Loss &amp; Over-reliance on Binary Tooth Presence/Absence</a:t>
                      </a:r>
                      <a:endParaRPr b="1" sz="1200">
                        <a:solidFill>
                          <a:schemeClr val="dk1"/>
                        </a:solidFill>
                        <a:latin typeface="Roboto"/>
                        <a:ea typeface="Roboto"/>
                        <a:cs typeface="Roboto"/>
                        <a:sym typeface="Roboto"/>
                      </a:endParaRPr>
                    </a:p>
                    <a:p>
                      <a:pPr indent="-374650" lvl="0" marL="609600" rtl="0" algn="l">
                        <a:lnSpc>
                          <a:spcPct val="115000"/>
                        </a:lnSpc>
                        <a:spcBef>
                          <a:spcPts val="0"/>
                        </a:spcBef>
                        <a:spcAft>
                          <a:spcPts val="0"/>
                        </a:spcAft>
                        <a:buClr>
                          <a:srgbClr val="B02B20"/>
                        </a:buClr>
                        <a:buSzPts val="1100"/>
                        <a:buFont typeface="Roboto"/>
                        <a:buChar char="●"/>
                      </a:pPr>
                      <a:r>
                        <a:rPr lang="en-US" sz="1100">
                          <a:solidFill>
                            <a:schemeClr val="dk1"/>
                          </a:solidFill>
                          <a:latin typeface="Roboto"/>
                          <a:ea typeface="Roboto"/>
                          <a:cs typeface="Roboto"/>
                          <a:sym typeface="Roboto"/>
                        </a:rPr>
                        <a:t>Some studies (e.g., Maitra, 2012) explore Poisson models for spatial clustering of diseased teeth but do not generalize to full-mouth simulation or national representativeness using NHANES.</a:t>
                      </a:r>
                      <a:endParaRPr sz="1100">
                        <a:solidFill>
                          <a:schemeClr val="dk1"/>
                        </a:solidFill>
                        <a:latin typeface="Roboto"/>
                        <a:ea typeface="Roboto"/>
                        <a:cs typeface="Roboto"/>
                        <a:sym typeface="Roboto"/>
                      </a:endParaRPr>
                    </a:p>
                    <a:p>
                      <a:pPr indent="-374650" lvl="0" marL="609600" rtl="0" algn="l">
                        <a:lnSpc>
                          <a:spcPct val="115000"/>
                        </a:lnSpc>
                        <a:spcBef>
                          <a:spcPts val="0"/>
                        </a:spcBef>
                        <a:spcAft>
                          <a:spcPts val="0"/>
                        </a:spcAft>
                        <a:buClr>
                          <a:schemeClr val="dk1"/>
                        </a:buClr>
                        <a:buSzPts val="1100"/>
                        <a:buFont typeface="Roboto"/>
                        <a:buChar char="●"/>
                      </a:pPr>
                      <a:r>
                        <a:rPr lang="en-US" sz="1100">
                          <a:solidFill>
                            <a:schemeClr val="dk1"/>
                          </a:solidFill>
                        </a:rPr>
                        <a:t>Studies such as Wu et al. (2021) and Hill et al. (2023) employ modified Poisson regressions for tooth loss risk factors but treat the outcome as </a:t>
                      </a:r>
                      <a:r>
                        <a:rPr b="1" lang="en-US" sz="1100">
                          <a:solidFill>
                            <a:schemeClr val="dk1"/>
                          </a:solidFill>
                        </a:rPr>
                        <a:t>binary (tooth present vs. absent)</a:t>
                      </a:r>
                      <a:r>
                        <a:rPr lang="en-US" sz="1100">
                          <a:solidFill>
                            <a:schemeClr val="dk1"/>
                          </a:solidFill>
                        </a:rPr>
                        <a:t> or categorical, rather than as a </a:t>
                      </a:r>
                      <a:r>
                        <a:rPr b="1" lang="en-US" sz="1100">
                          <a:solidFill>
                            <a:schemeClr val="dk1"/>
                          </a:solidFill>
                        </a:rPr>
                        <a:t>count variable</a:t>
                      </a:r>
                      <a:r>
                        <a:rPr lang="en-US" sz="1100">
                          <a:solidFill>
                            <a:schemeClr val="dk1"/>
                          </a:solidFill>
                        </a:rPr>
                        <a:t> of teeth lost. </a:t>
                      </a:r>
                      <a:endParaRPr sz="1100">
                        <a:solidFill>
                          <a:schemeClr val="dk1"/>
                        </a:solidFill>
                        <a:latin typeface="Roboto"/>
                        <a:ea typeface="Roboto"/>
                        <a:cs typeface="Roboto"/>
                        <a:sym typeface="Roboto"/>
                      </a:endParaRPr>
                    </a:p>
                  </a:txBody>
                  <a:tcPr marT="91425" marB="91425" marR="91425" marL="91425" anchor="ctr"/>
                </a:tc>
                <a:tc>
                  <a:txBody>
                    <a:bodyPr/>
                    <a:lstStyle/>
                    <a:p>
                      <a:pPr indent="0" lvl="0" marL="0" rtl="0" algn="l">
                        <a:lnSpc>
                          <a:spcPct val="115000"/>
                        </a:lnSpc>
                        <a:spcBef>
                          <a:spcPts val="1400"/>
                        </a:spcBef>
                        <a:spcAft>
                          <a:spcPts val="0"/>
                        </a:spcAft>
                        <a:buClr>
                          <a:schemeClr val="dk1"/>
                        </a:buClr>
                        <a:buSzPts val="1100"/>
                        <a:buFont typeface="Arial"/>
                        <a:buNone/>
                      </a:pPr>
                      <a:r>
                        <a:rPr b="1" lang="en-US" sz="1200">
                          <a:solidFill>
                            <a:schemeClr val="dk1"/>
                          </a:solidFill>
                        </a:rPr>
                        <a:t>Use of Poisson Regression for Count-Based Tooth Loss</a:t>
                      </a:r>
                      <a:endParaRPr b="1" sz="1200">
                        <a:solidFill>
                          <a:schemeClr val="dk1"/>
                        </a:solidFill>
                      </a:endParaRPr>
                    </a:p>
                    <a:p>
                      <a:pPr indent="-304800" lvl="0" marL="457200" rtl="0" algn="l">
                        <a:lnSpc>
                          <a:spcPct val="115000"/>
                        </a:lnSpc>
                        <a:spcBef>
                          <a:spcPts val="1400"/>
                        </a:spcBef>
                        <a:spcAft>
                          <a:spcPts val="0"/>
                        </a:spcAft>
                        <a:buClr>
                          <a:schemeClr val="dk1"/>
                        </a:buClr>
                        <a:buSzPts val="1200"/>
                        <a:buChar char="●"/>
                      </a:pPr>
                      <a:r>
                        <a:rPr lang="en-US" sz="1200">
                          <a:solidFill>
                            <a:schemeClr val="dk1"/>
                          </a:solidFill>
                        </a:rPr>
                        <a:t>The </a:t>
                      </a:r>
                      <a:r>
                        <a:rPr b="1" lang="en-US" sz="1200">
                          <a:solidFill>
                            <a:schemeClr val="dk1"/>
                          </a:solidFill>
                        </a:rPr>
                        <a:t>expected number of teeth present</a:t>
                      </a:r>
                      <a:r>
                        <a:rPr lang="en-US" sz="1200">
                          <a:solidFill>
                            <a:schemeClr val="dk1"/>
                          </a:solidFill>
                        </a:rPr>
                        <a:t> (0–28) per individual was predicted using a </a:t>
                      </a:r>
                      <a:r>
                        <a:rPr b="1" lang="en-US" sz="1200">
                          <a:solidFill>
                            <a:schemeClr val="dk1"/>
                          </a:solidFill>
                        </a:rPr>
                        <a:t>Poisson regression model</a:t>
                      </a:r>
                      <a:r>
                        <a:rPr lang="en-US" sz="1200">
                          <a:solidFill>
                            <a:schemeClr val="dk1"/>
                          </a:solidFill>
                        </a:rPr>
                        <a:t>, enabling simulation of partial retention and trajectory-based modeling, reflecting realism and supporting lifetime planning scenarios.</a:t>
                      </a:r>
                      <a:endParaRPr sz="1200"/>
                    </a:p>
                  </a:txBody>
                  <a:tcPr marT="91425" marB="91425" marR="91425" marL="91425"/>
                </a:tc>
              </a:tr>
              <a:tr h="1046325">
                <a:tc>
                  <a:txBody>
                    <a:bodyPr/>
                    <a:lstStyle/>
                    <a:p>
                      <a:pPr indent="0" lvl="0" marL="0" rtl="0" algn="l">
                        <a:lnSpc>
                          <a:spcPct val="115000"/>
                        </a:lnSpc>
                        <a:spcBef>
                          <a:spcPts val="0"/>
                        </a:spcBef>
                        <a:spcAft>
                          <a:spcPts val="0"/>
                        </a:spcAft>
                        <a:buNone/>
                      </a:pPr>
                      <a:r>
                        <a:rPr b="1" lang="en-US" sz="1200">
                          <a:solidFill>
                            <a:schemeClr val="dk1"/>
                          </a:solidFill>
                        </a:rPr>
                        <a:t>Lack of Integration with Periodontal and Systemic Health Models</a:t>
                      </a:r>
                      <a:endParaRPr b="1" sz="1200">
                        <a:solidFill>
                          <a:schemeClr val="dk1"/>
                        </a:solidFill>
                      </a:endParaRPr>
                    </a:p>
                    <a:p>
                      <a:pPr indent="-374650" lvl="0" marL="609600" rtl="0" algn="l">
                        <a:lnSpc>
                          <a:spcPct val="115000"/>
                        </a:lnSpc>
                        <a:spcBef>
                          <a:spcPts val="0"/>
                        </a:spcBef>
                        <a:spcAft>
                          <a:spcPts val="0"/>
                        </a:spcAft>
                        <a:buClr>
                          <a:srgbClr val="B02B20"/>
                        </a:buClr>
                        <a:buSzPts val="1100"/>
                        <a:buFont typeface="Roboto"/>
                        <a:buChar char="●"/>
                      </a:pPr>
                      <a:r>
                        <a:rPr lang="en-US" sz="1100">
                          <a:solidFill>
                            <a:schemeClr val="dk1"/>
                          </a:solidFill>
                          <a:latin typeface="Roboto"/>
                          <a:ea typeface="Roboto"/>
                          <a:cs typeface="Roboto"/>
                          <a:sym typeface="Roboto"/>
                        </a:rPr>
                        <a:t>Tooth loss is often modeled in isolation from its biological drivers (e.g., periodontitis) and systemic outcomes (e.g., nutrition, cardiovascular function). </a:t>
                      </a:r>
                      <a:endParaRPr sz="1100">
                        <a:solidFill>
                          <a:schemeClr val="dk1"/>
                        </a:solidFill>
                        <a:latin typeface="Roboto"/>
                        <a:ea typeface="Roboto"/>
                        <a:cs typeface="Roboto"/>
                        <a:sym typeface="Roboto"/>
                      </a:endParaRPr>
                    </a:p>
                    <a:p>
                      <a:pPr indent="-374650" lvl="0" marL="609600" rtl="0" algn="l">
                        <a:lnSpc>
                          <a:spcPct val="115000"/>
                        </a:lnSpc>
                        <a:spcBef>
                          <a:spcPts val="0"/>
                        </a:spcBef>
                        <a:spcAft>
                          <a:spcPts val="0"/>
                        </a:spcAft>
                        <a:buClr>
                          <a:srgbClr val="B02B20"/>
                        </a:buClr>
                        <a:buSzPts val="1100"/>
                        <a:buFont typeface="Roboto"/>
                        <a:buChar char="●"/>
                      </a:pPr>
                      <a:r>
                        <a:rPr lang="en-US" sz="1100">
                          <a:solidFill>
                            <a:schemeClr val="dk1"/>
                          </a:solidFill>
                          <a:latin typeface="Roboto"/>
                          <a:ea typeface="Roboto"/>
                          <a:cs typeface="Roboto"/>
                          <a:sym typeface="Roboto"/>
                        </a:rPr>
                        <a:t>This creates fragmented evidence and prevents simulation of integrated policies such as dual medical-dental interventions.</a:t>
                      </a:r>
                      <a:endParaRPr sz="1200"/>
                    </a:p>
                  </a:txBody>
                  <a:tcPr marT="91425" marB="91425" marR="91425" marL="91425" anchor="ctr"/>
                </a:tc>
                <a:tc>
                  <a:txBody>
                    <a:bodyPr/>
                    <a:lstStyle/>
                    <a:p>
                      <a:pPr indent="0" lvl="0" marL="0" rtl="0" algn="l">
                        <a:lnSpc>
                          <a:spcPct val="115000"/>
                        </a:lnSpc>
                        <a:spcBef>
                          <a:spcPts val="1400"/>
                        </a:spcBef>
                        <a:spcAft>
                          <a:spcPts val="0"/>
                        </a:spcAft>
                        <a:buClr>
                          <a:schemeClr val="dk1"/>
                        </a:buClr>
                        <a:buSzPts val="1100"/>
                        <a:buFont typeface="Arial"/>
                        <a:buNone/>
                      </a:pPr>
                      <a:r>
                        <a:rPr b="1" lang="en-US" sz="1200">
                          <a:solidFill>
                            <a:schemeClr val="dk1"/>
                          </a:solidFill>
                        </a:rPr>
                        <a:t>Integration with Periodontal Disease Staging Progression Modeling</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The model treats tooth loss not just as a final outcome but as a </a:t>
                      </a:r>
                      <a:r>
                        <a:rPr b="1" lang="en-US" sz="1200">
                          <a:solidFill>
                            <a:schemeClr val="dk1"/>
                          </a:solidFill>
                        </a:rPr>
                        <a:t>dependent process</a:t>
                      </a:r>
                      <a:r>
                        <a:rPr lang="en-US" sz="1200">
                          <a:solidFill>
                            <a:schemeClr val="dk1"/>
                          </a:solidFill>
                        </a:rPr>
                        <a:t> influenced by progression through PD stages (e.g., severe periodontitis → tooth loss).</a:t>
                      </a:r>
                      <a:endParaRPr sz="1200"/>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 name="Shape 187"/>
        <p:cNvGrpSpPr/>
        <p:nvPr/>
      </p:nvGrpSpPr>
      <p:grpSpPr>
        <a:xfrm>
          <a:off x="0" y="0"/>
          <a:ext cx="0" cy="0"/>
          <a:chOff x="0" y="0"/>
          <a:chExt cx="0" cy="0"/>
        </a:xfrm>
      </p:grpSpPr>
      <p:sp>
        <p:nvSpPr>
          <p:cNvPr id="188" name="Google Shape;188;p24"/>
          <p:cNvSpPr txBox="1"/>
          <p:nvPr>
            <p:ph idx="1" type="body"/>
          </p:nvPr>
        </p:nvSpPr>
        <p:spPr>
          <a:xfrm>
            <a:off x="457200" y="1913871"/>
            <a:ext cx="11271300" cy="5319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1200"/>
              </a:spcAft>
              <a:buNone/>
            </a:pPr>
            <a:r>
              <a:rPr b="1" lang="en-US" sz="1800"/>
              <a:t>Key Components in Oral Health Microsimulation Models</a:t>
            </a:r>
            <a:endParaRPr/>
          </a:p>
        </p:txBody>
      </p:sp>
      <p:sp>
        <p:nvSpPr>
          <p:cNvPr id="189" name="Google Shape;189;p24"/>
          <p:cNvSpPr txBox="1"/>
          <p:nvPr>
            <p:ph type="title"/>
          </p:nvPr>
        </p:nvSpPr>
        <p:spPr>
          <a:xfrm>
            <a:off x="457200" y="319088"/>
            <a:ext cx="112713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solidFill>
                  <a:srgbClr val="801F17"/>
                </a:solidFill>
              </a:rPr>
              <a:t>Oral Health Microsimulation Models: Current Development, Gaps, and the DOC-M Integration</a:t>
            </a:r>
            <a:endParaRPr/>
          </a:p>
        </p:txBody>
      </p:sp>
      <p:sp>
        <p:nvSpPr>
          <p:cNvPr id="190" name="Google Shape;190;p24"/>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24"/>
          <p:cNvSpPr/>
          <p:nvPr/>
        </p:nvSpPr>
        <p:spPr>
          <a:xfrm>
            <a:off x="2265625" y="2728364"/>
            <a:ext cx="2109900" cy="92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Periodontal Disease Progression</a:t>
            </a:r>
            <a:endParaRPr b="1"/>
          </a:p>
        </p:txBody>
      </p:sp>
      <p:sp>
        <p:nvSpPr>
          <p:cNvPr id="192" name="Google Shape;192;p24"/>
          <p:cNvSpPr/>
          <p:nvPr/>
        </p:nvSpPr>
        <p:spPr>
          <a:xfrm>
            <a:off x="5037887" y="2698328"/>
            <a:ext cx="2109900" cy="92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Tooth Loss Progression</a:t>
            </a:r>
            <a:endParaRPr b="1"/>
          </a:p>
        </p:txBody>
      </p:sp>
      <p:sp>
        <p:nvSpPr>
          <p:cNvPr id="193" name="Google Shape;193;p24"/>
          <p:cNvSpPr/>
          <p:nvPr/>
        </p:nvSpPr>
        <p:spPr>
          <a:xfrm>
            <a:off x="7810178" y="2691225"/>
            <a:ext cx="2109900" cy="923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Health Behaviours &amp; Lifestyle Risks</a:t>
            </a:r>
            <a:endParaRPr b="1"/>
          </a:p>
        </p:txBody>
      </p:sp>
      <p:sp>
        <p:nvSpPr>
          <p:cNvPr id="194" name="Google Shape;194;p24"/>
          <p:cNvSpPr/>
          <p:nvPr/>
        </p:nvSpPr>
        <p:spPr>
          <a:xfrm>
            <a:off x="3508890" y="4041462"/>
            <a:ext cx="2109900" cy="92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rPr>
              <a:t>Demographic &amp; Socioeconomic Factors</a:t>
            </a:r>
            <a:endParaRPr b="1"/>
          </a:p>
        </p:txBody>
      </p:sp>
      <p:sp>
        <p:nvSpPr>
          <p:cNvPr id="195" name="Google Shape;195;p24"/>
          <p:cNvSpPr/>
          <p:nvPr/>
        </p:nvSpPr>
        <p:spPr>
          <a:xfrm>
            <a:off x="6700610" y="4041450"/>
            <a:ext cx="2109900" cy="923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Chronic Disease</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457200" y="319100"/>
            <a:ext cx="117348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Directional and Bidirectional Associations Between Lifestyle Factors and Periodontal Disease and Tooth Loss</a:t>
            </a:r>
            <a:endParaRPr/>
          </a:p>
        </p:txBody>
      </p:sp>
      <p:sp>
        <p:nvSpPr>
          <p:cNvPr id="201" name="Google Shape;201;p25"/>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graph TD&#10;    A[Health Behaviors &amp; Lifestyle Factors] --&gt; B[HEI-13 Component]&#10;    A --&gt; C[Smoking]&#10;    A --&gt; D[Alcohol Use]&#10;    A --&gt; E[Routine Care]&#10;    E --&gt; F[Flossing]&#10;    E --&gt; G[Mouth Rinse]&#10;" id="202" name="Google Shape;202;p25" title="mermaid-graph/default"/>
          <p:cNvPicPr preferRelativeResize="0"/>
          <p:nvPr/>
        </p:nvPicPr>
        <p:blipFill>
          <a:blip r:embed="rId3">
            <a:alphaModFix/>
          </a:blip>
          <a:stretch>
            <a:fillRect/>
          </a:stretch>
        </p:blipFill>
        <p:spPr>
          <a:xfrm>
            <a:off x="631925" y="1590650"/>
            <a:ext cx="10928140" cy="383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6" name="Shape 206"/>
        <p:cNvGrpSpPr/>
        <p:nvPr/>
      </p:nvGrpSpPr>
      <p:grpSpPr>
        <a:xfrm>
          <a:off x="0" y="0"/>
          <a:ext cx="0" cy="0"/>
          <a:chOff x="0" y="0"/>
          <a:chExt cx="0" cy="0"/>
        </a:xfrm>
      </p:grpSpPr>
      <p:sp>
        <p:nvSpPr>
          <p:cNvPr id="207" name="Google Shape;207;p26"/>
          <p:cNvSpPr txBox="1"/>
          <p:nvPr>
            <p:ph idx="1" type="body"/>
          </p:nvPr>
        </p:nvSpPr>
        <p:spPr>
          <a:xfrm>
            <a:off x="457200" y="1141100"/>
            <a:ext cx="5031600" cy="46380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None/>
            </a:pPr>
            <a:r>
              <a:rPr b="1" lang="en-US" sz="1600"/>
              <a:t>HEI is frequently associated</a:t>
            </a:r>
            <a:r>
              <a:rPr lang="en-US" sz="1600"/>
              <a:t> with periodontal disease and tooth loss in both cross-sectional and longitudinal studies.</a:t>
            </a:r>
            <a:endParaRPr sz="1600"/>
          </a:p>
          <a:p>
            <a:pPr indent="0" lvl="0" marL="0" rtl="0" algn="l">
              <a:lnSpc>
                <a:spcPct val="115000"/>
              </a:lnSpc>
              <a:spcBef>
                <a:spcPts val="1200"/>
              </a:spcBef>
              <a:spcAft>
                <a:spcPts val="0"/>
              </a:spcAft>
              <a:buClr>
                <a:schemeClr val="dk1"/>
              </a:buClr>
              <a:buSzPts val="1100"/>
              <a:buFont typeface="Arial"/>
              <a:buNone/>
            </a:pPr>
            <a:r>
              <a:rPr lang="en-US" sz="1600"/>
              <a:t>Lower HEI scores correlate with:</a:t>
            </a:r>
            <a:endParaRPr sz="1600"/>
          </a:p>
          <a:p>
            <a:pPr indent="-298450" lvl="0" marL="457200" rtl="0" algn="l">
              <a:lnSpc>
                <a:spcPct val="115000"/>
              </a:lnSpc>
              <a:spcBef>
                <a:spcPts val="1200"/>
              </a:spcBef>
              <a:spcAft>
                <a:spcPts val="0"/>
              </a:spcAft>
              <a:buClr>
                <a:schemeClr val="dk1"/>
              </a:buClr>
              <a:buSzPts val="1100"/>
              <a:buChar char="●"/>
            </a:pPr>
            <a:r>
              <a:rPr lang="en-US" sz="1600"/>
              <a:t>↑ Prevalence of periodontitis (Li et al., 2022; Hao et al., 2023; Bitencourt et al., 2023)</a:t>
            </a:r>
            <a:br>
              <a:rPr lang="en-US" sz="1600"/>
            </a:br>
            <a:endParaRPr sz="1600"/>
          </a:p>
          <a:p>
            <a:pPr indent="-298450" lvl="0" marL="457200" rtl="0" algn="l">
              <a:lnSpc>
                <a:spcPct val="115000"/>
              </a:lnSpc>
              <a:spcBef>
                <a:spcPts val="0"/>
              </a:spcBef>
              <a:spcAft>
                <a:spcPts val="0"/>
              </a:spcAft>
              <a:buClr>
                <a:schemeClr val="dk1"/>
              </a:buClr>
              <a:buSzPts val="1100"/>
              <a:buChar char="●"/>
            </a:pPr>
            <a:r>
              <a:rPr lang="en-US" sz="1600"/>
              <a:t>↑ Risk of tooth loss and edentulism (Zhu &amp; Song, 2023; Gorman, 2011)</a:t>
            </a:r>
            <a:br>
              <a:rPr lang="en-US" sz="1600"/>
            </a:br>
            <a:endParaRPr sz="1600"/>
          </a:p>
          <a:p>
            <a:pPr indent="-298450" lvl="0" marL="457200" rtl="0" algn="l">
              <a:lnSpc>
                <a:spcPct val="115000"/>
              </a:lnSpc>
              <a:spcBef>
                <a:spcPts val="0"/>
              </a:spcBef>
              <a:spcAft>
                <a:spcPts val="0"/>
              </a:spcAft>
              <a:buClr>
                <a:schemeClr val="dk1"/>
              </a:buClr>
              <a:buSzPts val="1100"/>
              <a:buChar char="●"/>
            </a:pPr>
            <a:r>
              <a:rPr lang="en-US" sz="1600"/>
              <a:t>↓ Chewing efficiency, nutrient intake, and ↑ systemic inflammatory response (Kotróniá et al., 2021; Marruganti et al., 2025)</a:t>
            </a:r>
            <a:endParaRPr sz="1600"/>
          </a:p>
          <a:p>
            <a:pPr indent="0" lvl="0" marL="0" rtl="0" algn="l">
              <a:spcBef>
                <a:spcPts val="1200"/>
              </a:spcBef>
              <a:spcAft>
                <a:spcPts val="0"/>
              </a:spcAft>
              <a:buNone/>
            </a:pPr>
            <a:r>
              <a:t/>
            </a:r>
            <a:endParaRPr sz="1600"/>
          </a:p>
        </p:txBody>
      </p:sp>
      <p:sp>
        <p:nvSpPr>
          <p:cNvPr id="208" name="Google Shape;208;p26"/>
          <p:cNvSpPr txBox="1"/>
          <p:nvPr>
            <p:ph type="title"/>
          </p:nvPr>
        </p:nvSpPr>
        <p:spPr>
          <a:xfrm>
            <a:off x="457200" y="319099"/>
            <a:ext cx="11271300" cy="6492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Healthy Eating Index (HEI) and Oral Health Outcomes</a:t>
            </a:r>
            <a:endParaRPr sz="3200"/>
          </a:p>
        </p:txBody>
      </p:sp>
      <p:sp>
        <p:nvSpPr>
          <p:cNvPr id="209" name="Google Shape;209;p26"/>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10" name="Google Shape;210;p26"/>
          <p:cNvGraphicFramePr/>
          <p:nvPr/>
        </p:nvGraphicFramePr>
        <p:xfrm>
          <a:off x="5723650" y="1285850"/>
          <a:ext cx="3000000" cy="3000000"/>
        </p:xfrm>
        <a:graphic>
          <a:graphicData uri="http://schemas.openxmlformats.org/drawingml/2006/table">
            <a:tbl>
              <a:tblPr>
                <a:noFill/>
                <a:tableStyleId>{0B419C3C-F81E-404C-BEA5-8DC54F98D1C1}</a:tableStyleId>
              </a:tblPr>
              <a:tblGrid>
                <a:gridCol w="3038925"/>
                <a:gridCol w="3198575"/>
              </a:tblGrid>
              <a:tr h="460650">
                <a:tc>
                  <a:txBody>
                    <a:bodyPr/>
                    <a:lstStyle/>
                    <a:p>
                      <a:pPr indent="0" lvl="0" marL="0" rtl="0" algn="ctr">
                        <a:spcBef>
                          <a:spcPts val="0"/>
                        </a:spcBef>
                        <a:spcAft>
                          <a:spcPts val="0"/>
                        </a:spcAft>
                        <a:buNone/>
                      </a:pPr>
                      <a:r>
                        <a:rPr b="1" lang="en-US">
                          <a:solidFill>
                            <a:schemeClr val="dk1"/>
                          </a:solidFill>
                        </a:rPr>
                        <a:t>Limitation</a:t>
                      </a:r>
                      <a:endParaRPr/>
                    </a:p>
                  </a:txBody>
                  <a:tcPr marT="91425" marB="91425" marR="91425" marL="91425"/>
                </a:tc>
                <a:tc>
                  <a:txBody>
                    <a:bodyPr/>
                    <a:lstStyle/>
                    <a:p>
                      <a:pPr indent="0" lvl="0" marL="0" rtl="0" algn="ctr">
                        <a:spcBef>
                          <a:spcPts val="0"/>
                        </a:spcBef>
                        <a:spcAft>
                          <a:spcPts val="0"/>
                        </a:spcAft>
                        <a:buNone/>
                      </a:pPr>
                      <a:r>
                        <a:rPr b="1" lang="en-US">
                          <a:solidFill>
                            <a:schemeClr val="dk1"/>
                          </a:solidFill>
                        </a:rPr>
                        <a:t>Our Approach</a:t>
                      </a:r>
                      <a:endParaRPr/>
                    </a:p>
                  </a:txBody>
                  <a:tcPr marT="91425" marB="91425" marR="91425" marL="91425"/>
                </a:tc>
              </a:tr>
              <a:tr h="588775">
                <a:tc>
                  <a:txBody>
                    <a:bodyPr/>
                    <a:lstStyle/>
                    <a:p>
                      <a:pPr indent="0" lvl="0" marL="0" rtl="0" algn="l">
                        <a:spcBef>
                          <a:spcPts val="0"/>
                        </a:spcBef>
                        <a:spcAft>
                          <a:spcPts val="0"/>
                        </a:spcAft>
                        <a:buNone/>
                      </a:pPr>
                      <a:r>
                        <a:rPr lang="en-US" sz="1200"/>
                        <a:t>HEI treated as static value</a:t>
                      </a:r>
                      <a:endParaRPr sz="1200"/>
                    </a:p>
                  </a:txBody>
                  <a:tcPr marT="91425" marB="91425" marR="91425" marL="91425" anchor="ctr"/>
                </a:tc>
                <a:tc>
                  <a:txBody>
                    <a:bodyPr/>
                    <a:lstStyle/>
                    <a:p>
                      <a:pPr indent="0" lvl="0" marL="0" rtl="0" algn="l">
                        <a:spcBef>
                          <a:spcPts val="0"/>
                        </a:spcBef>
                        <a:spcAft>
                          <a:spcPts val="0"/>
                        </a:spcAft>
                        <a:buNone/>
                      </a:pPr>
                      <a:r>
                        <a:rPr b="1" lang="en-US" sz="1200">
                          <a:solidFill>
                            <a:schemeClr val="dk1"/>
                          </a:solidFill>
                        </a:rPr>
                        <a:t>HEI was modelled as a dynamic, time-varying exposure</a:t>
                      </a:r>
                      <a:r>
                        <a:rPr lang="en-US" sz="1200">
                          <a:solidFill>
                            <a:schemeClr val="dk1"/>
                          </a:solidFill>
                        </a:rPr>
                        <a:t> influenced by age &amp; chewing ability. </a:t>
                      </a:r>
                      <a:endParaRPr sz="1200"/>
                    </a:p>
                  </a:txBody>
                  <a:tcPr marT="91425" marB="91425" marR="91425" marL="91425" anchor="ctr"/>
                </a:tc>
              </a:tr>
              <a:tr h="647050">
                <a:tc>
                  <a:txBody>
                    <a:bodyPr/>
                    <a:lstStyle/>
                    <a:p>
                      <a:pPr indent="0" lvl="0" marL="0" rtl="0" algn="l">
                        <a:lnSpc>
                          <a:spcPct val="100000"/>
                        </a:lnSpc>
                        <a:spcBef>
                          <a:spcPts val="0"/>
                        </a:spcBef>
                        <a:spcAft>
                          <a:spcPts val="0"/>
                        </a:spcAft>
                        <a:buNone/>
                      </a:pPr>
                      <a:r>
                        <a:rPr lang="en-US" sz="1200"/>
                        <a:t>No feedback loops from tooth loss to HEI where:</a:t>
                      </a:r>
                      <a:endParaRPr sz="1200"/>
                    </a:p>
                    <a:p>
                      <a:pPr indent="-304800" lvl="0" marL="457200" rtl="0" algn="l">
                        <a:lnSpc>
                          <a:spcPct val="100000"/>
                        </a:lnSpc>
                        <a:spcBef>
                          <a:spcPts val="1200"/>
                        </a:spcBef>
                        <a:spcAft>
                          <a:spcPts val="0"/>
                        </a:spcAft>
                        <a:buClr>
                          <a:schemeClr val="dk1"/>
                        </a:buClr>
                        <a:buSzPts val="1200"/>
                        <a:buChar char="●"/>
                      </a:pPr>
                      <a:r>
                        <a:rPr lang="en-US" sz="1200">
                          <a:solidFill>
                            <a:schemeClr val="dk1"/>
                          </a:solidFill>
                        </a:rPr>
                        <a:t>Lower HEI → higher inflammation → worsened periodontal disease → tooth loss → impaired eating → further HEI reduction.</a:t>
                      </a:r>
                      <a:endParaRPr sz="1200"/>
                    </a:p>
                  </a:txBody>
                  <a:tcPr marT="91425" marB="91425" marR="91425" marL="91425" anchor="ctr"/>
                </a:tc>
                <a:tc>
                  <a:txBody>
                    <a:bodyPr/>
                    <a:lstStyle/>
                    <a:p>
                      <a:pPr indent="0" lvl="0" marL="0" rtl="0" algn="l">
                        <a:spcBef>
                          <a:spcPts val="0"/>
                        </a:spcBef>
                        <a:spcAft>
                          <a:spcPts val="0"/>
                        </a:spcAft>
                        <a:buNone/>
                      </a:pPr>
                      <a:r>
                        <a:rPr lang="en-US" sz="1200">
                          <a:solidFill>
                            <a:schemeClr val="dk1"/>
                          </a:solidFill>
                        </a:rPr>
                        <a:t>Our model includes </a:t>
                      </a:r>
                      <a:r>
                        <a:rPr b="1" lang="en-US" sz="1200">
                          <a:solidFill>
                            <a:schemeClr val="dk1"/>
                          </a:solidFill>
                        </a:rPr>
                        <a:t>bidirectional interaction</a:t>
                      </a:r>
                      <a:r>
                        <a:rPr lang="en-US" sz="1200">
                          <a:solidFill>
                            <a:schemeClr val="dk1"/>
                          </a:solidFill>
                        </a:rPr>
                        <a:t>, where tooth loss (e.g., molar absence) reduces food intake quality, impacting HEI and inflammation.</a:t>
                      </a:r>
                      <a:endParaRPr sz="1200"/>
                    </a:p>
                  </a:txBody>
                  <a:tcPr marT="91425" marB="91425" marR="91425" marL="91425" anchor="ctr"/>
                </a:tc>
              </a:tr>
              <a:tr h="510500">
                <a:tc>
                  <a:txBody>
                    <a:bodyPr/>
                    <a:lstStyle/>
                    <a:p>
                      <a:pPr indent="0" lvl="0" marL="0" rtl="0" algn="l">
                        <a:spcBef>
                          <a:spcPts val="0"/>
                        </a:spcBef>
                        <a:spcAft>
                          <a:spcPts val="0"/>
                        </a:spcAft>
                        <a:buNone/>
                      </a:pPr>
                      <a:r>
                        <a:rPr lang="en-US" sz="1200">
                          <a:solidFill>
                            <a:schemeClr val="dk1"/>
                          </a:solidFill>
                        </a:rPr>
                        <a:t>HEI is rarely </a:t>
                      </a:r>
                      <a:r>
                        <a:rPr b="1" lang="en-US" sz="1200">
                          <a:solidFill>
                            <a:schemeClr val="dk1"/>
                          </a:solidFill>
                        </a:rPr>
                        <a:t>linked to simulation</a:t>
                      </a:r>
                      <a:r>
                        <a:rPr lang="en-US" sz="1200">
                          <a:solidFill>
                            <a:schemeClr val="dk1"/>
                          </a:solidFill>
                        </a:rPr>
                        <a:t> or progression models</a:t>
                      </a:r>
                      <a:endParaRPr sz="1200"/>
                    </a:p>
                  </a:txBody>
                  <a:tcPr marT="91425" marB="91425" marR="91425" marL="91425" anchor="ctr"/>
                </a:tc>
                <a:tc>
                  <a:txBody>
                    <a:bodyPr/>
                    <a:lstStyle/>
                    <a:p>
                      <a:pPr indent="0" lvl="0" marL="0" rtl="0" algn="l">
                        <a:spcBef>
                          <a:spcPts val="0"/>
                        </a:spcBef>
                        <a:spcAft>
                          <a:spcPts val="0"/>
                        </a:spcAft>
                        <a:buNone/>
                      </a:pPr>
                      <a:r>
                        <a:rPr lang="en-US" sz="1200">
                          <a:solidFill>
                            <a:schemeClr val="dk1"/>
                          </a:solidFill>
                        </a:rPr>
                        <a:t>HEI is embedded within </a:t>
                      </a:r>
                      <a:r>
                        <a:rPr b="1" lang="en-US" sz="1200">
                          <a:solidFill>
                            <a:schemeClr val="dk1"/>
                          </a:solidFill>
                        </a:rPr>
                        <a:t>DOC-M simulation</a:t>
                      </a:r>
                      <a:r>
                        <a:rPr lang="en-US" sz="1200">
                          <a:solidFill>
                            <a:schemeClr val="dk1"/>
                          </a:solidFill>
                        </a:rPr>
                        <a:t>, affecting diabetes, obesity, and cardiovascular progression via systemic inflammation.</a:t>
                      </a:r>
                      <a:endParaRPr sz="1200"/>
                    </a:p>
                  </a:txBody>
                  <a:tcPr marT="91425" marB="91425" marR="91425" marL="91425"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460350" y="298175"/>
            <a:ext cx="11271300" cy="9066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HEI-13 Components Associations with Periodontal Disease and Tooth Loss </a:t>
            </a:r>
            <a:endParaRPr sz="3200"/>
          </a:p>
        </p:txBody>
      </p:sp>
      <p:sp>
        <p:nvSpPr>
          <p:cNvPr id="216" name="Google Shape;216;p27"/>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17" name="Google Shape;217;p27"/>
          <p:cNvGraphicFramePr/>
          <p:nvPr/>
        </p:nvGraphicFramePr>
        <p:xfrm>
          <a:off x="922440" y="1302042"/>
          <a:ext cx="3000000" cy="3000000"/>
        </p:xfrm>
        <a:graphic>
          <a:graphicData uri="http://schemas.openxmlformats.org/drawingml/2006/table">
            <a:tbl>
              <a:tblPr>
                <a:noFill/>
                <a:tableStyleId>{0B419C3C-F81E-404C-BEA5-8DC54F98D1C1}</a:tableStyleId>
              </a:tblPr>
              <a:tblGrid>
                <a:gridCol w="2333750"/>
                <a:gridCol w="3880925"/>
                <a:gridCol w="4420675"/>
              </a:tblGrid>
              <a:tr h="381000">
                <a:tc>
                  <a:txBody>
                    <a:bodyPr/>
                    <a:lstStyle/>
                    <a:p>
                      <a:pPr indent="0" lvl="0" marL="0" rtl="0" algn="ctr">
                        <a:spcBef>
                          <a:spcPts val="0"/>
                        </a:spcBef>
                        <a:spcAft>
                          <a:spcPts val="0"/>
                        </a:spcAft>
                        <a:buNone/>
                      </a:pPr>
                      <a:r>
                        <a:rPr b="1" lang="en-US">
                          <a:solidFill>
                            <a:schemeClr val="dk1"/>
                          </a:solidFill>
                        </a:rPr>
                        <a:t>HEI-13 Component</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US">
                          <a:solidFill>
                            <a:schemeClr val="dk1"/>
                          </a:solidFill>
                        </a:rPr>
                        <a:t>Association with Periodontal Disease (PD)</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US">
                          <a:solidFill>
                            <a:schemeClr val="dk1"/>
                          </a:solidFill>
                        </a:rPr>
                        <a:t>Association with Tooth Loss (TL)</a:t>
                      </a:r>
                      <a:endParaRPr/>
                    </a:p>
                  </a:txBody>
                  <a:tcPr marT="91425" marB="91425" marR="91425" marL="91425" anchor="ctr"/>
                </a:tc>
              </a:tr>
              <a:tr h="381000">
                <a:tc>
                  <a:txBody>
                    <a:bodyPr/>
                    <a:lstStyle/>
                    <a:p>
                      <a:pPr indent="0" lvl="0" marL="0" rtl="0" algn="l">
                        <a:spcBef>
                          <a:spcPts val="0"/>
                        </a:spcBef>
                        <a:spcAft>
                          <a:spcPts val="0"/>
                        </a:spcAft>
                        <a:buNone/>
                      </a:pPr>
                      <a:r>
                        <a:rPr b="1" lang="en-US" sz="1300">
                          <a:solidFill>
                            <a:schemeClr val="dk1"/>
                          </a:solidFill>
                        </a:rPr>
                        <a:t>Total Fruits (TF)</a:t>
                      </a:r>
                      <a:endParaRPr b="1" sz="1300">
                        <a:solidFill>
                          <a:schemeClr val="dk1"/>
                        </a:solidFill>
                      </a:endParaRPr>
                    </a:p>
                    <a:p>
                      <a:pPr indent="0" lvl="0" marL="0" rtl="0" algn="l">
                        <a:spcBef>
                          <a:spcPts val="0"/>
                        </a:spcBef>
                        <a:spcAft>
                          <a:spcPts val="0"/>
                        </a:spcAft>
                        <a:buNone/>
                      </a:pPr>
                      <a:r>
                        <a:rPr b="1" lang="en-US" sz="1300">
                          <a:solidFill>
                            <a:schemeClr val="dk1"/>
                          </a:solidFill>
                        </a:rPr>
                        <a:t>（per serving)</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TF ↑ → ↓ </a:t>
                      </a:r>
                      <a:r>
                        <a:rPr lang="en-US" sz="1300">
                          <a:solidFill>
                            <a:schemeClr val="dk1"/>
                          </a:solidFill>
                        </a:rPr>
                        <a:t>PD risk by 10%</a:t>
                      </a:r>
                      <a:r>
                        <a:rPr lang="en-US" sz="1300"/>
                        <a:t>[1, 4]</a:t>
                      </a:r>
                      <a:endParaRPr sz="1300"/>
                    </a:p>
                    <a:p>
                      <a:pPr indent="0" lvl="0" marL="0" rtl="0" algn="l">
                        <a:spcBef>
                          <a:spcPts val="0"/>
                        </a:spcBef>
                        <a:spcAft>
                          <a:spcPts val="0"/>
                        </a:spcAft>
                        <a:buNone/>
                      </a:pPr>
                      <a:r>
                        <a:rPr lang="en-US" sz="1300"/>
                        <a:t>PD ↑ → TF intake ↓ (chewing pain) [2]</a:t>
                      </a:r>
                      <a:endParaRPr sz="13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TF ↑ → TL risk ↓ [1, 4]</a:t>
                      </a:r>
                      <a:endParaRPr sz="1300"/>
                    </a:p>
                    <a:p>
                      <a:pPr indent="0" lvl="0" marL="0" rtl="0" algn="l">
                        <a:spcBef>
                          <a:spcPts val="0"/>
                        </a:spcBef>
                        <a:spcAft>
                          <a:spcPts val="0"/>
                        </a:spcAft>
                        <a:buNone/>
                      </a:pPr>
                      <a:r>
                        <a:rPr lang="en-US" sz="1300"/>
                        <a:t>TL ↑ → TF intake ↓ (due to chewing difficulty) [2]</a:t>
                      </a:r>
                      <a:endParaRPr sz="1300"/>
                    </a:p>
                  </a:txBody>
                  <a:tcPr marT="91425" marB="91425" marR="91425" marL="91425" anchor="ctr"/>
                </a:tc>
              </a:tr>
              <a:tr h="381000">
                <a:tc>
                  <a:txBody>
                    <a:bodyPr/>
                    <a:lstStyle/>
                    <a:p>
                      <a:pPr indent="0" lvl="0" marL="0" rtl="0" algn="l">
                        <a:spcBef>
                          <a:spcPts val="0"/>
                        </a:spcBef>
                        <a:spcAft>
                          <a:spcPts val="0"/>
                        </a:spcAft>
                        <a:buNone/>
                      </a:pPr>
                      <a:r>
                        <a:rPr b="1" lang="en-US" sz="1300">
                          <a:solidFill>
                            <a:schemeClr val="dk1"/>
                          </a:solidFill>
                        </a:rPr>
                        <a:t>Whole Fruits (WF)</a:t>
                      </a:r>
                      <a:endParaRPr sz="13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WF ↑ → Plaque ↓ → PD ↓ [1, 4]</a:t>
                      </a:r>
                      <a:endParaRPr sz="1300"/>
                    </a:p>
                    <a:p>
                      <a:pPr indent="0" lvl="0" marL="0" rtl="0" algn="l">
                        <a:spcBef>
                          <a:spcPts val="0"/>
                        </a:spcBef>
                        <a:spcAft>
                          <a:spcPts val="0"/>
                        </a:spcAft>
                        <a:buNone/>
                      </a:pPr>
                      <a:r>
                        <a:rPr lang="en-US" sz="1300"/>
                        <a:t>PD ↑ → WF intake ↓ [3]</a:t>
                      </a:r>
                      <a:endParaRPr sz="13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WF ↑ → Nutrient intake ↑ → TL risk ↓ [2, 4]</a:t>
                      </a:r>
                      <a:endParaRPr sz="1300"/>
                    </a:p>
                    <a:p>
                      <a:pPr indent="0" lvl="0" marL="0" rtl="0" algn="l">
                        <a:spcBef>
                          <a:spcPts val="0"/>
                        </a:spcBef>
                        <a:spcAft>
                          <a:spcPts val="0"/>
                        </a:spcAft>
                        <a:buNone/>
                      </a:pPr>
                      <a:r>
                        <a:rPr lang="en-US" sz="1300"/>
                        <a:t>TL ↑ → WF intake ↓ (firm texture avoidance) [2]</a:t>
                      </a:r>
                      <a:endParaRPr sz="1300"/>
                    </a:p>
                  </a:txBody>
                  <a:tcPr marT="91425" marB="91425" marR="91425" marL="91425" anchor="ctr"/>
                </a:tc>
              </a:tr>
              <a:tr h="381000">
                <a:tc>
                  <a:txBody>
                    <a:bodyPr/>
                    <a:lstStyle/>
                    <a:p>
                      <a:pPr indent="0" lvl="0" marL="0" rtl="0" algn="l">
                        <a:spcBef>
                          <a:spcPts val="0"/>
                        </a:spcBef>
                        <a:spcAft>
                          <a:spcPts val="0"/>
                        </a:spcAft>
                        <a:buNone/>
                      </a:pPr>
                      <a:r>
                        <a:rPr b="1" lang="en-US" sz="1300">
                          <a:solidFill>
                            <a:schemeClr val="dk1"/>
                          </a:solidFill>
                        </a:rPr>
                        <a:t>Total Vegetables (TV)</a:t>
                      </a:r>
                      <a:endParaRPr sz="1300"/>
                    </a:p>
                  </a:txBody>
                  <a:tcPr marT="91425" marB="91425" marR="91425" marL="91425" anchor="ctr"/>
                </a:tc>
                <a:tc>
                  <a:txBody>
                    <a:bodyPr/>
                    <a:lstStyle/>
                    <a:p>
                      <a:pPr indent="0" lvl="0" marL="0" rtl="0" algn="l">
                        <a:spcBef>
                          <a:spcPts val="0"/>
                        </a:spcBef>
                        <a:spcAft>
                          <a:spcPts val="0"/>
                        </a:spcAft>
                        <a:buNone/>
                      </a:pPr>
                      <a:r>
                        <a:rPr lang="en-US" sz="1300"/>
                        <a:t>TV ↑ → Antioxidants ↑ → PD ↓ [1, 4]</a:t>
                      </a:r>
                      <a:endParaRPr sz="1300"/>
                    </a:p>
                    <a:p>
                      <a:pPr indent="0" lvl="0" marL="0" rtl="0" algn="l">
                        <a:spcBef>
                          <a:spcPts val="0"/>
                        </a:spcBef>
                        <a:spcAft>
                          <a:spcPts val="0"/>
                        </a:spcAft>
                        <a:buNone/>
                      </a:pPr>
                      <a:r>
                        <a:rPr lang="en-US" sz="1300"/>
                        <a:t>PD ↑ → TV intake ↓ [3]</a:t>
                      </a:r>
                      <a:endParaRPr sz="13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TV ↑ → Immune support ↑ → TL ↓ [1, 4]</a:t>
                      </a:r>
                      <a:endParaRPr sz="1300"/>
                    </a:p>
                    <a:p>
                      <a:pPr indent="0" lvl="0" marL="0" rtl="0" algn="l">
                        <a:spcBef>
                          <a:spcPts val="0"/>
                        </a:spcBef>
                        <a:spcAft>
                          <a:spcPts val="0"/>
                        </a:spcAft>
                        <a:buNone/>
                      </a:pPr>
                      <a:r>
                        <a:rPr lang="en-US" sz="1300"/>
                        <a:t>TL ↑ → TV intake ↓ (fibrous chewing burden) [2]</a:t>
                      </a:r>
                      <a:endParaRPr sz="1300"/>
                    </a:p>
                  </a:txBody>
                  <a:tcPr marT="91425" marB="91425" marR="91425" marL="91425" anchor="ctr"/>
                </a:tc>
              </a:tr>
              <a:tr h="381000">
                <a:tc>
                  <a:txBody>
                    <a:bodyPr/>
                    <a:lstStyle/>
                    <a:p>
                      <a:pPr indent="0" lvl="0" marL="0" rtl="0" algn="l">
                        <a:spcBef>
                          <a:spcPts val="0"/>
                        </a:spcBef>
                        <a:spcAft>
                          <a:spcPts val="0"/>
                        </a:spcAft>
                        <a:buNone/>
                      </a:pPr>
                      <a:r>
                        <a:rPr b="1" lang="en-US" sz="1300">
                          <a:solidFill>
                            <a:schemeClr val="dk1"/>
                          </a:solidFill>
                        </a:rPr>
                        <a:t>Greens &amp; Beans (GB)</a:t>
                      </a:r>
                      <a:endParaRPr sz="13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GB ↑ → Fiber/polyphenols ↑ → PD ↓ [1, 4]</a:t>
                      </a:r>
                      <a:endParaRPr sz="1300"/>
                    </a:p>
                    <a:p>
                      <a:pPr indent="0" lvl="0" marL="0" rtl="0" algn="l">
                        <a:spcBef>
                          <a:spcPts val="0"/>
                        </a:spcBef>
                        <a:spcAft>
                          <a:spcPts val="0"/>
                        </a:spcAft>
                        <a:buNone/>
                      </a:pPr>
                      <a:r>
                        <a:rPr lang="en-US" sz="1300"/>
                        <a:t>PD ↑ → GB intake ↓ (chewing difficulty) [3]</a:t>
                      </a:r>
                      <a:endParaRPr sz="13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GB ↑ → Bone/antioxidant support ↑ → TL ↓ [1, 4]</a:t>
                      </a:r>
                      <a:endParaRPr sz="1300"/>
                    </a:p>
                    <a:p>
                      <a:pPr indent="0" lvl="0" marL="0" rtl="0" algn="l">
                        <a:spcBef>
                          <a:spcPts val="0"/>
                        </a:spcBef>
                        <a:spcAft>
                          <a:spcPts val="0"/>
                        </a:spcAft>
                        <a:buNone/>
                      </a:pPr>
                      <a:r>
                        <a:rPr lang="en-US" sz="1300"/>
                        <a:t>TL ↑ → GB intake ↓ [2]</a:t>
                      </a:r>
                      <a:endParaRPr sz="1300"/>
                    </a:p>
                  </a:txBody>
                  <a:tcPr marT="91425" marB="91425" marR="91425" marL="91425" anchor="ctr"/>
                </a:tc>
              </a:tr>
              <a:tr h="381000">
                <a:tc>
                  <a:txBody>
                    <a:bodyPr/>
                    <a:lstStyle/>
                    <a:p>
                      <a:pPr indent="0" lvl="0" marL="0" rtl="0" algn="l">
                        <a:spcBef>
                          <a:spcPts val="0"/>
                        </a:spcBef>
                        <a:spcAft>
                          <a:spcPts val="0"/>
                        </a:spcAft>
                        <a:buNone/>
                      </a:pPr>
                      <a:r>
                        <a:rPr b="1" lang="en-US" sz="1300">
                          <a:solidFill>
                            <a:schemeClr val="dk1"/>
                          </a:solidFill>
                        </a:rPr>
                        <a:t>Whole Grains (WG)</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WG ↑ → CRP ↓ → PD ↓ [1]</a:t>
                      </a:r>
                      <a:endParaRPr sz="1300"/>
                    </a:p>
                    <a:p>
                      <a:pPr indent="0" lvl="0" marL="0" rtl="0" algn="l">
                        <a:spcBef>
                          <a:spcPts val="0"/>
                        </a:spcBef>
                        <a:spcAft>
                          <a:spcPts val="0"/>
                        </a:spcAft>
                        <a:buNone/>
                      </a:pPr>
                      <a:r>
                        <a:rPr lang="en-US" sz="1300"/>
                        <a:t>PD ↑ → WG intake ↓ (switch to refined) [3]</a:t>
                      </a:r>
                      <a:endParaRPr sz="13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WG ↑ → Inflammation ↓ → TL ↓ [1, 4]</a:t>
                      </a:r>
                      <a:endParaRPr sz="1300"/>
                    </a:p>
                    <a:p>
                      <a:pPr indent="0" lvl="0" marL="0" rtl="0" algn="l">
                        <a:spcBef>
                          <a:spcPts val="0"/>
                        </a:spcBef>
                        <a:spcAft>
                          <a:spcPts val="0"/>
                        </a:spcAft>
                        <a:buNone/>
                      </a:pPr>
                      <a:r>
                        <a:rPr lang="en-US" sz="1300"/>
                        <a:t>TL ↑ → WG intake ↓ (chewing limitations) [2]</a:t>
                      </a:r>
                      <a:endParaRPr sz="1300"/>
                    </a:p>
                  </a:txBody>
                  <a:tcPr marT="91425" marB="91425" marR="91425" marL="91425" anchor="ctr"/>
                </a:tc>
              </a:tr>
              <a:tr h="381000">
                <a:tc>
                  <a:txBody>
                    <a:bodyPr/>
                    <a:lstStyle/>
                    <a:p>
                      <a:pPr indent="0" lvl="0" marL="0" rtl="0" algn="l">
                        <a:spcBef>
                          <a:spcPts val="0"/>
                        </a:spcBef>
                        <a:spcAft>
                          <a:spcPts val="0"/>
                        </a:spcAft>
                        <a:buNone/>
                      </a:pPr>
                      <a:r>
                        <a:rPr b="1" lang="en-US" sz="1300">
                          <a:solidFill>
                            <a:schemeClr val="dk1"/>
                          </a:solidFill>
                        </a:rPr>
                        <a:t>Dairy (D)</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D ↑ → Calcium/Vitamin D ↑ → PD ↓ [1, 4]</a:t>
                      </a:r>
                      <a:endParaRPr sz="1300"/>
                    </a:p>
                    <a:p>
                      <a:pPr indent="0" lvl="0" marL="0" rtl="0" algn="l">
                        <a:spcBef>
                          <a:spcPts val="0"/>
                        </a:spcBef>
                        <a:spcAft>
                          <a:spcPts val="0"/>
                        </a:spcAft>
                        <a:buNone/>
                      </a:pPr>
                      <a:r>
                        <a:rPr lang="en-US" sz="1300"/>
                        <a:t>PD ↑ → D intake ↓ (oral soreness) [3]</a:t>
                      </a:r>
                      <a:endParaRPr sz="13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D ↑ → Bone density ↑ → TL ↓ [1, 4]</a:t>
                      </a:r>
                      <a:endParaRPr sz="1300"/>
                    </a:p>
                    <a:p>
                      <a:pPr indent="0" lvl="0" marL="0" rtl="0" algn="l">
                        <a:spcBef>
                          <a:spcPts val="0"/>
                        </a:spcBef>
                        <a:spcAft>
                          <a:spcPts val="0"/>
                        </a:spcAft>
                        <a:buNone/>
                      </a:pPr>
                      <a:r>
                        <a:rPr lang="en-US" sz="1300"/>
                        <a:t>TL ↑ → D intake ↓ (denture discomfort) [2]</a:t>
                      </a:r>
                      <a:endParaRPr sz="1300"/>
                    </a:p>
                  </a:txBody>
                  <a:tcPr marT="91425" marB="91425" marR="91425" marL="91425" anchor="ctr"/>
                </a:tc>
              </a:tr>
              <a:tr h="393125">
                <a:tc>
                  <a:txBody>
                    <a:bodyPr/>
                    <a:lstStyle/>
                    <a:p>
                      <a:pPr indent="0" lvl="0" marL="0" rtl="0" algn="l">
                        <a:spcBef>
                          <a:spcPts val="0"/>
                        </a:spcBef>
                        <a:spcAft>
                          <a:spcPts val="0"/>
                        </a:spcAft>
                        <a:buNone/>
                      </a:pPr>
                      <a:r>
                        <a:rPr b="1" lang="en-US" sz="1300">
                          <a:solidFill>
                            <a:schemeClr val="dk1"/>
                          </a:solidFill>
                        </a:rPr>
                        <a:t>Protein Total (PT)</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PT ↑ → Tissue repair ↑ → PD ↓ [1]</a:t>
                      </a:r>
                      <a:endParaRPr sz="1300"/>
                    </a:p>
                    <a:p>
                      <a:pPr indent="0" lvl="0" marL="0" rtl="0" algn="l">
                        <a:spcBef>
                          <a:spcPts val="0"/>
                        </a:spcBef>
                        <a:spcAft>
                          <a:spcPts val="0"/>
                        </a:spcAft>
                        <a:buNone/>
                      </a:pPr>
                      <a:r>
                        <a:rPr lang="en-US" sz="1300"/>
                        <a:t>PD ↛ PT (soft proteins accessible) [3]</a:t>
                      </a:r>
                      <a:endParaRPr sz="1300"/>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t>PT ↑ → Mucosal health ↑ → TL ↓ [1, 4]</a:t>
                      </a:r>
                      <a:endParaRPr sz="1300"/>
                    </a:p>
                    <a:p>
                      <a:pPr indent="0" lvl="0" marL="0" rtl="0" algn="l">
                        <a:spcBef>
                          <a:spcPts val="0"/>
                        </a:spcBef>
                        <a:spcAft>
                          <a:spcPts val="0"/>
                        </a:spcAft>
                        <a:buNone/>
                      </a:pPr>
                      <a:r>
                        <a:rPr lang="en-US" sz="1300"/>
                        <a:t>TL ↛ PT [2]</a:t>
                      </a:r>
                      <a:endParaRPr sz="1300"/>
                    </a:p>
                  </a:txBody>
                  <a:tcPr marT="91425" marB="91425" marR="91425" marL="91425"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457200" y="319100"/>
            <a:ext cx="11271300" cy="883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HEI-13 Components Associations with Periodontal Disease and Tooth Loss </a:t>
            </a:r>
            <a:endParaRPr sz="3200">
              <a:solidFill>
                <a:srgbClr val="801F17"/>
              </a:solidFill>
            </a:endParaRPr>
          </a:p>
        </p:txBody>
      </p:sp>
      <p:sp>
        <p:nvSpPr>
          <p:cNvPr id="223" name="Google Shape;223;p28"/>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24" name="Google Shape;224;p28"/>
          <p:cNvGraphicFramePr/>
          <p:nvPr/>
        </p:nvGraphicFramePr>
        <p:xfrm>
          <a:off x="877885" y="1444923"/>
          <a:ext cx="3000000" cy="3000000"/>
        </p:xfrm>
        <a:graphic>
          <a:graphicData uri="http://schemas.openxmlformats.org/drawingml/2006/table">
            <a:tbl>
              <a:tblPr>
                <a:noFill/>
                <a:tableStyleId>{0B419C3C-F81E-404C-BEA5-8DC54F98D1C1}</a:tableStyleId>
              </a:tblPr>
              <a:tblGrid>
                <a:gridCol w="2250300"/>
                <a:gridCol w="4244675"/>
                <a:gridCol w="3760150"/>
              </a:tblGrid>
              <a:tr h="381000">
                <a:tc>
                  <a:txBody>
                    <a:bodyPr/>
                    <a:lstStyle/>
                    <a:p>
                      <a:pPr indent="0" lvl="0" marL="0" rtl="0" algn="ctr">
                        <a:spcBef>
                          <a:spcPts val="0"/>
                        </a:spcBef>
                        <a:spcAft>
                          <a:spcPts val="0"/>
                        </a:spcAft>
                        <a:buNone/>
                      </a:pPr>
                      <a:r>
                        <a:rPr b="1" lang="en-US">
                          <a:solidFill>
                            <a:schemeClr val="dk1"/>
                          </a:solidFill>
                        </a:rPr>
                        <a:t>HEI-13 Component</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US">
                          <a:solidFill>
                            <a:schemeClr val="dk1"/>
                          </a:solidFill>
                        </a:rPr>
                        <a:t>Association with Periodontal Disease (PD)</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US">
                          <a:solidFill>
                            <a:schemeClr val="dk1"/>
                          </a:solidFill>
                        </a:rPr>
                        <a:t>Association with Tooth Loss (TL)</a:t>
                      </a:r>
                      <a:endParaRPr/>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Seafood/Plant Protein (SP)</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SP ↑ → Omega-3 ↑ → Inflammation ↓ → PD ↓ [1, 4]</a:t>
                      </a:r>
                      <a:endParaRPr sz="1300">
                        <a:solidFill>
                          <a:schemeClr val="dk1"/>
                        </a:solidFill>
                      </a:endParaRPr>
                    </a:p>
                    <a:p>
                      <a:pPr indent="0" lvl="0" marL="0" rtl="0" algn="l">
                        <a:spcBef>
                          <a:spcPts val="0"/>
                        </a:spcBef>
                        <a:spcAft>
                          <a:spcPts val="0"/>
                        </a:spcAft>
                        <a:buNone/>
                      </a:pPr>
                      <a:r>
                        <a:rPr lang="en-US" sz="1300">
                          <a:solidFill>
                            <a:schemeClr val="dk1"/>
                          </a:solidFill>
                        </a:rPr>
                        <a:t>PD ↛ SP [3]</a:t>
                      </a:r>
                      <a:endParaRPr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SP ↑ → Systemic inflammation ↓ → TL ↓ [1]</a:t>
                      </a:r>
                      <a:endParaRPr sz="1300">
                        <a:solidFill>
                          <a:schemeClr val="dk1"/>
                        </a:solidFill>
                      </a:endParaRPr>
                    </a:p>
                    <a:p>
                      <a:pPr indent="0" lvl="0" marL="0" rtl="0" algn="l">
                        <a:spcBef>
                          <a:spcPts val="0"/>
                        </a:spcBef>
                        <a:spcAft>
                          <a:spcPts val="0"/>
                        </a:spcAft>
                        <a:buNone/>
                      </a:pPr>
                      <a:r>
                        <a:rPr lang="en-US" sz="1300">
                          <a:solidFill>
                            <a:schemeClr val="dk1"/>
                          </a:solidFill>
                        </a:rPr>
                        <a:t>TL ↛ SP [2]</a:t>
                      </a:r>
                      <a:endParaRPr sz="1300">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Fatty Acid Ratio (FAR)</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FAR ↑ → Inflammation ↓ → PD ↓ [1]</a:t>
                      </a:r>
                      <a:endParaRPr sz="1300">
                        <a:solidFill>
                          <a:schemeClr val="dk1"/>
                        </a:solidFill>
                      </a:endParaRPr>
                    </a:p>
                    <a:p>
                      <a:pPr indent="0" lvl="0" marL="0" rtl="0" algn="l">
                        <a:spcBef>
                          <a:spcPts val="0"/>
                        </a:spcBef>
                        <a:spcAft>
                          <a:spcPts val="0"/>
                        </a:spcAft>
                        <a:buNone/>
                      </a:pPr>
                      <a:r>
                        <a:rPr lang="en-US" sz="1300">
                          <a:solidFill>
                            <a:schemeClr val="dk1"/>
                          </a:solidFill>
                        </a:rPr>
                        <a:t>PD ↛ FAR [3]</a:t>
                      </a:r>
                      <a:endParaRPr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FAR ↑ → CRP ↓ → TL ↓ [1]</a:t>
                      </a:r>
                      <a:endParaRPr sz="1300">
                        <a:solidFill>
                          <a:schemeClr val="dk1"/>
                        </a:solidFill>
                      </a:endParaRPr>
                    </a:p>
                    <a:p>
                      <a:pPr indent="0" lvl="0" marL="0" rtl="0" algn="l">
                        <a:spcBef>
                          <a:spcPts val="0"/>
                        </a:spcBef>
                        <a:spcAft>
                          <a:spcPts val="0"/>
                        </a:spcAft>
                        <a:buNone/>
                      </a:pPr>
                      <a:r>
                        <a:rPr lang="en-US" sz="1300">
                          <a:solidFill>
                            <a:schemeClr val="dk1"/>
                          </a:solidFill>
                        </a:rPr>
                        <a:t>TL ↛ FAR [3]</a:t>
                      </a:r>
                      <a:endParaRPr sz="1300">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Refined Grains (RG)</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RG ↑ → Glycemic Load ↑ → PD ↑ [1, 4]</a:t>
                      </a:r>
                      <a:endParaRPr sz="1300">
                        <a:solidFill>
                          <a:schemeClr val="dk1"/>
                        </a:solidFill>
                      </a:endParaRPr>
                    </a:p>
                    <a:p>
                      <a:pPr indent="0" lvl="0" marL="0" rtl="0" algn="l">
                        <a:spcBef>
                          <a:spcPts val="0"/>
                        </a:spcBef>
                        <a:spcAft>
                          <a:spcPts val="0"/>
                        </a:spcAft>
                        <a:buNone/>
                      </a:pPr>
                      <a:r>
                        <a:rPr lang="en-US" sz="1300">
                          <a:solidFill>
                            <a:schemeClr val="dk1"/>
                          </a:solidFill>
                        </a:rPr>
                        <a:t>PD ↑ → RG intake ↑ (comfort carbs) [3]</a:t>
                      </a:r>
                      <a:endParaRPr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RG ↑ → Inflammation ↑ → TL ↑ [1, 4]</a:t>
                      </a:r>
                      <a:endParaRPr sz="1300">
                        <a:solidFill>
                          <a:schemeClr val="dk1"/>
                        </a:solidFill>
                      </a:endParaRPr>
                    </a:p>
                    <a:p>
                      <a:pPr indent="0" lvl="0" marL="0" rtl="0" algn="l">
                        <a:spcBef>
                          <a:spcPts val="0"/>
                        </a:spcBef>
                        <a:spcAft>
                          <a:spcPts val="0"/>
                        </a:spcAft>
                        <a:buNone/>
                      </a:pPr>
                      <a:r>
                        <a:rPr lang="en-US" sz="1300">
                          <a:solidFill>
                            <a:schemeClr val="dk1"/>
                          </a:solidFill>
                        </a:rPr>
                        <a:t>TL ↑ → RG intake ↑ (easy to chew) [2]</a:t>
                      </a:r>
                      <a:endParaRPr sz="1300">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Sodium (Na)</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Na ↑ → Gingival edema/inflammation ↑ → PD ↑ [1]</a:t>
                      </a:r>
                      <a:endParaRPr sz="1300">
                        <a:solidFill>
                          <a:schemeClr val="dk1"/>
                        </a:solidFill>
                      </a:endParaRPr>
                    </a:p>
                    <a:p>
                      <a:pPr indent="0" lvl="0" marL="0" rtl="0" algn="l">
                        <a:spcBef>
                          <a:spcPts val="0"/>
                        </a:spcBef>
                        <a:spcAft>
                          <a:spcPts val="0"/>
                        </a:spcAft>
                        <a:buNone/>
                      </a:pPr>
                      <a:r>
                        <a:rPr lang="en-US" sz="1300">
                          <a:solidFill>
                            <a:schemeClr val="dk1"/>
                          </a:solidFill>
                        </a:rPr>
                        <a:t>PD ↛ Na directly, but ↑ processed food = ↑ Na [3]</a:t>
                      </a:r>
                      <a:endParaRPr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Na ↑ → Soft processed food ↑ → TL ↑ [1, 2]</a:t>
                      </a:r>
                      <a:endParaRPr sz="1300">
                        <a:solidFill>
                          <a:schemeClr val="dk1"/>
                        </a:solidFill>
                      </a:endParaRPr>
                    </a:p>
                    <a:p>
                      <a:pPr indent="0" lvl="0" marL="0" rtl="0" algn="l">
                        <a:spcBef>
                          <a:spcPts val="0"/>
                        </a:spcBef>
                        <a:spcAft>
                          <a:spcPts val="0"/>
                        </a:spcAft>
                        <a:buNone/>
                      </a:pPr>
                      <a:r>
                        <a:rPr lang="en-US" sz="1300">
                          <a:solidFill>
                            <a:schemeClr val="dk1"/>
                          </a:solidFill>
                        </a:rPr>
                        <a:t>TL ↑ → Na ↑ (due to food texture substitution) [2]</a:t>
                      </a:r>
                      <a:endParaRPr sz="1300">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Added Sugars (AS)</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AS ↑ → Biofilm ↑ → PD ↑ [1, 4]</a:t>
                      </a:r>
                      <a:endParaRPr sz="1300">
                        <a:solidFill>
                          <a:schemeClr val="dk1"/>
                        </a:solidFill>
                      </a:endParaRPr>
                    </a:p>
                    <a:p>
                      <a:pPr indent="0" lvl="0" marL="0" rtl="0" algn="l">
                        <a:spcBef>
                          <a:spcPts val="0"/>
                        </a:spcBef>
                        <a:spcAft>
                          <a:spcPts val="0"/>
                        </a:spcAft>
                        <a:buNone/>
                      </a:pPr>
                      <a:r>
                        <a:rPr lang="en-US" sz="1300">
                          <a:solidFill>
                            <a:schemeClr val="dk1"/>
                          </a:solidFill>
                        </a:rPr>
                        <a:t>PD ↑ → AS intake ↑ (comfort eating) [3]</a:t>
                      </a:r>
                      <a:endParaRPr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AS ↑ → Caries/periodontal loss ↑ → TL ↑ [2]</a:t>
                      </a:r>
                      <a:endParaRPr sz="1300">
                        <a:solidFill>
                          <a:schemeClr val="dk1"/>
                        </a:solidFill>
                      </a:endParaRPr>
                    </a:p>
                    <a:p>
                      <a:pPr indent="0" lvl="0" marL="0" rtl="0" algn="l">
                        <a:spcBef>
                          <a:spcPts val="0"/>
                        </a:spcBef>
                        <a:spcAft>
                          <a:spcPts val="0"/>
                        </a:spcAft>
                        <a:buNone/>
                      </a:pPr>
                      <a:r>
                        <a:rPr lang="en-US" sz="1300">
                          <a:solidFill>
                            <a:schemeClr val="dk1"/>
                          </a:solidFill>
                        </a:rPr>
                        <a:t>TL ↑ → AS ↑ (desserts, drinks) [3]</a:t>
                      </a:r>
                      <a:endParaRPr sz="1300">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Saturated Fats (SF)</a:t>
                      </a:r>
                      <a:endParaRPr b="1" sz="15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SF ↑ → Inflammatory markers ↑ → PD ↑ [1]</a:t>
                      </a:r>
                      <a:endParaRPr sz="1300">
                        <a:solidFill>
                          <a:schemeClr val="dk1"/>
                        </a:solidFill>
                      </a:endParaRPr>
                    </a:p>
                    <a:p>
                      <a:pPr indent="0" lvl="0" marL="0" rtl="0" algn="l">
                        <a:spcBef>
                          <a:spcPts val="0"/>
                        </a:spcBef>
                        <a:spcAft>
                          <a:spcPts val="0"/>
                        </a:spcAft>
                        <a:buNone/>
                      </a:pPr>
                      <a:r>
                        <a:rPr lang="en-US" sz="1300">
                          <a:solidFill>
                            <a:schemeClr val="dk1"/>
                          </a:solidFill>
                        </a:rPr>
                        <a:t>PD ↛ SF intake [3]</a:t>
                      </a:r>
                      <a:endParaRPr sz="1300">
                        <a:solidFill>
                          <a:schemeClr val="dk1"/>
                        </a:solidFill>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SF ↑ → Inflammatory burden ↑ → TL ↑ [1]</a:t>
                      </a:r>
                      <a:endParaRPr sz="1300">
                        <a:solidFill>
                          <a:schemeClr val="dk1"/>
                        </a:solidFill>
                      </a:endParaRPr>
                    </a:p>
                    <a:p>
                      <a:pPr indent="0" lvl="0" marL="0" rtl="0" algn="l">
                        <a:spcBef>
                          <a:spcPts val="0"/>
                        </a:spcBef>
                        <a:spcAft>
                          <a:spcPts val="0"/>
                        </a:spcAft>
                        <a:buNone/>
                      </a:pPr>
                      <a:r>
                        <a:rPr lang="en-US" sz="1300">
                          <a:solidFill>
                            <a:schemeClr val="dk1"/>
                          </a:solidFill>
                        </a:rPr>
                        <a:t>TL ↑ → SF ↑ (comfort food preference) [3]</a:t>
                      </a:r>
                      <a:endParaRPr sz="1300">
                        <a:solidFill>
                          <a:schemeClr val="dk1"/>
                        </a:solidFill>
                      </a:endParaRPr>
                    </a:p>
                  </a:txBody>
                  <a:tcPr marT="91425" marB="91425" marR="91425" marL="91425"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457200" y="378954"/>
            <a:ext cx="11596200" cy="842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Associations Between Lifestyle Factors and Periodontal Disease and Tooth Loss</a:t>
            </a:r>
            <a:endParaRPr sz="3200"/>
          </a:p>
        </p:txBody>
      </p:sp>
      <p:sp>
        <p:nvSpPr>
          <p:cNvPr id="230" name="Google Shape;230;p29"/>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31" name="Google Shape;231;p29"/>
          <p:cNvGraphicFramePr/>
          <p:nvPr/>
        </p:nvGraphicFramePr>
        <p:xfrm>
          <a:off x="139275" y="1348150"/>
          <a:ext cx="3000000" cy="3000000"/>
        </p:xfrm>
        <a:graphic>
          <a:graphicData uri="http://schemas.openxmlformats.org/drawingml/2006/table">
            <a:tbl>
              <a:tblPr>
                <a:noFill/>
                <a:tableStyleId>{0B419C3C-F81E-404C-BEA5-8DC54F98D1C1}</a:tableStyleId>
              </a:tblPr>
              <a:tblGrid>
                <a:gridCol w="1790100"/>
                <a:gridCol w="5158075"/>
                <a:gridCol w="4965975"/>
              </a:tblGrid>
              <a:tr h="381000">
                <a:tc>
                  <a:txBody>
                    <a:bodyPr/>
                    <a:lstStyle/>
                    <a:p>
                      <a:pPr indent="0" lvl="0" marL="0" rtl="0" algn="ctr">
                        <a:spcBef>
                          <a:spcPts val="0"/>
                        </a:spcBef>
                        <a:spcAft>
                          <a:spcPts val="0"/>
                        </a:spcAft>
                        <a:buNone/>
                      </a:pPr>
                      <a:r>
                        <a:rPr b="1" lang="en-US">
                          <a:solidFill>
                            <a:schemeClr val="dk1"/>
                          </a:solidFill>
                        </a:rPr>
                        <a:t>Factor</a:t>
                      </a:r>
                      <a:endParaRPr b="1"/>
                    </a:p>
                  </a:txBody>
                  <a:tcPr marT="91425" marB="91425" marR="91425" marL="91425"/>
                </a:tc>
                <a:tc>
                  <a:txBody>
                    <a:bodyPr/>
                    <a:lstStyle/>
                    <a:p>
                      <a:pPr indent="0" lvl="0" marL="0" rtl="0" algn="ctr">
                        <a:spcBef>
                          <a:spcPts val="0"/>
                        </a:spcBef>
                        <a:spcAft>
                          <a:spcPts val="0"/>
                        </a:spcAft>
                        <a:buNone/>
                      </a:pPr>
                      <a:r>
                        <a:rPr b="1" lang="en-US">
                          <a:solidFill>
                            <a:schemeClr val="dk1"/>
                          </a:solidFill>
                        </a:rPr>
                        <a:t>Association with Periodontal Disease (PD)</a:t>
                      </a:r>
                      <a:endParaRPr b="1"/>
                    </a:p>
                  </a:txBody>
                  <a:tcPr marT="91425" marB="91425" marR="91425" marL="91425"/>
                </a:tc>
                <a:tc>
                  <a:txBody>
                    <a:bodyPr/>
                    <a:lstStyle/>
                    <a:p>
                      <a:pPr indent="0" lvl="0" marL="0" rtl="0" algn="ctr">
                        <a:spcBef>
                          <a:spcPts val="0"/>
                        </a:spcBef>
                        <a:spcAft>
                          <a:spcPts val="0"/>
                        </a:spcAft>
                        <a:buNone/>
                      </a:pPr>
                      <a:r>
                        <a:rPr b="1" lang="en-US">
                          <a:solidFill>
                            <a:schemeClr val="dk1"/>
                          </a:solidFill>
                        </a:rPr>
                        <a:t>Association with Tooth Loss (TL)</a:t>
                      </a:r>
                      <a:endParaRPr b="1"/>
                    </a:p>
                  </a:txBody>
                  <a:tcPr marT="91425" marB="91425" marR="91425" marL="91425"/>
                </a:tc>
              </a:tr>
              <a:tr h="381000">
                <a:tc>
                  <a:txBody>
                    <a:bodyPr/>
                    <a:lstStyle/>
                    <a:p>
                      <a:pPr indent="0" lvl="0" marL="0" rtl="0" algn="l">
                        <a:spcBef>
                          <a:spcPts val="0"/>
                        </a:spcBef>
                        <a:spcAft>
                          <a:spcPts val="0"/>
                        </a:spcAft>
                        <a:buNone/>
                      </a:pPr>
                      <a:r>
                        <a:rPr b="1" lang="en-US" sz="1200">
                          <a:solidFill>
                            <a:schemeClr val="dk1"/>
                          </a:solidFill>
                        </a:rPr>
                        <a:t>Smoker Status</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Former Smoker</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Current Smoker</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Never Smoker</a:t>
                      </a:r>
                      <a:endParaRPr sz="1200">
                        <a:solidFill>
                          <a:schemeClr val="dk1"/>
                        </a:solidFill>
                      </a:endParaRPr>
                    </a:p>
                  </a:txBody>
                  <a:tcPr marT="91425" marB="91425" marR="91425" marL="91425" anchor="ctr"/>
                </a:tc>
                <a:tc>
                  <a:txBody>
                    <a:bodyPr/>
                    <a:lstStyle/>
                    <a:p>
                      <a:pPr indent="-304800" lvl="0" marL="457200" rtl="0" algn="l">
                        <a:spcBef>
                          <a:spcPts val="0"/>
                        </a:spcBef>
                        <a:spcAft>
                          <a:spcPts val="0"/>
                        </a:spcAft>
                        <a:buSzPts val="1200"/>
                        <a:buChar char="●"/>
                      </a:pPr>
                      <a:r>
                        <a:rPr lang="en-US" sz="1200">
                          <a:solidFill>
                            <a:schemeClr val="dk1"/>
                          </a:solidFill>
                        </a:rPr>
                        <a:t>Current smokers in the U.S. are at significantly greater risk for both periodontal disease and tooth loss compared to never smokers, with risk ratios for periodontitis as high as 1.85 (95% CI: 1.5–2.2).  [1]</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Former smokers show reduced risk, but not to the level of never smokers [2] [3].</a:t>
                      </a:r>
                      <a:endParaRPr sz="1200">
                        <a:solidFill>
                          <a:schemeClr val="dk1"/>
                        </a:solidFill>
                      </a:endParaRPr>
                    </a:p>
                  </a:txBody>
                  <a:tcPr marT="91425" marB="91425" marR="91425" marL="91425" anchor="ctr"/>
                </a:tc>
                <a:tc>
                  <a:txBody>
                    <a:bodyPr/>
                    <a:lstStyle/>
                    <a:p>
                      <a:pPr indent="-304800" lvl="0" marL="457200" rtl="0" algn="l">
                        <a:spcBef>
                          <a:spcPts val="0"/>
                        </a:spcBef>
                        <a:spcAft>
                          <a:spcPts val="0"/>
                        </a:spcAft>
                        <a:buSzPts val="1200"/>
                        <a:buChar char="●"/>
                      </a:pPr>
                      <a:r>
                        <a:rPr lang="en-US" sz="1200">
                          <a:solidFill>
                            <a:schemeClr val="dk1"/>
                          </a:solidFill>
                        </a:rPr>
                        <a:t>Smoking increases the risk of losing 6 or more teeth by </a:t>
                      </a:r>
                      <a:r>
                        <a:rPr b="1" lang="en-US" sz="1200">
                          <a:solidFill>
                            <a:schemeClr val="dk1"/>
                          </a:solidFill>
                        </a:rPr>
                        <a:t>10.7%</a:t>
                      </a:r>
                      <a:r>
                        <a:rPr lang="en-US" sz="1200">
                          <a:solidFill>
                            <a:schemeClr val="dk1"/>
                          </a:solidFill>
                        </a:rPr>
                        <a:t> (95% CI: 10.0%–11.3%) and the risk of complete tooth loss (edentulism) by </a:t>
                      </a:r>
                      <a:r>
                        <a:rPr b="1" lang="en-US" sz="1200">
                          <a:solidFill>
                            <a:schemeClr val="dk1"/>
                          </a:solidFill>
                        </a:rPr>
                        <a:t>2.6%</a:t>
                      </a:r>
                      <a:r>
                        <a:rPr lang="en-US" sz="1200">
                          <a:solidFill>
                            <a:schemeClr val="dk1"/>
                          </a:solidFill>
                        </a:rPr>
                        <a:t> (95% CI: 2.3%–2.8%) relative to never smokers [4].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Smoking cessation reduces the risk of losing 6 or more teeth by </a:t>
                      </a:r>
                      <a:r>
                        <a:rPr b="1" lang="en-US" sz="1200">
                          <a:solidFill>
                            <a:schemeClr val="dk1"/>
                          </a:solidFill>
                        </a:rPr>
                        <a:t>13.5%</a:t>
                      </a:r>
                      <a:r>
                        <a:rPr lang="en-US" sz="1200">
                          <a:solidFill>
                            <a:schemeClr val="dk1"/>
                          </a:solidFill>
                        </a:rPr>
                        <a:t> and the risk of edentulism by </a:t>
                      </a:r>
                      <a:r>
                        <a:rPr b="1" lang="en-US" sz="1200">
                          <a:solidFill>
                            <a:schemeClr val="dk1"/>
                          </a:solidFill>
                        </a:rPr>
                        <a:t>7.6%</a:t>
                      </a:r>
                      <a:r>
                        <a:rPr lang="en-US" sz="1200">
                          <a:solidFill>
                            <a:schemeClr val="dk1"/>
                          </a:solidFill>
                        </a:rPr>
                        <a:t> compared to current smokers [4]. </a:t>
                      </a:r>
                      <a:endParaRPr sz="1200">
                        <a:solidFill>
                          <a:schemeClr val="dk1"/>
                        </a:solidFill>
                      </a:endParaRPr>
                    </a:p>
                  </a:txBody>
                  <a:tcPr marT="91425" marB="91425" marR="91425" marL="91425" anchor="ctr"/>
                </a:tc>
              </a:tr>
              <a:tr h="381000">
                <a:tc>
                  <a:txBody>
                    <a:bodyPr/>
                    <a:lstStyle/>
                    <a:p>
                      <a:pPr indent="0" lvl="0" marL="0" rtl="0" algn="l">
                        <a:spcBef>
                          <a:spcPts val="0"/>
                        </a:spcBef>
                        <a:spcAft>
                          <a:spcPts val="0"/>
                        </a:spcAft>
                        <a:buNone/>
                      </a:pPr>
                      <a:r>
                        <a:rPr b="1" lang="en-US" sz="1200">
                          <a:solidFill>
                            <a:schemeClr val="dk1"/>
                          </a:solidFill>
                        </a:rPr>
                        <a:t>Alcohol Use</a:t>
                      </a:r>
                      <a:endParaRPr b="1"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Never Drinker</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Former Drinker</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Light Drinker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Moderate Drinker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Heavy Drinker</a:t>
                      </a:r>
                      <a:endParaRPr sz="1200">
                        <a:solidFill>
                          <a:schemeClr val="dk1"/>
                        </a:solidFill>
                      </a:endParaRPr>
                    </a:p>
                  </a:txBody>
                  <a:tcPr marT="91425" marB="91425" marR="91425" marL="91425" anchor="ctr"/>
                </a:tc>
                <a:tc>
                  <a:txBody>
                    <a:bodyPr/>
                    <a:lstStyle/>
                    <a:p>
                      <a:pPr indent="-304800" lvl="0" marL="457200" rtl="0" algn="l">
                        <a:spcBef>
                          <a:spcPts val="0"/>
                        </a:spcBef>
                        <a:spcAft>
                          <a:spcPts val="0"/>
                        </a:spcAft>
                        <a:buSzPts val="1200"/>
                        <a:buChar char="●"/>
                      </a:pPr>
                      <a:r>
                        <a:rPr lang="en-US" sz="1200">
                          <a:solidFill>
                            <a:schemeClr val="dk1"/>
                          </a:solidFill>
                        </a:rPr>
                        <a:t>Heavy drinkers had an adjusted OR of </a:t>
                      </a:r>
                      <a:r>
                        <a:rPr b="1" lang="en-US" sz="1200">
                          <a:solidFill>
                            <a:schemeClr val="dk1"/>
                          </a:solidFill>
                        </a:rPr>
                        <a:t>1.65</a:t>
                      </a:r>
                      <a:r>
                        <a:rPr lang="en-US" sz="1200">
                          <a:solidFill>
                            <a:schemeClr val="dk1"/>
                          </a:solidFill>
                        </a:rPr>
                        <a:t> (95% CI: 1.14–2.39) for periodontitis compared to never drinkers [5].</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M</a:t>
                      </a:r>
                      <a:r>
                        <a:rPr lang="en-US" sz="1200">
                          <a:solidFill>
                            <a:schemeClr val="dk1"/>
                          </a:solidFill>
                        </a:rPr>
                        <a:t>oderate drinkers had </a:t>
                      </a:r>
                      <a:r>
                        <a:rPr lang="en-US" sz="1200">
                          <a:solidFill>
                            <a:schemeClr val="dk1"/>
                          </a:solidFill>
                        </a:rPr>
                        <a:t>an adjusted OR of </a:t>
                      </a:r>
                      <a:r>
                        <a:rPr b="1" lang="en-US" sz="1200">
                          <a:solidFill>
                            <a:schemeClr val="dk1"/>
                          </a:solidFill>
                        </a:rPr>
                        <a:t>1.21</a:t>
                      </a:r>
                      <a:r>
                        <a:rPr lang="en-US" sz="1200">
                          <a:solidFill>
                            <a:schemeClr val="dk1"/>
                          </a:solidFill>
                        </a:rPr>
                        <a:t> (95% CI: 0.89–1.66) for </a:t>
                      </a:r>
                      <a:r>
                        <a:rPr lang="en-US" sz="1200">
                          <a:solidFill>
                            <a:schemeClr val="dk1"/>
                          </a:solidFill>
                        </a:rPr>
                        <a:t>periodontitis compared to never drinkers [5]</a:t>
                      </a:r>
                      <a:r>
                        <a:rPr lang="en-US"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ORs for light drinkers are close to 1 and not statistically significant [5].</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ORs for former drinkers between </a:t>
                      </a:r>
                      <a:r>
                        <a:rPr b="1" lang="en-US" sz="1200">
                          <a:solidFill>
                            <a:schemeClr val="dk1"/>
                          </a:solidFill>
                        </a:rPr>
                        <a:t>1.1–1.2</a:t>
                      </a:r>
                      <a:r>
                        <a:rPr lang="en-US" sz="1200">
                          <a:solidFill>
                            <a:schemeClr val="dk1"/>
                          </a:solidFill>
                        </a:rPr>
                        <a:t>, not always statistically significant [5]. </a:t>
                      </a:r>
                      <a:endParaRPr sz="1200">
                        <a:solidFill>
                          <a:schemeClr val="dk1"/>
                        </a:solidFill>
                      </a:endParaRPr>
                    </a:p>
                  </a:txBody>
                  <a:tcPr marT="91425" marB="91425" marR="91425" marL="91425" anchor="ctr"/>
                </a:tc>
                <a:tc>
                  <a:txBody>
                    <a:bodyPr/>
                    <a:lstStyle/>
                    <a:p>
                      <a:pPr indent="-304800" lvl="0" marL="457200" rtl="0" algn="l">
                        <a:spcBef>
                          <a:spcPts val="0"/>
                        </a:spcBef>
                        <a:spcAft>
                          <a:spcPts val="0"/>
                        </a:spcAft>
                        <a:buSzPts val="1200"/>
                        <a:buChar char="●"/>
                      </a:pPr>
                      <a:r>
                        <a:rPr lang="en-US" sz="1200">
                          <a:solidFill>
                            <a:schemeClr val="dk1"/>
                          </a:solidFill>
                        </a:rPr>
                        <a:t>Heavy alcohol use is an independent risk factor for tooth loss, with reported odds ratios generally in the range of </a:t>
                      </a:r>
                      <a:r>
                        <a:rPr b="1" lang="en-US" sz="1200">
                          <a:solidFill>
                            <a:schemeClr val="dk1"/>
                          </a:solidFill>
                        </a:rPr>
                        <a:t>1.4–2.0</a:t>
                      </a:r>
                      <a:r>
                        <a:rPr lang="en-US" sz="1200">
                          <a:solidFill>
                            <a:schemeClr val="dk1"/>
                          </a:solidFill>
                        </a:rPr>
                        <a:t> compared to never drinkers</a:t>
                      </a:r>
                      <a:r>
                        <a:rPr lang="en-US" sz="1200"/>
                        <a:t> [6].</a:t>
                      </a:r>
                      <a:endParaRPr sz="1200"/>
                    </a:p>
                    <a:p>
                      <a:pPr indent="-304800" lvl="0" marL="457200" rtl="0" algn="l">
                        <a:spcBef>
                          <a:spcPts val="0"/>
                        </a:spcBef>
                        <a:spcAft>
                          <a:spcPts val="0"/>
                        </a:spcAft>
                        <a:buSzPts val="1200"/>
                        <a:buChar char="●"/>
                      </a:pPr>
                      <a:r>
                        <a:rPr lang="en-US" sz="1200">
                          <a:solidFill>
                            <a:schemeClr val="dk1"/>
                          </a:solidFill>
                        </a:rPr>
                        <a:t>Odds ratios for moderate drinker in U.S. studies typically range from </a:t>
                      </a:r>
                      <a:r>
                        <a:rPr b="1" lang="en-US" sz="1200">
                          <a:solidFill>
                            <a:schemeClr val="dk1"/>
                          </a:solidFill>
                        </a:rPr>
                        <a:t>1.2–1.5</a:t>
                      </a:r>
                      <a:r>
                        <a:rPr lang="en-US" sz="1200">
                          <a:solidFill>
                            <a:schemeClr val="dk1"/>
                          </a:solidFill>
                        </a:rPr>
                        <a:t> compared to never drinkers [6].</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Light drinkers may have a slightly elevated risk compared to never drinkers, but U.S. studies often do not find a statistically significant association (OR close to 1) [6].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Former drinkers’ risk is generally intermediate, often slightly higher than never drinkers but lower than current heavy drinkers. ORs are usually </a:t>
                      </a:r>
                      <a:r>
                        <a:rPr b="1" lang="en-US" sz="1200">
                          <a:solidFill>
                            <a:schemeClr val="dk1"/>
                          </a:solidFill>
                        </a:rPr>
                        <a:t>1.1–1.3 </a:t>
                      </a:r>
                      <a:r>
                        <a:rPr lang="en-US" sz="1200">
                          <a:solidFill>
                            <a:schemeClr val="dk1"/>
                          </a:solidFill>
                        </a:rPr>
                        <a:t>[6]. </a:t>
                      </a:r>
                      <a:endParaRPr sz="1200">
                        <a:solidFill>
                          <a:schemeClr val="dk1"/>
                        </a:solidFill>
                      </a:endParaRPr>
                    </a:p>
                  </a:txBody>
                  <a:tcPr marT="91425" marB="91425" marR="91425" marL="91425"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ph idx="1" type="body"/>
          </p:nvPr>
        </p:nvSpPr>
        <p:spPr>
          <a:xfrm>
            <a:off x="728663" y="1252538"/>
            <a:ext cx="10699800" cy="2641500"/>
          </a:xfrm>
          <a:prstGeom prst="rect">
            <a:avLst/>
          </a:prstGeom>
          <a:noFill/>
          <a:ln>
            <a:noFill/>
          </a:ln>
        </p:spPr>
        <p:txBody>
          <a:bodyPr anchorCtr="0" anchor="ctr" bIns="274300" lIns="182875" spcFirstLastPara="1" rIns="457200" wrap="square" tIns="274300">
            <a:noAutofit/>
          </a:bodyPr>
          <a:lstStyle/>
          <a:p>
            <a:pPr indent="0" lvl="0" marL="0" rtl="0" algn="ctr">
              <a:spcBef>
                <a:spcPts val="0"/>
              </a:spcBef>
              <a:spcAft>
                <a:spcPts val="0"/>
              </a:spcAft>
              <a:buSzPts val="5400"/>
              <a:buNone/>
            </a:pPr>
            <a:r>
              <a:rPr lang="en-US"/>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30"/>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37" name="Google Shape;237;p30"/>
          <p:cNvGraphicFramePr/>
          <p:nvPr/>
        </p:nvGraphicFramePr>
        <p:xfrm>
          <a:off x="489250" y="1528950"/>
          <a:ext cx="3000000" cy="3000000"/>
        </p:xfrm>
        <a:graphic>
          <a:graphicData uri="http://schemas.openxmlformats.org/drawingml/2006/table">
            <a:tbl>
              <a:tblPr>
                <a:noFill/>
                <a:tableStyleId>{0B419C3C-F81E-404C-BEA5-8DC54F98D1C1}</a:tableStyleId>
              </a:tblPr>
              <a:tblGrid>
                <a:gridCol w="1688700"/>
                <a:gridCol w="4416050"/>
                <a:gridCol w="5134475"/>
              </a:tblGrid>
              <a:tr h="381000">
                <a:tc>
                  <a:txBody>
                    <a:bodyPr/>
                    <a:lstStyle/>
                    <a:p>
                      <a:pPr indent="0" lvl="0" marL="0" rtl="0" algn="ctr">
                        <a:spcBef>
                          <a:spcPts val="0"/>
                        </a:spcBef>
                        <a:spcAft>
                          <a:spcPts val="0"/>
                        </a:spcAft>
                        <a:buNone/>
                      </a:pPr>
                      <a:r>
                        <a:rPr b="1" lang="en-US">
                          <a:solidFill>
                            <a:schemeClr val="dk1"/>
                          </a:solidFill>
                        </a:rPr>
                        <a:t>Factor</a:t>
                      </a:r>
                      <a:endParaRPr b="1" sz="115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dk1"/>
                          </a:solidFill>
                        </a:rPr>
                        <a:t>Association with Periodontal Disease (PD)</a:t>
                      </a:r>
                      <a:endParaRPr b="1" sz="115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dk1"/>
                          </a:solidFill>
                        </a:rPr>
                        <a:t>Association with Tooth Loss (TL)</a:t>
                      </a:r>
                      <a:endParaRPr b="1" sz="115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sz="1200">
                          <a:solidFill>
                            <a:schemeClr val="dk1"/>
                          </a:solidFill>
                        </a:rPr>
                        <a:t>Flossing (F)</a:t>
                      </a:r>
                      <a:endParaRPr sz="12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100">
                          <a:solidFill>
                            <a:schemeClr val="dk1"/>
                          </a:solidFill>
                        </a:rPr>
                        <a:t>Adults who flossed more frequently (≥5 days per week) had a significantly lower prevalence of periodontitis compared to those who flossed less often.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Flossing 2–4 days/week: AOR 0.85 (95% CI: 0.73–0.99)</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Flossing ≥5 days/week: AOR 0.83 (95% CI: 0.71–0.97)</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Both groups had significantly lower odds of periodontitis than those who flossed 0–1 days/week. [7]</a:t>
                      </a:r>
                      <a:endParaRPr sz="11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100">
                          <a:solidFill>
                            <a:schemeClr val="dk1"/>
                          </a:solidFill>
                        </a:rPr>
                        <a:t>Adults who flossed at least once daily had a </a:t>
                      </a:r>
                      <a:r>
                        <a:rPr b="1" lang="en-US" sz="1100">
                          <a:solidFill>
                            <a:schemeClr val="dk1"/>
                          </a:solidFill>
                        </a:rPr>
                        <a:t>30% lower odds of having lost six or more teeth</a:t>
                      </a:r>
                      <a:r>
                        <a:rPr lang="en-US" sz="1100">
                          <a:solidFill>
                            <a:schemeClr val="dk1"/>
                          </a:solidFill>
                        </a:rPr>
                        <a:t> compared to those who flossed rarely or never (adjusted odds ratio [AOR]: 0.70, 95% CI: 0.54–0.90) [7]. </a:t>
                      </a:r>
                      <a:endParaRPr sz="1100"/>
                    </a:p>
                  </a:txBody>
                  <a:tcPr marT="91425" marB="91425" marR="91425" marL="91425" anchor="ctr">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b="1" lang="en-US" sz="1200">
                          <a:solidFill>
                            <a:schemeClr val="dk1"/>
                          </a:solidFill>
                        </a:rPr>
                        <a:t>Mouth Rinse (MR)</a:t>
                      </a:r>
                      <a:endParaRPr sz="1200"/>
                    </a:p>
                  </a:txBody>
                  <a:tcPr marT="91425" marB="91425" marR="91425" marL="91425" anchor="ctr"/>
                </a:tc>
                <a:tc>
                  <a:txBody>
                    <a:bodyPr/>
                    <a:lstStyle/>
                    <a:p>
                      <a:pPr indent="0" lvl="0" marL="0" rtl="0" algn="l">
                        <a:spcBef>
                          <a:spcPts val="0"/>
                        </a:spcBef>
                        <a:spcAft>
                          <a:spcPts val="0"/>
                        </a:spcAft>
                        <a:buNone/>
                      </a:pPr>
                      <a:r>
                        <a:rPr b="1" lang="en-US" sz="1100">
                          <a:solidFill>
                            <a:schemeClr val="dk1"/>
                          </a:solidFill>
                        </a:rPr>
                        <a:t>Therapeutic mouth rinses</a:t>
                      </a:r>
                      <a:r>
                        <a:rPr lang="en-US" sz="1100">
                          <a:solidFill>
                            <a:schemeClr val="dk1"/>
                          </a:solidFill>
                        </a:rPr>
                        <a:t>, especially those containing </a:t>
                      </a:r>
                      <a:r>
                        <a:rPr b="1" lang="en-US" sz="1100">
                          <a:solidFill>
                            <a:schemeClr val="dk1"/>
                          </a:solidFill>
                        </a:rPr>
                        <a:t>chlorhexidine</a:t>
                      </a:r>
                      <a:r>
                        <a:rPr lang="en-US" sz="1100">
                          <a:solidFill>
                            <a:schemeClr val="dk1"/>
                          </a:solidFill>
                        </a:rPr>
                        <a:t> or </a:t>
                      </a:r>
                      <a:r>
                        <a:rPr b="1" lang="en-US" sz="1100">
                          <a:solidFill>
                            <a:schemeClr val="dk1"/>
                          </a:solidFill>
                        </a:rPr>
                        <a:t>essential oils</a:t>
                      </a:r>
                      <a:r>
                        <a:rPr lang="en-US" sz="1100">
                          <a:solidFill>
                            <a:schemeClr val="dk1"/>
                          </a:solidFill>
                        </a:rPr>
                        <a:t>, significantly reduce plaque and gingivitis when used as adjuncts to brushing [10, 12].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US" sz="1100">
                          <a:solidFill>
                            <a:schemeClr val="dk1"/>
                          </a:solidFill>
                        </a:rPr>
                        <a:t>Long-term use of chlorhexidine is effective but may cause staining and taste changes; essential oil rinses offer a milder, well-tolerated alternative [11, 13].</a:t>
                      </a:r>
                      <a:endParaRPr sz="1100"/>
                    </a:p>
                  </a:txBody>
                  <a:tcPr marT="91425" marB="91425" marR="91425" marL="91425" anchor="ctr"/>
                </a:tc>
                <a:tc>
                  <a:txBody>
                    <a:bodyPr/>
                    <a:lstStyle/>
                    <a:p>
                      <a:pPr indent="0" lvl="0" marL="0" rtl="0" algn="l">
                        <a:spcBef>
                          <a:spcPts val="0"/>
                        </a:spcBef>
                        <a:spcAft>
                          <a:spcPts val="0"/>
                        </a:spcAft>
                        <a:buNone/>
                      </a:pPr>
                      <a:r>
                        <a:rPr lang="en-US" sz="1100"/>
                        <a:t>Although there are currently no large U.S. studies directly reporting odds ratios for tooth loss associated with mouth rinse use, the protective effect on tooth retention is biologically plausible and supported by the role of mouth rinse in controlling periodontal disease [8] [9]. </a:t>
                      </a:r>
                      <a:endParaRPr sz="1100"/>
                    </a:p>
                  </a:txBody>
                  <a:tcPr marT="91425" marB="91425" marR="91425" marL="91425" anchor="ctr"/>
                </a:tc>
              </a:tr>
            </a:tbl>
          </a:graphicData>
        </a:graphic>
      </p:graphicFrame>
      <p:sp>
        <p:nvSpPr>
          <p:cNvPr id="238" name="Google Shape;238;p30"/>
          <p:cNvSpPr txBox="1"/>
          <p:nvPr>
            <p:ph type="title"/>
          </p:nvPr>
        </p:nvSpPr>
        <p:spPr>
          <a:xfrm>
            <a:off x="457200" y="378954"/>
            <a:ext cx="11596200" cy="842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Associations Between Lifestyle Factors and Periodontal Disease and Tooth Loss</a:t>
            </a:r>
            <a:endParaRPr sz="3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sp>
        <p:nvSpPr>
          <p:cNvPr id="243" name="Google Shape;243;p31"/>
          <p:cNvSpPr txBox="1"/>
          <p:nvPr>
            <p:ph idx="1" type="body"/>
          </p:nvPr>
        </p:nvSpPr>
        <p:spPr>
          <a:xfrm>
            <a:off x="457200" y="1913871"/>
            <a:ext cx="11271300" cy="5319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1200"/>
              </a:spcAft>
              <a:buNone/>
            </a:pPr>
            <a:r>
              <a:rPr b="1" lang="en-US" sz="1800"/>
              <a:t>Key Components in Oral Health Microsimulation Models</a:t>
            </a:r>
            <a:endParaRPr/>
          </a:p>
        </p:txBody>
      </p:sp>
      <p:sp>
        <p:nvSpPr>
          <p:cNvPr id="244" name="Google Shape;244;p31"/>
          <p:cNvSpPr txBox="1"/>
          <p:nvPr>
            <p:ph type="title"/>
          </p:nvPr>
        </p:nvSpPr>
        <p:spPr>
          <a:xfrm>
            <a:off x="457200" y="319088"/>
            <a:ext cx="112713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solidFill>
                  <a:srgbClr val="801F17"/>
                </a:solidFill>
              </a:rPr>
              <a:t>Oral Health Microsimulation Models: Current Development, Gaps, and the DOC-M Integration</a:t>
            </a:r>
            <a:endParaRPr/>
          </a:p>
        </p:txBody>
      </p:sp>
      <p:sp>
        <p:nvSpPr>
          <p:cNvPr id="245" name="Google Shape;245;p31"/>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31"/>
          <p:cNvSpPr/>
          <p:nvPr/>
        </p:nvSpPr>
        <p:spPr>
          <a:xfrm>
            <a:off x="2265625" y="2728364"/>
            <a:ext cx="2109900" cy="92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Periodontal Disease Progression</a:t>
            </a:r>
            <a:endParaRPr b="1"/>
          </a:p>
        </p:txBody>
      </p:sp>
      <p:sp>
        <p:nvSpPr>
          <p:cNvPr id="247" name="Google Shape;247;p31"/>
          <p:cNvSpPr/>
          <p:nvPr/>
        </p:nvSpPr>
        <p:spPr>
          <a:xfrm>
            <a:off x="5037887" y="2698328"/>
            <a:ext cx="2109900" cy="92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Tooth Loss Progression</a:t>
            </a:r>
            <a:endParaRPr b="1"/>
          </a:p>
        </p:txBody>
      </p:sp>
      <p:sp>
        <p:nvSpPr>
          <p:cNvPr id="248" name="Google Shape;248;p31"/>
          <p:cNvSpPr/>
          <p:nvPr/>
        </p:nvSpPr>
        <p:spPr>
          <a:xfrm>
            <a:off x="7810178" y="2691225"/>
            <a:ext cx="2109900" cy="92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Health Behaviours &amp; Lifestyle Risks</a:t>
            </a:r>
            <a:endParaRPr b="1"/>
          </a:p>
        </p:txBody>
      </p:sp>
      <p:sp>
        <p:nvSpPr>
          <p:cNvPr id="249" name="Google Shape;249;p31"/>
          <p:cNvSpPr/>
          <p:nvPr/>
        </p:nvSpPr>
        <p:spPr>
          <a:xfrm>
            <a:off x="3508890" y="4041462"/>
            <a:ext cx="2109900" cy="923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rPr>
              <a:t>Demographic &amp; Socioeconomic Factors</a:t>
            </a:r>
            <a:endParaRPr b="1"/>
          </a:p>
        </p:txBody>
      </p:sp>
      <p:sp>
        <p:nvSpPr>
          <p:cNvPr id="250" name="Google Shape;250;p31"/>
          <p:cNvSpPr/>
          <p:nvPr/>
        </p:nvSpPr>
        <p:spPr>
          <a:xfrm>
            <a:off x="6700610" y="4041450"/>
            <a:ext cx="2109900" cy="923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Chronic Disease</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457200" y="319100"/>
            <a:ext cx="11271300" cy="951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Associations Between Demographic Factors and Periodontal Disease and Tooth Loss</a:t>
            </a:r>
            <a:endParaRPr/>
          </a:p>
        </p:txBody>
      </p:sp>
      <p:sp>
        <p:nvSpPr>
          <p:cNvPr id="256" name="Google Shape;256;p32"/>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57" name="Google Shape;257;p32"/>
          <p:cNvGraphicFramePr/>
          <p:nvPr/>
        </p:nvGraphicFramePr>
        <p:xfrm>
          <a:off x="540326" y="1649169"/>
          <a:ext cx="3000000" cy="3000000"/>
        </p:xfrm>
        <a:graphic>
          <a:graphicData uri="http://schemas.openxmlformats.org/drawingml/2006/table">
            <a:tbl>
              <a:tblPr>
                <a:noFill/>
                <a:tableStyleId>{0B419C3C-F81E-404C-BEA5-8DC54F98D1C1}</a:tableStyleId>
              </a:tblPr>
              <a:tblGrid>
                <a:gridCol w="1131600"/>
                <a:gridCol w="4702125"/>
                <a:gridCol w="5271325"/>
              </a:tblGrid>
              <a:tr h="381000">
                <a:tc>
                  <a:txBody>
                    <a:bodyPr/>
                    <a:lstStyle/>
                    <a:p>
                      <a:pPr indent="0" lvl="0" marL="0" rtl="0" algn="ctr">
                        <a:spcBef>
                          <a:spcPts val="0"/>
                        </a:spcBef>
                        <a:spcAft>
                          <a:spcPts val="0"/>
                        </a:spcAft>
                        <a:buNone/>
                      </a:pPr>
                      <a:r>
                        <a:rPr b="1" lang="en-US" sz="1300">
                          <a:solidFill>
                            <a:schemeClr val="dk1"/>
                          </a:solidFill>
                        </a:rPr>
                        <a:t>Factor</a:t>
                      </a:r>
                      <a:endParaRPr b="1" sz="13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1300">
                          <a:solidFill>
                            <a:schemeClr val="dk1"/>
                          </a:solidFill>
                        </a:rPr>
                        <a:t>Association with Periodontal Disease (PD)</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Tooth Loss (TL)</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solidFill>
                            <a:schemeClr val="dk1"/>
                          </a:solidFill>
                        </a:rPr>
                        <a:t>Age</a:t>
                      </a:r>
                      <a:endParaRPr b="1" sz="1300">
                        <a:solidFill>
                          <a:schemeClr val="dk1"/>
                        </a:solidFill>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Age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PD </a:t>
                      </a:r>
                      <a:r>
                        <a:rPr lang="en-US" sz="1150"/>
                        <a:t>↑</a:t>
                      </a:r>
                      <a:r>
                        <a:rPr lang="en-US" sz="1150">
                          <a:latin typeface="Helvetica Neue"/>
                          <a:ea typeface="Helvetica Neue"/>
                          <a:cs typeface="Helvetica Neue"/>
                          <a:sym typeface="Helvetica Neue"/>
                        </a:rPr>
                        <a:t> </a:t>
                      </a:r>
                      <a:endParaRPr b="1" sz="1150">
                        <a:solidFill>
                          <a:schemeClr val="dk1"/>
                        </a:solidFill>
                      </a:endParaRPr>
                    </a:p>
                    <a:p>
                      <a:pPr indent="-301625" lvl="0" marL="457200" rtl="0" algn="l">
                        <a:lnSpc>
                          <a:spcPct val="100000"/>
                        </a:lnSpc>
                        <a:spcBef>
                          <a:spcPts val="0"/>
                        </a:spcBef>
                        <a:spcAft>
                          <a:spcPts val="0"/>
                        </a:spcAft>
                        <a:buClr>
                          <a:schemeClr val="dk1"/>
                        </a:buClr>
                        <a:buSzPts val="1150"/>
                        <a:buChar char="●"/>
                      </a:pPr>
                      <a:r>
                        <a:rPr lang="en-US" sz="1150">
                          <a:solidFill>
                            <a:schemeClr val="dk1"/>
                          </a:solidFill>
                        </a:rPr>
                        <a:t>The prevalence and severity of periodontitis increased with age, with adults 65+ being several times more likely to have moderate or severe periodontitis than younger adults [1].</a:t>
                      </a:r>
                      <a:endParaRPr sz="1150">
                        <a:latin typeface="Helvetica Neue"/>
                        <a:ea typeface="Helvetica Neue"/>
                        <a:cs typeface="Helvetica Neue"/>
                        <a:sym typeface="Helvetica Neue"/>
                      </a:endParaRPr>
                    </a:p>
                  </a:txBody>
                  <a:tcPr marT="38100" marB="38100" marR="38100" marL="381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Age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TL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The prevalence of complete tooth loss (edentulism) rises dramatically with age [2]. </a:t>
                      </a:r>
                      <a:endParaRPr sz="1150">
                        <a:latin typeface="Helvetica Neue"/>
                        <a:ea typeface="Helvetica Neue"/>
                        <a:cs typeface="Helvetica Neue"/>
                        <a:sym typeface="Helvetica Neue"/>
                      </a:endParaRPr>
                    </a:p>
                  </a:txBody>
                  <a:tcPr marT="38100" marB="38100" marR="38100" marL="381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solidFill>
                            <a:schemeClr val="dk1"/>
                          </a:solidFill>
                        </a:rPr>
                        <a:t>Sex</a:t>
                      </a:r>
                      <a:endParaRPr b="1" sz="1300">
                        <a:solidFill>
                          <a:schemeClr val="dk1"/>
                        </a:solidFill>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Male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PD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Studies consistently show that men have a higher risk of periodontitis compared to women, likely due to differences in oral hygiene behaviors and healthcare utilization [3] [4]. </a:t>
                      </a:r>
                      <a:endParaRPr sz="1150">
                        <a:latin typeface="Helvetica Neue"/>
                        <a:ea typeface="Helvetica Neue"/>
                        <a:cs typeface="Helvetica Neue"/>
                        <a:sym typeface="Helvetica Neue"/>
                      </a:endParaRPr>
                    </a:p>
                  </a:txBody>
                  <a:tcPr marT="38100" marB="38100" marR="38100" marL="381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M</a:t>
                      </a:r>
                      <a:r>
                        <a:rPr lang="en-US" sz="1150">
                          <a:latin typeface="Helvetica Neue"/>
                          <a:ea typeface="Helvetica Neue"/>
                          <a:cs typeface="Helvetica Neue"/>
                          <a:sym typeface="Helvetica Neue"/>
                        </a:rPr>
                        <a:t>ale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TL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Men and women both experience tooth loss, but some studies note differences in risk and patterns, often with men at slightly higher risk after controlling for other factors [7, 8].</a:t>
                      </a:r>
                      <a:endParaRPr sz="1150">
                        <a:latin typeface="Helvetica Neue"/>
                        <a:ea typeface="Helvetica Neue"/>
                        <a:cs typeface="Helvetica Neue"/>
                        <a:sym typeface="Helvetica Neue"/>
                      </a:endParaRPr>
                    </a:p>
                  </a:txBody>
                  <a:tcPr marT="38100" marB="38100" marR="38100" marL="381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solidFill>
                            <a:schemeClr val="dk1"/>
                          </a:solidFill>
                        </a:rPr>
                        <a:t>Race</a:t>
                      </a:r>
                      <a:endParaRPr b="1" sz="1300">
                        <a:solidFill>
                          <a:schemeClr val="dk1"/>
                        </a:solidFill>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Black/Hispanic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PD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In the US, non-Hispanic Black and Hispanic adults have a higher prevalence of periodontitis compared to non-Hispanic White adults [4].</a:t>
                      </a:r>
                      <a:endParaRPr sz="1150">
                        <a:latin typeface="Helvetica Neue"/>
                        <a:ea typeface="Helvetica Neue"/>
                        <a:cs typeface="Helvetica Neue"/>
                        <a:sym typeface="Helvetica Neue"/>
                      </a:endParaRPr>
                    </a:p>
                  </a:txBody>
                  <a:tcPr marT="38100" marB="38100" marR="38100" marL="381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Race minority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TL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In a representative US sample, only 11% of Black adults and 19% of Hispanic adults aged 25–64 retained all permanent teeth, compared to 35% of non-Hispanic White adults [7,2,4]</a:t>
                      </a:r>
                      <a:endParaRPr sz="1150">
                        <a:latin typeface="Helvetica Neue"/>
                        <a:ea typeface="Helvetica Neue"/>
                        <a:cs typeface="Helvetica Neue"/>
                        <a:sym typeface="Helvetica Neue"/>
                      </a:endParaRPr>
                    </a:p>
                  </a:txBody>
                  <a:tcPr marT="38100" marB="38100" marR="38100" marL="381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solidFill>
                            <a:schemeClr val="dk1"/>
                          </a:solidFill>
                        </a:rPr>
                        <a:t>Education</a:t>
                      </a:r>
                      <a:endParaRPr b="1" sz="1300">
                        <a:solidFill>
                          <a:schemeClr val="dk1"/>
                        </a:solidFill>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Lower education </a:t>
                      </a:r>
                      <a:r>
                        <a:rPr lang="en-US" sz="1150"/>
                        <a:t>→</a:t>
                      </a:r>
                      <a:r>
                        <a:rPr lang="en-US" sz="1150">
                          <a:latin typeface="Helvetica Neue"/>
                          <a:ea typeface="Helvetica Neue"/>
                          <a:cs typeface="Helvetica Neue"/>
                          <a:sym typeface="Helvetica Neue"/>
                        </a:rPr>
                        <a:t> PD </a:t>
                      </a:r>
                      <a:r>
                        <a:rPr lang="en-US" sz="1150"/>
                        <a:t>↑</a:t>
                      </a:r>
                      <a:endParaRPr sz="1150"/>
                    </a:p>
                    <a:p>
                      <a:pPr indent="-301625" lvl="0" marL="457200" rtl="0" algn="l">
                        <a:lnSpc>
                          <a:spcPct val="100000"/>
                        </a:lnSpc>
                        <a:spcBef>
                          <a:spcPts val="0"/>
                        </a:spcBef>
                        <a:spcAft>
                          <a:spcPts val="0"/>
                        </a:spcAft>
                        <a:buSzPts val="1150"/>
                        <a:buChar char="●"/>
                      </a:pPr>
                      <a:r>
                        <a:rPr lang="en-US" sz="1150"/>
                        <a:t>Lower education level is significantly associated with increased risk of periodontitis [3] [5] [6] .</a:t>
                      </a:r>
                      <a:endParaRPr sz="1150"/>
                    </a:p>
                  </a:txBody>
                  <a:tcPr marT="38100" marB="38100" marR="38100" marL="381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Education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TL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Expanding educational opportunities is linked to reduced risk of edentulism and increased likelihood of regular dental attendance [4, 9, 7]</a:t>
                      </a:r>
                      <a:endParaRPr sz="1150">
                        <a:latin typeface="Helvetica Neue"/>
                        <a:ea typeface="Helvetica Neue"/>
                        <a:cs typeface="Helvetica Neue"/>
                        <a:sym typeface="Helvetica Neue"/>
                      </a:endParaRPr>
                    </a:p>
                  </a:txBody>
                  <a:tcPr marT="38100" marB="38100" marR="38100" marL="381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457200" y="319100"/>
            <a:ext cx="11271300" cy="951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Associations Between Socioeconomic Factors and Periodontal Disease and Tooth Loss</a:t>
            </a:r>
            <a:endParaRPr/>
          </a:p>
        </p:txBody>
      </p:sp>
      <p:sp>
        <p:nvSpPr>
          <p:cNvPr id="263" name="Google Shape;263;p33"/>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64" name="Google Shape;264;p33"/>
          <p:cNvGraphicFramePr/>
          <p:nvPr/>
        </p:nvGraphicFramePr>
        <p:xfrm>
          <a:off x="490176" y="1711807"/>
          <a:ext cx="3000000" cy="3000000"/>
        </p:xfrm>
        <a:graphic>
          <a:graphicData uri="http://schemas.openxmlformats.org/drawingml/2006/table">
            <a:tbl>
              <a:tblPr>
                <a:noFill/>
                <a:tableStyleId>{0B419C3C-F81E-404C-BEA5-8DC54F98D1C1}</a:tableStyleId>
              </a:tblPr>
              <a:tblGrid>
                <a:gridCol w="1417325"/>
                <a:gridCol w="4934825"/>
                <a:gridCol w="4853175"/>
              </a:tblGrid>
              <a:tr h="381000">
                <a:tc>
                  <a:txBody>
                    <a:bodyPr/>
                    <a:lstStyle/>
                    <a:p>
                      <a:pPr indent="0" lvl="0" marL="0" rtl="0" algn="ctr">
                        <a:spcBef>
                          <a:spcPts val="0"/>
                        </a:spcBef>
                        <a:spcAft>
                          <a:spcPts val="0"/>
                        </a:spcAft>
                        <a:buNone/>
                      </a:pPr>
                      <a:r>
                        <a:rPr b="1" lang="en-US" sz="1300">
                          <a:solidFill>
                            <a:schemeClr val="dk1"/>
                          </a:solidFill>
                        </a:rPr>
                        <a:t>Factor</a:t>
                      </a:r>
                      <a:endParaRPr b="1" sz="13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Periodontal Disease (PD)</a:t>
                      </a:r>
                      <a:endParaRPr b="1" sz="13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Tooth Loss (TL)</a:t>
                      </a:r>
                      <a:endParaRPr b="1" sz="13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US" sz="1300">
                          <a:solidFill>
                            <a:schemeClr val="dk1"/>
                          </a:solidFill>
                        </a:rPr>
                        <a:t>Employment</a:t>
                      </a:r>
                      <a:endParaRPr b="1" sz="1300">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Unemployment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PD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Employment status is considered a key socioeconomic determinant affecting oral health [1] [2]. </a:t>
                      </a:r>
                      <a:endParaRPr sz="1150">
                        <a:latin typeface="Helvetica Neue"/>
                        <a:ea typeface="Helvetica Neue"/>
                        <a:cs typeface="Helvetica Neue"/>
                        <a:sym typeface="Helvetica Neue"/>
                      </a:endParaRPr>
                    </a:p>
                  </a:txBody>
                  <a:tcPr marT="38100" marB="38100" marR="38100" marL="3810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Unemployment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TL </a:t>
                      </a:r>
                      <a:r>
                        <a:rPr lang="en-US" sz="1150"/>
                        <a:t>↑</a:t>
                      </a:r>
                      <a:endParaRPr sz="1150"/>
                    </a:p>
                    <a:p>
                      <a:pPr indent="-301625" lvl="0" marL="457200" rtl="0" algn="l">
                        <a:lnSpc>
                          <a:spcPct val="100000"/>
                        </a:lnSpc>
                        <a:spcBef>
                          <a:spcPts val="0"/>
                        </a:spcBef>
                        <a:spcAft>
                          <a:spcPts val="0"/>
                        </a:spcAft>
                        <a:buSzPts val="1150"/>
                        <a:buChar char="●"/>
                      </a:pPr>
                      <a:r>
                        <a:rPr lang="en-US" sz="1150"/>
                        <a:t>Unemployed individuals generally have a higher risk of tooth loss compared to those who are employed [3]. </a:t>
                      </a:r>
                      <a:endParaRPr sz="1150"/>
                    </a:p>
                  </a:txBody>
                  <a:tcPr marT="38100" marB="38100" marR="38100" marL="3810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US" sz="1300">
                          <a:solidFill>
                            <a:schemeClr val="dk1"/>
                          </a:solidFill>
                        </a:rPr>
                        <a:t>Poverty Level</a:t>
                      </a:r>
                      <a:endParaRPr b="1" sz="1300">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Poverty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PD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Poverty is a key risk factor for both reduced access to dental care and increased exposure to other risk factors (e.g., poor nutrition, smoking) that exacerbate periodontal disease [5, 8].</a:t>
                      </a:r>
                      <a:endParaRPr sz="1150">
                        <a:latin typeface="Helvetica Neue"/>
                        <a:ea typeface="Helvetica Neue"/>
                        <a:cs typeface="Helvetica Neue"/>
                        <a:sym typeface="Helvetica Neue"/>
                      </a:endParaRPr>
                    </a:p>
                  </a:txBody>
                  <a:tcPr marT="38100" marB="38100" marR="38100" marL="3810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Poverty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TL </a:t>
                      </a:r>
                      <a:r>
                        <a:rPr lang="en-US" sz="1150"/>
                        <a:t>↑</a:t>
                      </a:r>
                      <a:endParaRPr sz="1150"/>
                    </a:p>
                    <a:p>
                      <a:pPr indent="-301625" lvl="0" marL="457200" rtl="0" algn="l">
                        <a:lnSpc>
                          <a:spcPct val="100000"/>
                        </a:lnSpc>
                        <a:spcBef>
                          <a:spcPts val="0"/>
                        </a:spcBef>
                        <a:spcAft>
                          <a:spcPts val="0"/>
                        </a:spcAft>
                        <a:buSzPts val="1150"/>
                        <a:buChar char="●"/>
                      </a:pPr>
                      <a:r>
                        <a:rPr lang="en-US" sz="1150"/>
                        <a:t>Only 11% of Black adults and 19% of Hispanic adults aged 25–64 living in poverty retained a full set of permanent teeth, compared to 35% of non-Hispanic White adults above the poverty line [4]. </a:t>
                      </a:r>
                      <a:endParaRPr sz="1150"/>
                    </a:p>
                  </a:txBody>
                  <a:tcPr marT="38100" marB="38100" marR="38100" marL="3810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US" sz="1300">
                          <a:latin typeface="Helvetica Neue"/>
                          <a:ea typeface="Helvetica Neue"/>
                          <a:cs typeface="Helvetica Neue"/>
                          <a:sym typeface="Helvetica Neue"/>
                        </a:rPr>
                        <a:t>Marital Status</a:t>
                      </a:r>
                      <a:endParaRPr b="1" sz="1300">
                        <a:solidFill>
                          <a:schemeClr val="dk1"/>
                        </a:solidFill>
                        <a:latin typeface="Helvetica Neue"/>
                        <a:ea typeface="Helvetica Neue"/>
                        <a:cs typeface="Helvetica Neue"/>
                        <a:sym typeface="Helvetica Neue"/>
                      </a:endParaRPr>
                    </a:p>
                  </a:txBody>
                  <a:tcPr marT="38100" marB="38100" marR="38100" marL="3810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Divorced/widowed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PD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Trends suggest an association, but current US evidence is not statistically significant; more research needed [9, 10] </a:t>
                      </a:r>
                      <a:endParaRPr sz="1150">
                        <a:latin typeface="Helvetica Neue"/>
                        <a:ea typeface="Helvetica Neue"/>
                        <a:cs typeface="Helvetica Neue"/>
                        <a:sym typeface="Helvetica Neue"/>
                      </a:endParaRPr>
                    </a:p>
                  </a:txBody>
                  <a:tcPr marT="38100" marB="38100" marR="38100" marL="3810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Divorced/single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TL </a:t>
                      </a:r>
                      <a:r>
                        <a:rPr lang="en-US" sz="1150"/>
                        <a:t>↑</a:t>
                      </a:r>
                      <a:endParaRPr sz="1150"/>
                    </a:p>
                    <a:p>
                      <a:pPr indent="-301625" lvl="0" marL="457200" rtl="0" algn="l">
                        <a:lnSpc>
                          <a:spcPct val="100000"/>
                        </a:lnSpc>
                        <a:spcBef>
                          <a:spcPts val="0"/>
                        </a:spcBef>
                        <a:spcAft>
                          <a:spcPts val="0"/>
                        </a:spcAft>
                        <a:buSzPts val="1150"/>
                        <a:buChar char="●"/>
                      </a:pPr>
                      <a:r>
                        <a:rPr lang="en-US" sz="1150"/>
                        <a:t>Adults who are unmarried have higher odds of experiencing dental caries and tooth loss compared to their married counterparts [6] </a:t>
                      </a:r>
                      <a:endParaRPr sz="1150"/>
                    </a:p>
                  </a:txBody>
                  <a:tcPr marT="38100" marB="38100" marR="38100" marL="3810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US" sz="1300">
                          <a:latin typeface="Helvetica Neue"/>
                          <a:ea typeface="Helvetica Neue"/>
                          <a:cs typeface="Helvetica Neue"/>
                          <a:sym typeface="Helvetica Neue"/>
                        </a:rPr>
                        <a:t>US Citizenship</a:t>
                      </a:r>
                      <a:endParaRPr b="1" sz="1300">
                        <a:solidFill>
                          <a:schemeClr val="dk1"/>
                        </a:solidFill>
                        <a:latin typeface="Helvetica Neue"/>
                        <a:ea typeface="Helvetica Neue"/>
                        <a:cs typeface="Helvetica Neue"/>
                        <a:sym typeface="Helvetica Neue"/>
                      </a:endParaRPr>
                    </a:p>
                  </a:txBody>
                  <a:tcPr marT="38100" marB="38100" marR="38100" marL="3810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Non-citizen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PD </a:t>
                      </a:r>
                      <a:r>
                        <a:rPr lang="en-US" sz="1150"/>
                        <a:t>↑</a:t>
                      </a:r>
                      <a:r>
                        <a:rPr lang="en-US" sz="1150">
                          <a:latin typeface="Helvetica Neue"/>
                          <a:ea typeface="Helvetica Neue"/>
                          <a:cs typeface="Helvetica Neue"/>
                          <a:sym typeface="Helvetica Neue"/>
                        </a:rPr>
                        <a:t> (access barrier)</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While direct odds ratios for citizenship status are not always reported, non-citizens may face barriers to dental care, contributing to increased risk of periodontitis [1]. </a:t>
                      </a:r>
                      <a:endParaRPr sz="1150">
                        <a:latin typeface="Helvetica Neue"/>
                        <a:ea typeface="Helvetica Neue"/>
                        <a:cs typeface="Helvetica Neue"/>
                        <a:sym typeface="Helvetica Neue"/>
                      </a:endParaRPr>
                    </a:p>
                  </a:txBody>
                  <a:tcPr marT="38100" marB="38100" marR="38100" marL="3810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Non-citizen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TL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Being foreign-born and non-citizen was associated with poorer oral health outcomes, including a higher number of missing teeth, compared to US citizens [7].</a:t>
                      </a:r>
                      <a:endParaRPr sz="1150">
                        <a:latin typeface="Helvetica Neue"/>
                        <a:ea typeface="Helvetica Neue"/>
                        <a:cs typeface="Helvetica Neue"/>
                        <a:sym typeface="Helvetica Neue"/>
                      </a:endParaRPr>
                    </a:p>
                  </a:txBody>
                  <a:tcPr marT="38100" marB="38100" marR="38100" marL="3810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457200" y="319100"/>
            <a:ext cx="11271300" cy="951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Associations Between Socioeconomic Factors and Periodontal Disease and Tooth Loss</a:t>
            </a:r>
            <a:endParaRPr/>
          </a:p>
        </p:txBody>
      </p:sp>
      <p:sp>
        <p:nvSpPr>
          <p:cNvPr id="270" name="Google Shape;270;p34"/>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71" name="Google Shape;271;p34"/>
          <p:cNvGraphicFramePr/>
          <p:nvPr/>
        </p:nvGraphicFramePr>
        <p:xfrm>
          <a:off x="457201" y="1671889"/>
          <a:ext cx="3000000" cy="3000000"/>
        </p:xfrm>
        <a:graphic>
          <a:graphicData uri="http://schemas.openxmlformats.org/drawingml/2006/table">
            <a:tbl>
              <a:tblPr>
                <a:noFill/>
                <a:tableStyleId>{0B419C3C-F81E-404C-BEA5-8DC54F98D1C1}</a:tableStyleId>
              </a:tblPr>
              <a:tblGrid>
                <a:gridCol w="1898725"/>
                <a:gridCol w="4574650"/>
                <a:gridCol w="4797900"/>
              </a:tblGrid>
              <a:tr h="381000">
                <a:tc>
                  <a:txBody>
                    <a:bodyPr/>
                    <a:lstStyle/>
                    <a:p>
                      <a:pPr indent="0" lvl="0" marL="0" rtl="0" algn="ctr">
                        <a:spcBef>
                          <a:spcPts val="0"/>
                        </a:spcBef>
                        <a:spcAft>
                          <a:spcPts val="0"/>
                        </a:spcAft>
                        <a:buNone/>
                      </a:pPr>
                      <a:r>
                        <a:rPr b="1" lang="en-US" sz="1300">
                          <a:solidFill>
                            <a:schemeClr val="dk1"/>
                          </a:solidFill>
                        </a:rPr>
                        <a:t>Factor</a:t>
                      </a:r>
                      <a:endParaRPr b="1" sz="13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Periodontal Disease (PD)</a:t>
                      </a:r>
                      <a:endParaRPr b="1" sz="13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Tooth Loss (TL)</a:t>
                      </a:r>
                      <a:endParaRPr b="1" sz="13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b="1" lang="en-US" sz="1300">
                          <a:latin typeface="Helvetica Neue"/>
                          <a:ea typeface="Helvetica Neue"/>
                          <a:cs typeface="Helvetica Neue"/>
                          <a:sym typeface="Helvetica Neue"/>
                        </a:rPr>
                        <a:t>Insurance Type</a:t>
                      </a:r>
                      <a:endParaRPr b="1" sz="1300">
                        <a:solidFill>
                          <a:schemeClr val="dk1"/>
                        </a:solidFill>
                        <a:latin typeface="Helvetica Neue"/>
                        <a:ea typeface="Helvetica Neue"/>
                        <a:cs typeface="Helvetica Neue"/>
                        <a:sym typeface="Helvetica Neue"/>
                      </a:endParaRPr>
                    </a:p>
                  </a:txBody>
                  <a:tcPr marT="38100" marB="38100" marR="38100" marL="381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Uninsured </a:t>
                      </a:r>
                      <a:r>
                        <a:rPr lang="en-US" sz="1150"/>
                        <a:t>→</a:t>
                      </a:r>
                      <a:r>
                        <a:rPr lang="en-US" sz="1150">
                          <a:latin typeface="Helvetica Neue"/>
                          <a:ea typeface="Helvetica Neue"/>
                          <a:cs typeface="Helvetica Neue"/>
                          <a:sym typeface="Helvetica Neue"/>
                        </a:rPr>
                        <a:t> PD </a:t>
                      </a:r>
                      <a:r>
                        <a:rPr lang="en-US" sz="1150"/>
                        <a:t>↑</a:t>
                      </a:r>
                      <a:endParaRPr sz="1150"/>
                    </a:p>
                    <a:p>
                      <a:pPr indent="-301625" lvl="0" marL="457200" rtl="0" algn="l">
                        <a:lnSpc>
                          <a:spcPct val="100000"/>
                        </a:lnSpc>
                        <a:spcBef>
                          <a:spcPts val="0"/>
                        </a:spcBef>
                        <a:spcAft>
                          <a:spcPts val="0"/>
                        </a:spcAft>
                        <a:buSzPts val="1150"/>
                        <a:buChar char="●"/>
                      </a:pPr>
                      <a:r>
                        <a:rPr lang="en-US" sz="1150">
                          <a:solidFill>
                            <a:schemeClr val="dk1"/>
                          </a:solidFill>
                        </a:rPr>
                        <a:t>Adults without health insurance or with only public insurance are at increased risk for periodontitis, even after adjusting for other socioeconomic factors [1]. </a:t>
                      </a:r>
                      <a:endParaRPr sz="1150"/>
                    </a:p>
                  </a:txBody>
                  <a:tcPr marT="38100" marB="38100" marR="38100" marL="381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Uninsured </a:t>
                      </a:r>
                      <a:r>
                        <a:rPr lang="en-US" sz="1150"/>
                        <a:t>→</a:t>
                      </a:r>
                      <a:r>
                        <a:rPr lang="en-US" sz="1150">
                          <a:latin typeface="Helvetica Neue"/>
                          <a:ea typeface="Helvetica Neue"/>
                          <a:cs typeface="Helvetica Neue"/>
                          <a:sym typeface="Helvetica Neue"/>
                        </a:rPr>
                        <a:t> TL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Public insurance or lack of insurance is linked to higher rates of tooth loss and lower rates of preventive dental care [4] [5]. </a:t>
                      </a:r>
                      <a:endParaRPr sz="1150">
                        <a:latin typeface="Helvetica Neue"/>
                        <a:ea typeface="Helvetica Neue"/>
                        <a:cs typeface="Helvetica Neue"/>
                        <a:sym typeface="Helvetica Neue"/>
                      </a:endParaRPr>
                    </a:p>
                  </a:txBody>
                  <a:tcPr marT="38100" marB="38100" marR="38100" marL="381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b="1" lang="en-US" sz="1300">
                          <a:latin typeface="Helvetica Neue"/>
                          <a:ea typeface="Helvetica Neue"/>
                          <a:cs typeface="Helvetica Neue"/>
                          <a:sym typeface="Helvetica Neue"/>
                        </a:rPr>
                        <a:t>Food Insecurity</a:t>
                      </a:r>
                      <a:endParaRPr b="1" sz="1300">
                        <a:latin typeface="Helvetica Neue"/>
                        <a:ea typeface="Helvetica Neue"/>
                        <a:cs typeface="Helvetica Neue"/>
                        <a:sym typeface="Helvetica Neue"/>
                      </a:endParaRPr>
                    </a:p>
                  </a:txBody>
                  <a:tcPr marT="38100" marB="38100" marR="38100" marL="381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Food insecurity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PD </a:t>
                      </a:r>
                      <a:r>
                        <a:rPr lang="en-US" sz="1150"/>
                        <a:t>↑</a:t>
                      </a:r>
                      <a:endParaRPr sz="1150"/>
                    </a:p>
                    <a:p>
                      <a:pPr indent="-301625" lvl="0" marL="457200" rtl="0" algn="l">
                        <a:lnSpc>
                          <a:spcPct val="100000"/>
                        </a:lnSpc>
                        <a:spcBef>
                          <a:spcPts val="0"/>
                        </a:spcBef>
                        <a:spcAft>
                          <a:spcPts val="0"/>
                        </a:spcAft>
                        <a:buSzPts val="1150"/>
                        <a:buChar char="●"/>
                      </a:pPr>
                      <a:r>
                        <a:rPr lang="en-US" sz="1150"/>
                        <a:t>The fully adjusted logistic regression model showed a positive association between adverse social determinants (including food insecurity) and periodontitis (OR = 1.28; 95% CI, 1.24–1.32) [1]. </a:t>
                      </a:r>
                      <a:endParaRPr sz="1150"/>
                    </a:p>
                  </a:txBody>
                  <a:tcPr marT="38100" marB="38100" marR="38100" marL="381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Food insecurity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TL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spcBef>
                          <a:spcPts val="0"/>
                        </a:spcBef>
                        <a:spcAft>
                          <a:spcPts val="0"/>
                        </a:spcAft>
                        <a:buSzPts val="1150"/>
                        <a:buFont typeface="Helvetica Neue"/>
                        <a:buChar char="●"/>
                      </a:pPr>
                      <a:r>
                        <a:rPr lang="en-US" sz="1150">
                          <a:solidFill>
                            <a:schemeClr val="dk1"/>
                          </a:solidFill>
                          <a:latin typeface="Helvetica Neue"/>
                          <a:ea typeface="Helvetica Neue"/>
                          <a:cs typeface="Helvetica Neue"/>
                          <a:sym typeface="Helvetica Neue"/>
                        </a:rPr>
                        <a:t>Food insecurity is associated with worse oral health, more tooth loss, and higher risk of dental caries in all age groups [2] [3]. </a:t>
                      </a:r>
                      <a:endParaRPr sz="1150">
                        <a:latin typeface="Helvetica Neue"/>
                        <a:ea typeface="Helvetica Neue"/>
                        <a:cs typeface="Helvetica Neue"/>
                        <a:sym typeface="Helvetica Neue"/>
                      </a:endParaRPr>
                    </a:p>
                  </a:txBody>
                  <a:tcPr marT="38100" marB="38100" marR="38100" marL="381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ctr">
                        <a:lnSpc>
                          <a:spcPct val="100000"/>
                        </a:lnSpc>
                        <a:spcBef>
                          <a:spcPts val="0"/>
                        </a:spcBef>
                        <a:spcAft>
                          <a:spcPts val="0"/>
                        </a:spcAft>
                        <a:buNone/>
                      </a:pPr>
                      <a:r>
                        <a:rPr b="1" lang="en-US" sz="1300">
                          <a:latin typeface="Helvetica Neue"/>
                          <a:ea typeface="Helvetica Neue"/>
                          <a:cs typeface="Helvetica Neue"/>
                          <a:sym typeface="Helvetica Neue"/>
                        </a:rPr>
                        <a:t>Total Food Expenditure</a:t>
                      </a:r>
                      <a:endParaRPr b="1" sz="1300">
                        <a:latin typeface="Helvetica Neue"/>
                        <a:ea typeface="Helvetica Neue"/>
                        <a:cs typeface="Helvetica Neue"/>
                        <a:sym typeface="Helvetica Neue"/>
                      </a:endParaRPr>
                    </a:p>
                  </a:txBody>
                  <a:tcPr marT="38100" marB="38100" marR="38100" marL="381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Total food expenditure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food insecurity </a:t>
                      </a:r>
                      <a:r>
                        <a:rPr lang="en-US" sz="1150"/>
                        <a:t>→</a:t>
                      </a:r>
                      <a:r>
                        <a:rPr lang="en-US" sz="1150">
                          <a:latin typeface="Helvetica Neue"/>
                          <a:ea typeface="Helvetica Neue"/>
                          <a:cs typeface="Helvetica Neue"/>
                          <a:sym typeface="Helvetica Neue"/>
                        </a:rPr>
                        <a:t> PD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Lower food expenditure per capita is often a marker of food insecurity and limited access to healthy foods, which in turn is associated with poorer dietary patterns and higher risk of periodontal disease [1]. </a:t>
                      </a:r>
                      <a:endParaRPr sz="1150">
                        <a:latin typeface="Helvetica Neue"/>
                        <a:ea typeface="Helvetica Neue"/>
                        <a:cs typeface="Helvetica Neue"/>
                        <a:sym typeface="Helvetica Neue"/>
                      </a:endParaRPr>
                    </a:p>
                  </a:txBody>
                  <a:tcPr marT="38100" marB="38100" marR="38100" marL="381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50">
                          <a:latin typeface="Helvetica Neue"/>
                          <a:ea typeface="Helvetica Neue"/>
                          <a:cs typeface="Helvetica Neue"/>
                          <a:sym typeface="Helvetica Neue"/>
                        </a:rPr>
                        <a:t>Total food spending </a:t>
                      </a:r>
                      <a:r>
                        <a:rPr lang="en-US" sz="1150"/>
                        <a:t>↓</a:t>
                      </a:r>
                      <a:r>
                        <a:rPr lang="en-US" sz="1150">
                          <a:latin typeface="Helvetica Neue"/>
                          <a:ea typeface="Helvetica Neue"/>
                          <a:cs typeface="Helvetica Neue"/>
                          <a:sym typeface="Helvetica Neue"/>
                        </a:rPr>
                        <a:t> </a:t>
                      </a:r>
                      <a:r>
                        <a:rPr lang="en-US" sz="1150"/>
                        <a:t>→</a:t>
                      </a:r>
                      <a:r>
                        <a:rPr lang="en-US" sz="1150">
                          <a:latin typeface="Helvetica Neue"/>
                          <a:ea typeface="Helvetica Neue"/>
                          <a:cs typeface="Helvetica Neue"/>
                          <a:sym typeface="Helvetica Neue"/>
                        </a:rPr>
                        <a:t> TL </a:t>
                      </a:r>
                      <a:r>
                        <a:rPr lang="en-US" sz="1150"/>
                        <a:t>↑</a:t>
                      </a:r>
                      <a:r>
                        <a:rPr lang="en-US" sz="1150">
                          <a:latin typeface="Helvetica Neue"/>
                          <a:ea typeface="Helvetica Neue"/>
                          <a:cs typeface="Helvetica Neue"/>
                          <a:sym typeface="Helvetica Neue"/>
                        </a:rPr>
                        <a:t> </a:t>
                      </a:r>
                      <a:endParaRPr sz="1150">
                        <a:latin typeface="Helvetica Neue"/>
                        <a:ea typeface="Helvetica Neue"/>
                        <a:cs typeface="Helvetica Neue"/>
                        <a:sym typeface="Helvetica Neue"/>
                      </a:endParaRPr>
                    </a:p>
                    <a:p>
                      <a:pPr indent="-301625" lvl="0" marL="457200" rtl="0" algn="l">
                        <a:lnSpc>
                          <a:spcPct val="100000"/>
                        </a:lnSpc>
                        <a:spcBef>
                          <a:spcPts val="0"/>
                        </a:spcBef>
                        <a:spcAft>
                          <a:spcPts val="0"/>
                        </a:spcAft>
                        <a:buSzPts val="1150"/>
                        <a:buFont typeface="Helvetica Neue"/>
                        <a:buChar char="●"/>
                      </a:pPr>
                      <a:r>
                        <a:rPr lang="en-US" sz="1150">
                          <a:latin typeface="Helvetica Neue"/>
                          <a:ea typeface="Helvetica Neue"/>
                          <a:cs typeface="Helvetica Neue"/>
                          <a:sym typeface="Helvetica Neue"/>
                        </a:rPr>
                        <a:t>Lower food expenditure, especially on nutritious foods, is likely associated with greater tooth loss due to limited dietary choices [6]. </a:t>
                      </a:r>
                      <a:endParaRPr sz="1150">
                        <a:latin typeface="Helvetica Neue"/>
                        <a:ea typeface="Helvetica Neue"/>
                        <a:cs typeface="Helvetica Neue"/>
                        <a:sym typeface="Helvetica Neue"/>
                      </a:endParaRPr>
                    </a:p>
                  </a:txBody>
                  <a:tcPr marT="38100" marB="38100" marR="38100" marL="381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35"/>
          <p:cNvSpPr txBox="1"/>
          <p:nvPr>
            <p:ph idx="1" type="body"/>
          </p:nvPr>
        </p:nvSpPr>
        <p:spPr>
          <a:xfrm>
            <a:off x="457200" y="1913871"/>
            <a:ext cx="11271300" cy="5319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1200"/>
              </a:spcAft>
              <a:buNone/>
            </a:pPr>
            <a:r>
              <a:rPr b="1" lang="en-US" sz="1800"/>
              <a:t>Key Components in Oral Health Microsimulation Models</a:t>
            </a:r>
            <a:endParaRPr/>
          </a:p>
        </p:txBody>
      </p:sp>
      <p:sp>
        <p:nvSpPr>
          <p:cNvPr id="277" name="Google Shape;277;p35"/>
          <p:cNvSpPr txBox="1"/>
          <p:nvPr>
            <p:ph type="title"/>
          </p:nvPr>
        </p:nvSpPr>
        <p:spPr>
          <a:xfrm>
            <a:off x="457200" y="319088"/>
            <a:ext cx="112713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solidFill>
                  <a:srgbClr val="801F17"/>
                </a:solidFill>
              </a:rPr>
              <a:t>Oral Health Microsimulation Models: Current Development, Gaps, and the DOC-M Integration</a:t>
            </a:r>
            <a:endParaRPr/>
          </a:p>
        </p:txBody>
      </p:sp>
      <p:sp>
        <p:nvSpPr>
          <p:cNvPr id="278" name="Google Shape;278;p35"/>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9" name="Google Shape;279;p35"/>
          <p:cNvSpPr/>
          <p:nvPr/>
        </p:nvSpPr>
        <p:spPr>
          <a:xfrm>
            <a:off x="2265625" y="2728364"/>
            <a:ext cx="2109900" cy="92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Periodontal Disease Progression</a:t>
            </a:r>
            <a:endParaRPr b="1"/>
          </a:p>
        </p:txBody>
      </p:sp>
      <p:sp>
        <p:nvSpPr>
          <p:cNvPr id="280" name="Google Shape;280;p35"/>
          <p:cNvSpPr/>
          <p:nvPr/>
        </p:nvSpPr>
        <p:spPr>
          <a:xfrm>
            <a:off x="5037887" y="2698328"/>
            <a:ext cx="2109900" cy="92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Tooth Loss Progression</a:t>
            </a:r>
            <a:endParaRPr b="1"/>
          </a:p>
        </p:txBody>
      </p:sp>
      <p:sp>
        <p:nvSpPr>
          <p:cNvPr id="281" name="Google Shape;281;p35"/>
          <p:cNvSpPr/>
          <p:nvPr/>
        </p:nvSpPr>
        <p:spPr>
          <a:xfrm>
            <a:off x="7810178" y="2691225"/>
            <a:ext cx="2109900" cy="92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Health Behaviours &amp; Lifestyle Risks</a:t>
            </a:r>
            <a:endParaRPr b="1"/>
          </a:p>
        </p:txBody>
      </p:sp>
      <p:sp>
        <p:nvSpPr>
          <p:cNvPr id="282" name="Google Shape;282;p35"/>
          <p:cNvSpPr/>
          <p:nvPr/>
        </p:nvSpPr>
        <p:spPr>
          <a:xfrm>
            <a:off x="3508890" y="4041462"/>
            <a:ext cx="2109900" cy="92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Demographic &amp; </a:t>
            </a:r>
            <a:r>
              <a:rPr b="1" lang="en-US"/>
              <a:t>Socioeconomic Factors</a:t>
            </a:r>
            <a:endParaRPr b="1"/>
          </a:p>
        </p:txBody>
      </p:sp>
      <p:sp>
        <p:nvSpPr>
          <p:cNvPr id="283" name="Google Shape;283;p35"/>
          <p:cNvSpPr/>
          <p:nvPr/>
        </p:nvSpPr>
        <p:spPr>
          <a:xfrm>
            <a:off x="6700610" y="4041450"/>
            <a:ext cx="2109900" cy="923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Chronic Disease</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370725" y="319100"/>
            <a:ext cx="114441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Associations Between Chronic Diseases and Periodontal Disease and Tooth Loss</a:t>
            </a:r>
            <a:endParaRPr/>
          </a:p>
        </p:txBody>
      </p:sp>
      <p:sp>
        <p:nvSpPr>
          <p:cNvPr id="289" name="Google Shape;289;p36"/>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90" name="Google Shape;290;p36"/>
          <p:cNvGraphicFramePr/>
          <p:nvPr/>
        </p:nvGraphicFramePr>
        <p:xfrm>
          <a:off x="204588" y="1506896"/>
          <a:ext cx="3000000" cy="3000000"/>
        </p:xfrm>
        <a:graphic>
          <a:graphicData uri="http://schemas.openxmlformats.org/drawingml/2006/table">
            <a:tbl>
              <a:tblPr>
                <a:noFill/>
                <a:tableStyleId>{0B419C3C-F81E-404C-BEA5-8DC54F98D1C1}</a:tableStyleId>
              </a:tblPr>
              <a:tblGrid>
                <a:gridCol w="1175900"/>
                <a:gridCol w="5323850"/>
                <a:gridCol w="5267275"/>
              </a:tblGrid>
              <a:tr h="408200">
                <a:tc>
                  <a:txBody>
                    <a:bodyPr/>
                    <a:lstStyle/>
                    <a:p>
                      <a:pPr indent="0" lvl="0" marL="0" rtl="0" algn="ctr">
                        <a:spcBef>
                          <a:spcPts val="0"/>
                        </a:spcBef>
                        <a:spcAft>
                          <a:spcPts val="0"/>
                        </a:spcAft>
                        <a:buNone/>
                      </a:pPr>
                      <a:r>
                        <a:rPr b="1" lang="en-US" sz="1300">
                          <a:solidFill>
                            <a:schemeClr val="dk1"/>
                          </a:solidFill>
                        </a:rPr>
                        <a:t>Condition</a:t>
                      </a:r>
                      <a:endParaRPr b="1" sz="1300"/>
                    </a:p>
                  </a:txBody>
                  <a:tcPr marT="91425" marB="91425" marR="91425" marL="91425">
                    <a:lnR cap="flat" cmpd="sng" w="9525">
                      <a:solidFill>
                        <a:schemeClr val="dk2"/>
                      </a:solidFill>
                      <a:prstDash val="solid"/>
                      <a:round/>
                      <a:headEnd len="sm" w="sm" type="none"/>
                      <a:tailEnd len="sm" w="sm" type="none"/>
                    </a:lnR>
                  </a:tcPr>
                </a:tc>
                <a:tc>
                  <a:txBody>
                    <a:bodyPr/>
                    <a:lstStyle/>
                    <a:p>
                      <a:pPr indent="0" lvl="0" marL="0" rtl="0" algn="ctr">
                        <a:spcBef>
                          <a:spcPts val="0"/>
                        </a:spcBef>
                        <a:spcAft>
                          <a:spcPts val="0"/>
                        </a:spcAft>
                        <a:buNone/>
                      </a:pPr>
                      <a:r>
                        <a:rPr b="1" lang="en-US" sz="1300">
                          <a:solidFill>
                            <a:schemeClr val="dk1"/>
                          </a:solidFill>
                        </a:rPr>
                        <a:t>Association with Periodontal Disease (PD)</a:t>
                      </a:r>
                      <a:endParaRPr b="1" sz="13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Tooth Loss (TL)</a:t>
                      </a:r>
                      <a:endParaRPr b="1" sz="13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200">
                          <a:solidFill>
                            <a:schemeClr val="dk1"/>
                          </a:solidFill>
                        </a:rPr>
                        <a:t>Diabetes</a:t>
                      </a:r>
                      <a:endParaRPr b="1" sz="1200">
                        <a:solidFill>
                          <a:schemeClr val="dk1"/>
                        </a:solidFill>
                      </a:endParaRPr>
                    </a:p>
                  </a:txBody>
                  <a:tcPr marT="91425" marB="91425" marR="91425" marL="91425" anchor="ctr">
                    <a:lnR cap="flat" cmpd="sng" w="9525">
                      <a:solidFill>
                        <a:schemeClr val="dk2"/>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100">
                          <a:solidFill>
                            <a:schemeClr val="dk1"/>
                          </a:solidFill>
                        </a:rPr>
                        <a:t>PD ↔ Diabetes</a:t>
                      </a:r>
                      <a:endParaRPr sz="1100">
                        <a:solidFill>
                          <a:schemeClr val="dk1"/>
                        </a:solidFill>
                      </a:endParaRPr>
                    </a:p>
                    <a:p>
                      <a:pPr indent="0" lvl="0" marL="0" rtl="0" algn="ctr">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PD → Condition (OR/RR):</a:t>
                      </a:r>
                      <a:r>
                        <a:rPr lang="en-US" sz="1100">
                          <a:solidFill>
                            <a:schemeClr val="dk1"/>
                          </a:solidFill>
                        </a:rPr>
                        <a:t> OR = 1.50 (incident diabetes with severe PD) [1] </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Condition → PD (OR/RR):</a:t>
                      </a:r>
                      <a:r>
                        <a:rPr lang="en-US" sz="1100">
                          <a:solidFill>
                            <a:schemeClr val="dk1"/>
                          </a:solidFill>
                        </a:rPr>
                        <a:t> OR = 1.32 (controlled diabetes); OR = 1.70 (uncontrolled diabetes) [2] </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Key Mechanisms &amp; Notes: </a:t>
                      </a:r>
                      <a:r>
                        <a:rPr lang="en-US" sz="1100">
                          <a:solidFill>
                            <a:schemeClr val="dk1"/>
                          </a:solidFill>
                        </a:rPr>
                        <a:t>Bidirectional via chronic inflammation and insulin resistance [1, 2] </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US" sz="1100">
                          <a:solidFill>
                            <a:schemeClr val="dk1"/>
                          </a:solidFill>
                        </a:rPr>
                        <a:t>Diabetes → Tooth Loss</a:t>
                      </a:r>
                      <a:endParaRPr sz="1100">
                        <a:solidFill>
                          <a:schemeClr val="dk1"/>
                        </a:solidFill>
                      </a:endParaRPr>
                    </a:p>
                    <a:p>
                      <a:pPr indent="0" lvl="0" marL="0" rtl="0" algn="ctr">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TL</a:t>
                      </a:r>
                      <a:r>
                        <a:rPr b="1" lang="en-US" sz="1100">
                          <a:solidFill>
                            <a:schemeClr val="dk1"/>
                          </a:solidFill>
                        </a:rPr>
                        <a:t> → Condition (OR/RR):</a:t>
                      </a:r>
                      <a:r>
                        <a:rPr lang="en-US" sz="1100">
                          <a:solidFill>
                            <a:schemeClr val="dk1"/>
                          </a:solidFill>
                        </a:rPr>
                        <a:t> </a:t>
                      </a:r>
                      <a:r>
                        <a:rPr b="1" lang="en-US" sz="1100">
                          <a:solidFill>
                            <a:schemeClr val="dk1"/>
                          </a:solidFill>
                        </a:rPr>
                        <a:t>OR = 2.35</a:t>
                      </a:r>
                      <a:r>
                        <a:rPr lang="en-US" sz="1100">
                          <a:solidFill>
                            <a:schemeClr val="dk1"/>
                          </a:solidFill>
                        </a:rPr>
                        <a:t> [5]; </a:t>
                      </a:r>
                      <a:r>
                        <a:rPr b="1" lang="en-US" sz="1100">
                          <a:solidFill>
                            <a:schemeClr val="dk1"/>
                          </a:solidFill>
                        </a:rPr>
                        <a:t>OR = 1.46</a:t>
                      </a:r>
                      <a:r>
                        <a:rPr lang="en-US" sz="1100">
                          <a:solidFill>
                            <a:schemeClr val="dk1"/>
                          </a:solidFill>
                        </a:rPr>
                        <a:t> [6]; </a:t>
                      </a:r>
                      <a:r>
                        <a:rPr b="1" lang="en-US" sz="1100">
                          <a:solidFill>
                            <a:schemeClr val="dk1"/>
                          </a:solidFill>
                        </a:rPr>
                        <a:t>OR = 1.80 </a:t>
                      </a:r>
                      <a:r>
                        <a:rPr lang="en-US" sz="1100">
                          <a:solidFill>
                            <a:schemeClr val="dk1"/>
                          </a:solidFill>
                        </a:rPr>
                        <a:t>[7] </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Key Mechanisms &amp; Notes: </a:t>
                      </a:r>
                      <a:r>
                        <a:rPr lang="en-US" sz="1100">
                          <a:solidFill>
                            <a:schemeClr val="dk1"/>
                          </a:solidFill>
                        </a:rPr>
                        <a:t>Chronic hyperglycemia in diabetes contributes to increased periodontal inflammation, impaired wound healing, and immune dysregulation, all of which accelerate periodontal tissue breakdown and significantly elevate the risk of tooth loss [7].</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915500">
                <a:tc>
                  <a:txBody>
                    <a:bodyPr/>
                    <a:lstStyle/>
                    <a:p>
                      <a:pPr indent="0" lvl="0" marL="0" rtl="0" algn="ctr">
                        <a:spcBef>
                          <a:spcPts val="0"/>
                        </a:spcBef>
                        <a:spcAft>
                          <a:spcPts val="0"/>
                        </a:spcAft>
                        <a:buNone/>
                      </a:pPr>
                      <a:r>
                        <a:rPr b="1" lang="en-US" sz="1200">
                          <a:solidFill>
                            <a:schemeClr val="dk1"/>
                          </a:solidFill>
                        </a:rPr>
                        <a:t>Cancer</a:t>
                      </a:r>
                      <a:endParaRPr b="1"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1400"/>
                        </a:spcBef>
                        <a:spcAft>
                          <a:spcPts val="0"/>
                        </a:spcAft>
                        <a:buNone/>
                      </a:pPr>
                      <a:r>
                        <a:rPr lang="en-US" sz="1100">
                          <a:solidFill>
                            <a:schemeClr val="dk1"/>
                          </a:solidFill>
                        </a:rPr>
                        <a:t>PD → Cancer</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PD → Condition (OR/RR): </a:t>
                      </a:r>
                      <a:r>
                        <a:rPr lang="en-US" sz="1100">
                          <a:solidFill>
                            <a:schemeClr val="dk1"/>
                          </a:solidFill>
                        </a:rPr>
                        <a:t>OR = 2.24 (significantly higher cancer risk in individuals with history of dental infections including periodontitis) [4]; OR = 1.14–1.24 (increased odds of various gastrointestinal cancers linked to periodontitis) [5]; OR = 2.4 (higher oral cancer risk in men with tooth loss and periodontal disease) [6]</a:t>
                      </a:r>
                      <a:endParaRPr sz="1100">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US" sz="1100">
                          <a:solidFill>
                            <a:schemeClr val="dk1"/>
                          </a:solidFill>
                        </a:rPr>
                        <a:t>TL → Cancer</a:t>
                      </a:r>
                      <a:endParaRPr sz="1100">
                        <a:solidFill>
                          <a:schemeClr val="dk1"/>
                        </a:solidFill>
                      </a:endParaRPr>
                    </a:p>
                    <a:p>
                      <a:pPr indent="-298450" lvl="0" marL="457200" rtl="0" algn="l">
                        <a:spcBef>
                          <a:spcPts val="1200"/>
                        </a:spcBef>
                        <a:spcAft>
                          <a:spcPts val="0"/>
                        </a:spcAft>
                        <a:buClr>
                          <a:schemeClr val="dk1"/>
                        </a:buClr>
                        <a:buSzPts val="1100"/>
                        <a:buChar char="●"/>
                      </a:pPr>
                      <a:r>
                        <a:rPr b="1" lang="en-US" sz="1100">
                          <a:solidFill>
                            <a:schemeClr val="dk1"/>
                          </a:solidFill>
                        </a:rPr>
                        <a:t>TL → Condition (OR/RR): OR = 1.29</a:t>
                      </a:r>
                      <a:r>
                        <a:rPr lang="en-US" sz="1100">
                          <a:solidFill>
                            <a:schemeClr val="dk1"/>
                          </a:solidFill>
                        </a:rPr>
                        <a:t> – Individuals with ≥10 missing teeth had a significantly increased risk of </a:t>
                      </a:r>
                      <a:r>
                        <a:rPr b="1" lang="en-US" sz="1100">
                          <a:solidFill>
                            <a:schemeClr val="dk1"/>
                          </a:solidFill>
                        </a:rPr>
                        <a:t>all-cause cancer mortality</a:t>
                      </a:r>
                      <a:r>
                        <a:rPr lang="en-US" sz="1100">
                          <a:solidFill>
                            <a:schemeClr val="dk1"/>
                          </a:solidFill>
                        </a:rPr>
                        <a:t> in a U.S. NHANES cohort [1]; </a:t>
                      </a:r>
                      <a:r>
                        <a:rPr b="1" lang="en-US" sz="1100">
                          <a:solidFill>
                            <a:schemeClr val="dk1"/>
                          </a:solidFill>
                        </a:rPr>
                        <a:t>OR = 1.42</a:t>
                      </a:r>
                      <a:r>
                        <a:rPr lang="en-US" sz="1100">
                          <a:solidFill>
                            <a:schemeClr val="dk1"/>
                          </a:solidFill>
                        </a:rPr>
                        <a:t> – Risk of </a:t>
                      </a:r>
                      <a:r>
                        <a:rPr b="1" lang="en-US" sz="1100">
                          <a:solidFill>
                            <a:schemeClr val="dk1"/>
                          </a:solidFill>
                        </a:rPr>
                        <a:t>esophageal cancer</a:t>
                      </a:r>
                      <a:r>
                        <a:rPr lang="en-US" sz="1100">
                          <a:solidFill>
                            <a:schemeClr val="dk1"/>
                          </a:solidFill>
                        </a:rPr>
                        <a:t> mortality in edentulous patients compared to fully dentate [2]; </a:t>
                      </a:r>
                      <a:r>
                        <a:rPr b="1" lang="en-US" sz="1100">
                          <a:solidFill>
                            <a:schemeClr val="dk1"/>
                          </a:solidFill>
                        </a:rPr>
                        <a:t>HR = 1.35</a:t>
                      </a:r>
                      <a:r>
                        <a:rPr lang="en-US" sz="1100">
                          <a:solidFill>
                            <a:schemeClr val="dk1"/>
                          </a:solidFill>
                        </a:rPr>
                        <a:t> – Hazard ratio for </a:t>
                      </a:r>
                      <a:r>
                        <a:rPr b="1" lang="en-US" sz="1100">
                          <a:solidFill>
                            <a:schemeClr val="dk1"/>
                          </a:solidFill>
                        </a:rPr>
                        <a:t>head and neck cancer</a:t>
                      </a:r>
                      <a:r>
                        <a:rPr lang="en-US" sz="1100">
                          <a:solidFill>
                            <a:schemeClr val="dk1"/>
                          </a:solidFill>
                        </a:rPr>
                        <a:t> with severe periodontal disease/tooth loss [3]; </a:t>
                      </a:r>
                      <a:r>
                        <a:rPr b="1" lang="en-US" sz="1100">
                          <a:solidFill>
                            <a:schemeClr val="dk1"/>
                          </a:solidFill>
                        </a:rPr>
                        <a:t>OR = 1.45</a:t>
                      </a:r>
                      <a:r>
                        <a:rPr lang="en-US" sz="1100">
                          <a:solidFill>
                            <a:schemeClr val="dk1"/>
                          </a:solidFill>
                        </a:rPr>
                        <a:t> – Risk for </a:t>
                      </a:r>
                      <a:r>
                        <a:rPr b="1" lang="en-US" sz="1100">
                          <a:solidFill>
                            <a:schemeClr val="dk1"/>
                          </a:solidFill>
                        </a:rPr>
                        <a:t>pancreatic cancer</a:t>
                      </a:r>
                      <a:r>
                        <a:rPr lang="en-US" sz="1100">
                          <a:solidFill>
                            <a:schemeClr val="dk1"/>
                          </a:solidFill>
                        </a:rPr>
                        <a:t> among those with tooth loss and clinical periodontitis [4]</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Mechanisms &amp; Notes:</a:t>
                      </a:r>
                      <a:r>
                        <a:rPr lang="en-US" sz="1100">
                          <a:solidFill>
                            <a:schemeClr val="dk1"/>
                          </a:solidFill>
                        </a:rPr>
                        <a:t> </a:t>
                      </a:r>
                      <a:r>
                        <a:rPr b="1" lang="en-US" sz="1100">
                          <a:solidFill>
                            <a:schemeClr val="dk1"/>
                          </a:solidFill>
                        </a:rPr>
                        <a:t>Chronic systemic inflammation</a:t>
                      </a:r>
                      <a:r>
                        <a:rPr lang="en-US" sz="1100">
                          <a:solidFill>
                            <a:schemeClr val="dk1"/>
                          </a:solidFill>
                        </a:rPr>
                        <a:t> due to periodontal disease and tooth loss → cytokine release (e.g., IL-6, TNF-α) promotes </a:t>
                      </a:r>
                      <a:r>
                        <a:rPr b="1" lang="en-US" sz="1100">
                          <a:solidFill>
                            <a:schemeClr val="dk1"/>
                          </a:solidFill>
                        </a:rPr>
                        <a:t>carcinogenesis</a:t>
                      </a:r>
                      <a:r>
                        <a:rPr lang="en-US" sz="1100">
                          <a:solidFill>
                            <a:schemeClr val="dk1"/>
                          </a:solidFill>
                        </a:rPr>
                        <a:t> [5]</a:t>
                      </a:r>
                      <a:endParaRPr sz="1100">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sp>
        <p:nvSpPr>
          <p:cNvPr id="295" name="Google Shape;295;p37"/>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96" name="Google Shape;296;p37"/>
          <p:cNvGraphicFramePr/>
          <p:nvPr/>
        </p:nvGraphicFramePr>
        <p:xfrm>
          <a:off x="270588" y="1355590"/>
          <a:ext cx="3000000" cy="3000000"/>
        </p:xfrm>
        <a:graphic>
          <a:graphicData uri="http://schemas.openxmlformats.org/drawingml/2006/table">
            <a:tbl>
              <a:tblPr>
                <a:noFill/>
                <a:tableStyleId>{0B419C3C-F81E-404C-BEA5-8DC54F98D1C1}</a:tableStyleId>
              </a:tblPr>
              <a:tblGrid>
                <a:gridCol w="1303300"/>
                <a:gridCol w="4751100"/>
                <a:gridCol w="5596400"/>
              </a:tblGrid>
              <a:tr h="381000">
                <a:tc>
                  <a:txBody>
                    <a:bodyPr/>
                    <a:lstStyle/>
                    <a:p>
                      <a:pPr indent="0" lvl="0" marL="0" rtl="0" algn="ctr">
                        <a:spcBef>
                          <a:spcPts val="0"/>
                        </a:spcBef>
                        <a:spcAft>
                          <a:spcPts val="0"/>
                        </a:spcAft>
                        <a:buNone/>
                      </a:pPr>
                      <a:r>
                        <a:rPr b="1" lang="en-US" sz="1300">
                          <a:solidFill>
                            <a:schemeClr val="dk1"/>
                          </a:solidFill>
                        </a:rPr>
                        <a:t>Condition</a:t>
                      </a:r>
                      <a:endParaRPr b="1" sz="1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Periodontal Disease (PD)</a:t>
                      </a:r>
                      <a:endParaRPr b="1" sz="1300">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Tooth Loss (TL)</a:t>
                      </a:r>
                      <a:endParaRPr b="1" sz="1300">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200">
                          <a:solidFill>
                            <a:schemeClr val="dk1"/>
                          </a:solidFill>
                        </a:rPr>
                        <a:t>CVD</a:t>
                      </a:r>
                      <a:endParaRPr b="1" sz="1200">
                        <a:solidFill>
                          <a:schemeClr val="dk1"/>
                        </a:solidFill>
                      </a:endParaRPr>
                    </a:p>
                  </a:txBody>
                  <a:tcPr marT="91425" marB="91425" marR="91425" marL="91425" anchor="ctr">
                    <a:lnR cap="flat" cmpd="sng" w="9525">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1400"/>
                        </a:spcBef>
                        <a:spcAft>
                          <a:spcPts val="0"/>
                        </a:spcAft>
                        <a:buNone/>
                      </a:pPr>
                      <a:r>
                        <a:rPr lang="en-US" sz="1100">
                          <a:solidFill>
                            <a:schemeClr val="dk1"/>
                          </a:solidFill>
                        </a:rPr>
                        <a:t>PD ↔ CVD</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PD → Condition (OR/RR): </a:t>
                      </a:r>
                      <a:r>
                        <a:rPr lang="en-US" sz="1100">
                          <a:solidFill>
                            <a:schemeClr val="dk1"/>
                          </a:solidFill>
                        </a:rPr>
                        <a:t>OR = 1.59 (risk of atherosclerotic cardiovascular disease in moderate/severe PD); HR = 1.70 (adjusted hazard ratio for cardiovascular events in PD patients) [1,2]</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Condition → PD (OR/RR):</a:t>
                      </a:r>
                      <a:r>
                        <a:rPr lang="en-US" sz="1100">
                          <a:solidFill>
                            <a:schemeClr val="dk1"/>
                          </a:solidFill>
                        </a:rPr>
                        <a:t>OR = 1.28 (odds of PD in patients with CVD based on NHANES data) [3]</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Key Mechanisms &amp; Notes: </a:t>
                      </a:r>
                      <a:r>
                        <a:rPr lang="en-US" sz="1100">
                          <a:solidFill>
                            <a:schemeClr val="dk1"/>
                          </a:solidFill>
                        </a:rPr>
                        <a:t>Bidirectional through chronic inflammation, microbial translocation, and vascular endothelial dysfunction [1, 2, 3]</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US" sz="1100">
                          <a:solidFill>
                            <a:schemeClr val="dk1"/>
                          </a:solidFill>
                        </a:rPr>
                        <a:t>TL ↔ CVD</a:t>
                      </a:r>
                      <a:endParaRPr sz="1100">
                        <a:solidFill>
                          <a:schemeClr val="dk1"/>
                        </a:solidFill>
                      </a:endParaRPr>
                    </a:p>
                    <a:p>
                      <a:pPr indent="-298450" lvl="0" marL="457200" rtl="0" algn="l">
                        <a:spcBef>
                          <a:spcPts val="1200"/>
                        </a:spcBef>
                        <a:spcAft>
                          <a:spcPts val="0"/>
                        </a:spcAft>
                        <a:buClr>
                          <a:schemeClr val="dk1"/>
                        </a:buClr>
                        <a:buSzPts val="1100"/>
                        <a:buChar char="●"/>
                      </a:pPr>
                      <a:r>
                        <a:rPr b="1" lang="en-US" sz="1100">
                          <a:solidFill>
                            <a:schemeClr val="dk1"/>
                          </a:solidFill>
                        </a:rPr>
                        <a:t>TL</a:t>
                      </a:r>
                      <a:r>
                        <a:rPr b="1" lang="en-US" sz="1100">
                          <a:solidFill>
                            <a:schemeClr val="dk1"/>
                          </a:solidFill>
                        </a:rPr>
                        <a:t> → Condition (OR/RR): OR = 1.34</a:t>
                      </a:r>
                      <a:r>
                        <a:rPr lang="en-US" sz="1100">
                          <a:solidFill>
                            <a:schemeClr val="dk1"/>
                          </a:solidFill>
                        </a:rPr>
                        <a:t> – Higher odds of coronary heart disease in individuals with ≥8 missing teeth (Southern Community Cohort Study) [7]; </a:t>
                      </a:r>
                      <a:r>
                        <a:rPr b="1" lang="en-US" sz="1100">
                          <a:solidFill>
                            <a:schemeClr val="dk1"/>
                          </a:solidFill>
                        </a:rPr>
                        <a:t>HR = 1.23</a:t>
                      </a:r>
                      <a:r>
                        <a:rPr lang="en-US" sz="1100">
                          <a:solidFill>
                            <a:schemeClr val="dk1"/>
                          </a:solidFill>
                        </a:rPr>
                        <a:t> – Adjusted hazard ratio for incident CVD in adults with tooth loss (Health and Retirement Study) [8]; </a:t>
                      </a:r>
                      <a:r>
                        <a:rPr b="1" lang="en-US" sz="1100">
                          <a:solidFill>
                            <a:schemeClr val="dk1"/>
                          </a:solidFill>
                        </a:rPr>
                        <a:t>OR = 1.73</a:t>
                      </a:r>
                      <a:r>
                        <a:rPr lang="en-US" sz="1100">
                          <a:solidFill>
                            <a:schemeClr val="dk1"/>
                          </a:solidFill>
                        </a:rPr>
                        <a:t> – Cardiovascular mortality risk in completely edentulous adults (NHANES 2005–2018) [9]; </a:t>
                      </a:r>
                      <a:r>
                        <a:rPr b="1" lang="en-US" sz="1100">
                          <a:solidFill>
                            <a:schemeClr val="dk1"/>
                          </a:solidFill>
                        </a:rPr>
                        <a:t>OR = 1.52</a:t>
                      </a:r>
                      <a:r>
                        <a:rPr lang="en-US" sz="1100">
                          <a:solidFill>
                            <a:schemeClr val="dk1"/>
                          </a:solidFill>
                        </a:rPr>
                        <a:t> – Odds of any CVD in those with 5–15 missing teeth (NHANES) [10]</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Condition → TL (OR/RR): OR = 1.28</a:t>
                      </a:r>
                      <a:r>
                        <a:rPr lang="en-US" sz="1100">
                          <a:solidFill>
                            <a:schemeClr val="dk1"/>
                          </a:solidFill>
                        </a:rPr>
                        <a:t> – Greater odds of tooth loss in patients with diagnosed CVD (NHANES data, adjusted for age, smoking, SES) [11]</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Key Mechanisms &amp; Notes: Chronic systemic inflammation</a:t>
                      </a:r>
                      <a:r>
                        <a:rPr lang="en-US" sz="1100">
                          <a:solidFill>
                            <a:schemeClr val="dk1"/>
                          </a:solidFill>
                        </a:rPr>
                        <a:t> accelerates both periodontal breakdown and atherosclerotic plaque formation [7,10,11]; </a:t>
                      </a:r>
                      <a:r>
                        <a:rPr b="1" lang="en-US" sz="1100">
                          <a:solidFill>
                            <a:schemeClr val="dk1"/>
                          </a:solidFill>
                        </a:rPr>
                        <a:t>Oral microbial translocation</a:t>
                      </a:r>
                      <a:r>
                        <a:rPr lang="en-US" sz="1100">
                          <a:solidFill>
                            <a:schemeClr val="dk1"/>
                          </a:solidFill>
                        </a:rPr>
                        <a:t> can induce vascular endothelial dysfunction [7,10]. </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200">
                          <a:solidFill>
                            <a:schemeClr val="dk1"/>
                          </a:solidFill>
                        </a:rPr>
                        <a:t>Asthma</a:t>
                      </a:r>
                      <a:endParaRPr b="1" sz="1200">
                        <a:solidFill>
                          <a:schemeClr val="dk1"/>
                        </a:solidFill>
                      </a:endParaRPr>
                    </a:p>
                  </a:txBody>
                  <a:tcPr marT="91425" marB="91425" marR="91425" marL="91425" anchor="ctr">
                    <a:lnR cap="flat" cmpd="sng" w="9525">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00000"/>
                        </a:lnSpc>
                        <a:spcBef>
                          <a:spcPts val="1400"/>
                        </a:spcBef>
                        <a:spcAft>
                          <a:spcPts val="0"/>
                        </a:spcAft>
                        <a:buClr>
                          <a:schemeClr val="dk1"/>
                        </a:buClr>
                        <a:buSzPts val="1100"/>
                        <a:buFont typeface="Arial"/>
                        <a:buNone/>
                      </a:pPr>
                      <a:r>
                        <a:rPr lang="en-US" sz="1100">
                          <a:solidFill>
                            <a:schemeClr val="dk1"/>
                          </a:solidFill>
                        </a:rPr>
                        <a:t>PD → Asthma </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PD → Condition (OR/RR): </a:t>
                      </a:r>
                      <a:r>
                        <a:rPr lang="en-US" sz="1100">
                          <a:solidFill>
                            <a:schemeClr val="dk1"/>
                          </a:solidFill>
                        </a:rPr>
                        <a:t>OR = 0.67 (lower odds of asthma in adults with severe periodontitis; inverse association) [4]</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US" sz="1100">
                          <a:solidFill>
                            <a:schemeClr val="dk1"/>
                          </a:solidFill>
                        </a:rPr>
                        <a:t>There </a:t>
                      </a:r>
                      <a:r>
                        <a:rPr b="1" lang="en-US" sz="1100">
                          <a:solidFill>
                            <a:schemeClr val="dk1"/>
                          </a:solidFill>
                        </a:rPr>
                        <a:t>is some evidence from U.S. datasets (primarily NHANES)</a:t>
                      </a:r>
                      <a:r>
                        <a:rPr lang="en-US" sz="1100">
                          <a:solidFill>
                            <a:schemeClr val="dk1"/>
                          </a:solidFill>
                        </a:rPr>
                        <a:t> suggesting a </a:t>
                      </a:r>
                      <a:r>
                        <a:rPr b="1" lang="en-US" sz="1100">
                          <a:solidFill>
                            <a:schemeClr val="dk1"/>
                          </a:solidFill>
                        </a:rPr>
                        <a:t>modest but significant association</a:t>
                      </a:r>
                      <a:r>
                        <a:rPr lang="en-US" sz="1100">
                          <a:solidFill>
                            <a:schemeClr val="dk1"/>
                          </a:solidFill>
                        </a:rPr>
                        <a:t> between </a:t>
                      </a:r>
                      <a:r>
                        <a:rPr b="1" lang="en-US" sz="1100">
                          <a:solidFill>
                            <a:schemeClr val="dk1"/>
                          </a:solidFill>
                        </a:rPr>
                        <a:t>periodontal disease (PD)</a:t>
                      </a:r>
                      <a:r>
                        <a:rPr lang="en-US" sz="1100">
                          <a:solidFill>
                            <a:schemeClr val="dk1"/>
                          </a:solidFill>
                        </a:rPr>
                        <a:t> and </a:t>
                      </a:r>
                      <a:r>
                        <a:rPr b="1" lang="en-US" sz="1100">
                          <a:solidFill>
                            <a:schemeClr val="dk1"/>
                          </a:solidFill>
                        </a:rPr>
                        <a:t>asthma</a:t>
                      </a:r>
                      <a:r>
                        <a:rPr lang="en-US" sz="1100">
                          <a:solidFill>
                            <a:schemeClr val="dk1"/>
                          </a:solidFill>
                        </a:rPr>
                        <a:t>, although the relationship is </a:t>
                      </a:r>
                      <a:r>
                        <a:rPr b="1" lang="en-US" sz="1100">
                          <a:solidFill>
                            <a:schemeClr val="dk1"/>
                          </a:solidFill>
                        </a:rPr>
                        <a:t>not consistently confirmed</a:t>
                      </a:r>
                      <a:r>
                        <a:rPr lang="en-US" sz="1100">
                          <a:solidFill>
                            <a:schemeClr val="dk1"/>
                          </a:solidFill>
                        </a:rPr>
                        <a:t> across all studies.</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US" sz="1100">
                          <a:solidFill>
                            <a:schemeClr val="dk1"/>
                          </a:solidFill>
                        </a:rPr>
                        <a:t>TL ↛ Asthma </a:t>
                      </a:r>
                      <a:endParaRPr sz="1100">
                        <a:solidFill>
                          <a:schemeClr val="dk1"/>
                        </a:solidFill>
                      </a:endParaRPr>
                    </a:p>
                    <a:p>
                      <a:pPr indent="0" lvl="0" marL="0" rtl="0" algn="ctr">
                        <a:spcBef>
                          <a:spcPts val="0"/>
                        </a:spcBef>
                        <a:spcAft>
                          <a:spcPts val="0"/>
                        </a:spcAft>
                        <a:buNone/>
                      </a:pPr>
                      <a:r>
                        <a:rPr lang="en-US" sz="1100">
                          <a:solidFill>
                            <a:schemeClr val="dk1"/>
                          </a:solidFill>
                        </a:rPr>
                        <a:t>Asthma ↛ TL</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297" name="Google Shape;297;p37"/>
          <p:cNvSpPr txBox="1"/>
          <p:nvPr>
            <p:ph type="title"/>
          </p:nvPr>
        </p:nvSpPr>
        <p:spPr>
          <a:xfrm>
            <a:off x="370725" y="319100"/>
            <a:ext cx="114441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Associations Between Chronic Diseases and Periodontal Disease and Tooth Loss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 name="Shape 301"/>
        <p:cNvGrpSpPr/>
        <p:nvPr/>
      </p:nvGrpSpPr>
      <p:grpSpPr>
        <a:xfrm>
          <a:off x="0" y="0"/>
          <a:ext cx="0" cy="0"/>
          <a:chOff x="0" y="0"/>
          <a:chExt cx="0" cy="0"/>
        </a:xfrm>
      </p:grpSpPr>
      <p:sp>
        <p:nvSpPr>
          <p:cNvPr id="302" name="Google Shape;302;p38"/>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303" name="Google Shape;303;p38"/>
          <p:cNvGraphicFramePr/>
          <p:nvPr/>
        </p:nvGraphicFramePr>
        <p:xfrm>
          <a:off x="197126" y="1328708"/>
          <a:ext cx="3000000" cy="3000000"/>
        </p:xfrm>
        <a:graphic>
          <a:graphicData uri="http://schemas.openxmlformats.org/drawingml/2006/table">
            <a:tbl>
              <a:tblPr>
                <a:noFill/>
                <a:tableStyleId>{0B419C3C-F81E-404C-BEA5-8DC54F98D1C1}</a:tableStyleId>
              </a:tblPr>
              <a:tblGrid>
                <a:gridCol w="1234150"/>
                <a:gridCol w="4718925"/>
                <a:gridCol w="5823050"/>
              </a:tblGrid>
              <a:tr h="381000">
                <a:tc>
                  <a:txBody>
                    <a:bodyPr/>
                    <a:lstStyle/>
                    <a:p>
                      <a:pPr indent="0" lvl="0" marL="0" rtl="0" algn="ctr">
                        <a:spcBef>
                          <a:spcPts val="0"/>
                        </a:spcBef>
                        <a:spcAft>
                          <a:spcPts val="0"/>
                        </a:spcAft>
                        <a:buNone/>
                      </a:pPr>
                      <a:r>
                        <a:rPr b="1" lang="en-US" sz="1300">
                          <a:solidFill>
                            <a:schemeClr val="dk1"/>
                          </a:solidFill>
                        </a:rPr>
                        <a:t>Condition</a:t>
                      </a:r>
                      <a:endParaRPr b="1" sz="1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Periodontal Disease (PD)</a:t>
                      </a:r>
                      <a:endParaRPr b="1" sz="1300">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Tooth Loss (TL)</a:t>
                      </a:r>
                      <a:endParaRPr b="1" sz="1300">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200">
                          <a:solidFill>
                            <a:schemeClr val="dk1"/>
                          </a:solidFill>
                        </a:rPr>
                        <a:t>Depression</a:t>
                      </a:r>
                      <a:endParaRPr b="1"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1400"/>
                        </a:spcBef>
                        <a:spcAft>
                          <a:spcPts val="0"/>
                        </a:spcAft>
                        <a:buClr>
                          <a:schemeClr val="dk1"/>
                        </a:buClr>
                        <a:buSzPts val="1100"/>
                        <a:buFont typeface="Arial"/>
                        <a:buNone/>
                      </a:pPr>
                      <a:r>
                        <a:rPr lang="en-US" sz="1100">
                          <a:solidFill>
                            <a:schemeClr val="dk1"/>
                          </a:solidFill>
                        </a:rPr>
                        <a:t>PD ↔ Depression</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PD → Condition (OR/RR): </a:t>
                      </a:r>
                      <a:r>
                        <a:rPr lang="en-US" sz="1100">
                          <a:solidFill>
                            <a:schemeClr val="dk1"/>
                          </a:solidFill>
                        </a:rPr>
                        <a:t>OR = 1.73 (higher odds of depressive symptoms in individuals with severe periodontitis) [1]</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Condition → PD (OR/RR): </a:t>
                      </a:r>
                      <a:r>
                        <a:rPr lang="en-US" sz="1100">
                          <a:solidFill>
                            <a:schemeClr val="dk1"/>
                          </a:solidFill>
                        </a:rPr>
                        <a:t>OR = 2.24 (greater periodontal attachment loss in individuals with major depression) [2]; OR = 1.19 (19% increased risk of periodontitis among individuals with depressive symptoms) [3]</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Key Mechanisms &amp; Notes: </a:t>
                      </a:r>
                      <a:r>
                        <a:rPr lang="en-US" sz="1100">
                          <a:solidFill>
                            <a:schemeClr val="dk1"/>
                          </a:solidFill>
                        </a:rPr>
                        <a:t>Bidirectional relationship likely mediated by behavioral neglect, neuroendocrine disruption (e.g., cortisol elevation), immune dysregulation, and chronic inflammation [1–3]</a:t>
                      </a:r>
                      <a:endParaRPr sz="1100">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US" sz="1100">
                          <a:solidFill>
                            <a:schemeClr val="dk1"/>
                          </a:solidFill>
                        </a:rPr>
                        <a:t>Tooth Loss ↔ Depression</a:t>
                      </a:r>
                      <a:endParaRPr sz="1100">
                        <a:solidFill>
                          <a:schemeClr val="dk1"/>
                        </a:solidFill>
                      </a:endParaRPr>
                    </a:p>
                    <a:p>
                      <a:pPr indent="-298450" lvl="0" marL="457200" rtl="0" algn="l">
                        <a:spcBef>
                          <a:spcPts val="1200"/>
                        </a:spcBef>
                        <a:spcAft>
                          <a:spcPts val="0"/>
                        </a:spcAft>
                        <a:buClr>
                          <a:schemeClr val="dk1"/>
                        </a:buClr>
                        <a:buSzPts val="1100"/>
                        <a:buChar char="●"/>
                      </a:pPr>
                      <a:r>
                        <a:rPr b="1" lang="en-US" sz="1100">
                          <a:solidFill>
                            <a:schemeClr val="dk1"/>
                          </a:solidFill>
                        </a:rPr>
                        <a:t>TL</a:t>
                      </a:r>
                      <a:r>
                        <a:rPr b="1" lang="en-US" sz="1100">
                          <a:solidFill>
                            <a:schemeClr val="dk1"/>
                          </a:solidFill>
                        </a:rPr>
                        <a:t> → Condition (OR/RR): OR = 1.28</a:t>
                      </a:r>
                      <a:r>
                        <a:rPr lang="en-US" sz="1100">
                          <a:solidFill>
                            <a:schemeClr val="dk1"/>
                          </a:solidFill>
                        </a:rPr>
                        <a:t>, Greater number of lost teeth was associated with significantly higher odds of moderate to severe depression in U.S. adults (BRFSS data) [7].</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Tooth Loss ↔ Depression: OR = 1.46</a:t>
                      </a:r>
                      <a:r>
                        <a:rPr lang="en-US" sz="1100">
                          <a:solidFill>
                            <a:schemeClr val="dk1"/>
                          </a:solidFill>
                        </a:rPr>
                        <a:t>, Bidirectional association observed in NHANES 2009–2014; depression increased odds of tooth loss, and vice versa [8].</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Key Mechanisms &amp; Notes: </a:t>
                      </a:r>
                      <a:r>
                        <a:rPr lang="en-US" sz="1100">
                          <a:solidFill>
                            <a:schemeClr val="dk1"/>
                          </a:solidFill>
                        </a:rPr>
                        <a:t>Tooth loss can negatively affect </a:t>
                      </a:r>
                      <a:r>
                        <a:rPr b="1" lang="en-US" sz="1100">
                          <a:solidFill>
                            <a:schemeClr val="dk1"/>
                          </a:solidFill>
                        </a:rPr>
                        <a:t>nutrition</a:t>
                      </a:r>
                      <a:r>
                        <a:rPr lang="en-US" sz="1100">
                          <a:solidFill>
                            <a:schemeClr val="dk1"/>
                          </a:solidFill>
                        </a:rPr>
                        <a:t>, </a:t>
                      </a:r>
                      <a:r>
                        <a:rPr b="1" lang="en-US" sz="1100">
                          <a:solidFill>
                            <a:schemeClr val="dk1"/>
                          </a:solidFill>
                        </a:rPr>
                        <a:t>self-image</a:t>
                      </a:r>
                      <a:r>
                        <a:rPr lang="en-US" sz="1100">
                          <a:solidFill>
                            <a:schemeClr val="dk1"/>
                          </a:solidFill>
                        </a:rPr>
                        <a:t>, and </a:t>
                      </a:r>
                      <a:r>
                        <a:rPr b="1" lang="en-US" sz="1100">
                          <a:solidFill>
                            <a:schemeClr val="dk1"/>
                          </a:solidFill>
                        </a:rPr>
                        <a:t>social functioning</a:t>
                      </a:r>
                      <a:r>
                        <a:rPr lang="en-US" sz="1100">
                          <a:solidFill>
                            <a:schemeClr val="dk1"/>
                          </a:solidFill>
                        </a:rPr>
                        <a:t>, which may lead to depression. Conversely, </a:t>
                      </a:r>
                      <a:r>
                        <a:rPr b="1" lang="en-US" sz="1100">
                          <a:solidFill>
                            <a:schemeClr val="dk1"/>
                          </a:solidFill>
                        </a:rPr>
                        <a:t>depression</a:t>
                      </a:r>
                      <a:r>
                        <a:rPr lang="en-US" sz="1100">
                          <a:solidFill>
                            <a:schemeClr val="dk1"/>
                          </a:solidFill>
                        </a:rPr>
                        <a:t> may impair oral hygiene and care-seeking behavior, increasing risk of </a:t>
                      </a:r>
                      <a:r>
                        <a:rPr b="1" lang="en-US" sz="1100">
                          <a:solidFill>
                            <a:schemeClr val="dk1"/>
                          </a:solidFill>
                        </a:rPr>
                        <a:t>tooth loss</a:t>
                      </a:r>
                      <a:r>
                        <a:rPr lang="en-US" sz="1100">
                          <a:solidFill>
                            <a:schemeClr val="dk1"/>
                          </a:solidFill>
                        </a:rPr>
                        <a:t>—thus supporting a </a:t>
                      </a:r>
                      <a:r>
                        <a:rPr b="1" lang="en-US" sz="1100">
                          <a:solidFill>
                            <a:schemeClr val="dk1"/>
                          </a:solidFill>
                        </a:rPr>
                        <a:t>bidirectional relationship</a:t>
                      </a:r>
                      <a:r>
                        <a:rPr lang="en-US" sz="1100">
                          <a:solidFill>
                            <a:schemeClr val="dk1"/>
                          </a:solidFill>
                        </a:rPr>
                        <a:t> [7–9].</a:t>
                      </a:r>
                      <a:endParaRPr sz="1100">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200">
                          <a:solidFill>
                            <a:schemeClr val="dk1"/>
                          </a:solidFill>
                        </a:rPr>
                        <a:t>Hypertension</a:t>
                      </a:r>
                      <a:endParaRPr b="1"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1400"/>
                        </a:spcBef>
                        <a:spcAft>
                          <a:spcPts val="0"/>
                        </a:spcAft>
                        <a:buNone/>
                      </a:pPr>
                      <a:r>
                        <a:rPr lang="en-US" sz="1100">
                          <a:solidFill>
                            <a:schemeClr val="dk1"/>
                          </a:solidFill>
                        </a:rPr>
                        <a:t>PD ↔ Hypertension</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PD → Condition (OR/RR):</a:t>
                      </a:r>
                      <a:r>
                        <a:rPr lang="en-US" sz="1100">
                          <a:solidFill>
                            <a:schemeClr val="dk1"/>
                          </a:solidFill>
                        </a:rPr>
                        <a:t> OR = 1.22 (adjusted odds of hypertension in those with moderate/severe PD) [3] </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Condition → PD (OR/RR):</a:t>
                      </a:r>
                      <a:r>
                        <a:rPr lang="en-US" sz="1100">
                          <a:solidFill>
                            <a:schemeClr val="dk1"/>
                          </a:solidFill>
                        </a:rPr>
                        <a:t> OR = 1.30 (increased odds of PD in hypertensive adults from NHANES 2009–2014) [4]</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Key Mechanisms &amp; Notes:</a:t>
                      </a:r>
                      <a:r>
                        <a:rPr lang="en-US" sz="1100">
                          <a:solidFill>
                            <a:schemeClr val="dk1"/>
                          </a:solidFill>
                        </a:rPr>
                        <a:t> Bidirectional link through systemic inflammation, endothelial dysfunction, and shared risk factors (e.g., smoking, obesity) [3, 4]</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1400"/>
                        </a:spcBef>
                        <a:spcAft>
                          <a:spcPts val="0"/>
                        </a:spcAft>
                        <a:buNone/>
                      </a:pPr>
                      <a:r>
                        <a:rPr lang="en-US" sz="1100">
                          <a:solidFill>
                            <a:schemeClr val="dk1"/>
                          </a:solidFill>
                        </a:rPr>
                        <a:t>TL ↔ Hypertension</a:t>
                      </a:r>
                      <a:endParaRPr sz="1100">
                        <a:solidFill>
                          <a:schemeClr val="dk1"/>
                        </a:solidFill>
                      </a:endParaRPr>
                    </a:p>
                    <a:p>
                      <a:pPr indent="-298450" lvl="0" marL="457200" rtl="0" algn="l">
                        <a:spcBef>
                          <a:spcPts val="400"/>
                        </a:spcBef>
                        <a:spcAft>
                          <a:spcPts val="0"/>
                        </a:spcAft>
                        <a:buClr>
                          <a:schemeClr val="dk1"/>
                        </a:buClr>
                        <a:buSzPts val="1100"/>
                        <a:buChar char="●"/>
                      </a:pPr>
                      <a:r>
                        <a:rPr b="1" lang="en-US" sz="1100">
                          <a:solidFill>
                            <a:schemeClr val="dk1"/>
                          </a:solidFill>
                        </a:rPr>
                        <a:t>TL → Condition (OR/RR): OR = 1.28, </a:t>
                      </a:r>
                      <a:r>
                        <a:rPr lang="en-US" sz="1100">
                          <a:solidFill>
                            <a:schemeClr val="dk1"/>
                          </a:solidFill>
                        </a:rPr>
                        <a:t>Tooth loss was significantly associated with increased odds of hypertension in adults, based on U.S.-inclusive meta-analysis data [8].</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Condition → TL (OR/RR): OR = 1.24, </a:t>
                      </a:r>
                      <a:r>
                        <a:rPr lang="en-US" sz="1100">
                          <a:solidFill>
                            <a:schemeClr val="dk1"/>
                          </a:solidFill>
                        </a:rPr>
                        <a:t>Adults with hypertension had a significantly greater risk of experiencing tooth loss in the BRFSS U.S. national dataset [9].</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Key Mechanisms &amp; Notes: </a:t>
                      </a:r>
                      <a:r>
                        <a:rPr lang="en-US" sz="1100">
                          <a:solidFill>
                            <a:schemeClr val="dk1"/>
                          </a:solidFill>
                        </a:rPr>
                        <a:t>Tooth loss and hypertension likely share common mechanisms such as systemic inflammation, vascular dysfunction, and chronic disease burden [8, 9]. </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04" name="Google Shape;304;p38"/>
          <p:cNvSpPr txBox="1"/>
          <p:nvPr>
            <p:ph type="title"/>
          </p:nvPr>
        </p:nvSpPr>
        <p:spPr>
          <a:xfrm>
            <a:off x="370725" y="319100"/>
            <a:ext cx="114441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Associations Between Chronic Diseases and Periodontal Disease and Tooth Loss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8" name="Shape 308"/>
        <p:cNvGrpSpPr/>
        <p:nvPr/>
      </p:nvGrpSpPr>
      <p:grpSpPr>
        <a:xfrm>
          <a:off x="0" y="0"/>
          <a:ext cx="0" cy="0"/>
          <a:chOff x="0" y="0"/>
          <a:chExt cx="0" cy="0"/>
        </a:xfrm>
      </p:grpSpPr>
      <p:sp>
        <p:nvSpPr>
          <p:cNvPr id="309" name="Google Shape;309;p39"/>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310" name="Google Shape;310;p39"/>
          <p:cNvGraphicFramePr/>
          <p:nvPr/>
        </p:nvGraphicFramePr>
        <p:xfrm>
          <a:off x="370713" y="1355600"/>
          <a:ext cx="3000000" cy="3000000"/>
        </p:xfrm>
        <a:graphic>
          <a:graphicData uri="http://schemas.openxmlformats.org/drawingml/2006/table">
            <a:tbl>
              <a:tblPr>
                <a:noFill/>
                <a:tableStyleId>{0B419C3C-F81E-404C-BEA5-8DC54F98D1C1}</a:tableStyleId>
              </a:tblPr>
              <a:tblGrid>
                <a:gridCol w="1114825"/>
                <a:gridCol w="5250350"/>
                <a:gridCol w="5078925"/>
              </a:tblGrid>
              <a:tr h="376425">
                <a:tc>
                  <a:txBody>
                    <a:bodyPr/>
                    <a:lstStyle/>
                    <a:p>
                      <a:pPr indent="0" lvl="0" marL="0" rtl="0" algn="ctr">
                        <a:spcBef>
                          <a:spcPts val="0"/>
                        </a:spcBef>
                        <a:spcAft>
                          <a:spcPts val="0"/>
                        </a:spcAft>
                        <a:buNone/>
                      </a:pPr>
                      <a:r>
                        <a:rPr b="1" lang="en-US" sz="1300">
                          <a:solidFill>
                            <a:schemeClr val="dk1"/>
                          </a:solidFill>
                        </a:rPr>
                        <a:t>Condition</a:t>
                      </a:r>
                      <a:endParaRPr b="1" sz="1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1400"/>
                        </a:spcBef>
                        <a:spcAft>
                          <a:spcPts val="400"/>
                        </a:spcAft>
                        <a:buNone/>
                      </a:pPr>
                      <a:r>
                        <a:rPr b="1" lang="en-US" sz="1300">
                          <a:solidFill>
                            <a:schemeClr val="dk1"/>
                          </a:solidFill>
                        </a:rPr>
                        <a:t>Association with Periodontal Disease (PD)</a:t>
                      </a:r>
                      <a:endParaRPr b="1" sz="1300">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Tooth Loss (TL)</a:t>
                      </a:r>
                      <a:endParaRPr b="1" sz="1300">
                        <a:solidFill>
                          <a:schemeClr val="dk1"/>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062975">
                <a:tc>
                  <a:txBody>
                    <a:bodyPr/>
                    <a:lstStyle/>
                    <a:p>
                      <a:pPr indent="0" lvl="0" marL="0" rtl="0" algn="ctr">
                        <a:spcBef>
                          <a:spcPts val="0"/>
                        </a:spcBef>
                        <a:spcAft>
                          <a:spcPts val="0"/>
                        </a:spcAft>
                        <a:buNone/>
                      </a:pPr>
                      <a:r>
                        <a:rPr b="1" lang="en-US" sz="1200">
                          <a:solidFill>
                            <a:schemeClr val="dk1"/>
                          </a:solidFill>
                        </a:rPr>
                        <a:t>BMI (Obesity)</a:t>
                      </a:r>
                      <a:endParaRPr b="1"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1400"/>
                        </a:spcBef>
                        <a:spcAft>
                          <a:spcPts val="0"/>
                        </a:spcAft>
                        <a:buNone/>
                      </a:pPr>
                      <a:r>
                        <a:rPr lang="en-US" sz="1100">
                          <a:solidFill>
                            <a:schemeClr val="dk1"/>
                          </a:solidFill>
                        </a:rPr>
                        <a:t>PD ↔ Obesity (BMI)</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PD → Condition (OR/RR): </a:t>
                      </a:r>
                      <a:r>
                        <a:rPr lang="en-US" sz="1100">
                          <a:solidFill>
                            <a:schemeClr val="dk1"/>
                          </a:solidFill>
                        </a:rPr>
                        <a:t>OR = 1.35 (increased odds of obesity in adults with chronic periodontitis) [1]</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Condition → PD (OR/RR): </a:t>
                      </a:r>
                      <a:r>
                        <a:rPr lang="en-US" sz="1100">
                          <a:solidFill>
                            <a:schemeClr val="dk1"/>
                          </a:solidFill>
                        </a:rPr>
                        <a:t>OR = 2.13 (higher prevalence of periodontitis in obese young adults) [2]; OR = 1.48 (for severe periodontitis in obese adults, NHANES-based adjusted model) [3]</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Key Mechanisms &amp; Notes:</a:t>
                      </a:r>
                      <a:r>
                        <a:rPr lang="en-US" sz="1100">
                          <a:solidFill>
                            <a:schemeClr val="dk1"/>
                          </a:solidFill>
                        </a:rPr>
                        <a:t> Bidirectional association mediated by chronic low-grade inflammation, elevated pro-inflammatory cytokines (TNF-α, IL-6), insulin resistance, and overlapping lifestyle risk factors (poor diet, smoking, reduced physical activity) [1–3]</a:t>
                      </a:r>
                      <a:endParaRPr b="1"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US" sz="1100">
                          <a:solidFill>
                            <a:schemeClr val="dk1"/>
                          </a:solidFill>
                        </a:rPr>
                        <a:t>Tooth Loss ↔ Obesity / BMI</a:t>
                      </a:r>
                      <a:endParaRPr sz="1100">
                        <a:solidFill>
                          <a:schemeClr val="dk1"/>
                        </a:solidFill>
                      </a:endParaRPr>
                    </a:p>
                    <a:p>
                      <a:pPr indent="-298450" lvl="0" marL="457200" rtl="0" algn="l">
                        <a:spcBef>
                          <a:spcPts val="1200"/>
                        </a:spcBef>
                        <a:spcAft>
                          <a:spcPts val="0"/>
                        </a:spcAft>
                        <a:buClr>
                          <a:schemeClr val="dk1"/>
                        </a:buClr>
                        <a:buSzPts val="1100"/>
                        <a:buChar char="●"/>
                      </a:pPr>
                      <a:r>
                        <a:rPr b="1" lang="en-US" sz="1100">
                          <a:solidFill>
                            <a:schemeClr val="dk1"/>
                          </a:solidFill>
                        </a:rPr>
                        <a:t>TL</a:t>
                      </a:r>
                      <a:r>
                        <a:rPr b="1" lang="en-US" sz="1100">
                          <a:solidFill>
                            <a:schemeClr val="dk1"/>
                          </a:solidFill>
                        </a:rPr>
                        <a:t> → Condition (OR/RR):</a:t>
                      </a:r>
                      <a:r>
                        <a:rPr lang="en-US" sz="1100">
                          <a:solidFill>
                            <a:schemeClr val="dk1"/>
                          </a:solidFill>
                        </a:rPr>
                        <a:t> </a:t>
                      </a:r>
                      <a:r>
                        <a:rPr b="1" lang="en-US" sz="1100">
                          <a:solidFill>
                            <a:schemeClr val="dk1"/>
                          </a:solidFill>
                        </a:rPr>
                        <a:t>OR = 1.25</a:t>
                      </a:r>
                      <a:r>
                        <a:rPr lang="en-US" sz="1100">
                          <a:solidFill>
                            <a:schemeClr val="dk1"/>
                          </a:solidFill>
                        </a:rPr>
                        <a:t> (individuals with &gt;6 missing teeth had significantly higher risk of obesity) [7]</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Condition → TL (OR/RR):</a:t>
                      </a:r>
                      <a:r>
                        <a:rPr lang="en-US" sz="1100">
                          <a:solidFill>
                            <a:schemeClr val="dk1"/>
                          </a:solidFill>
                        </a:rPr>
                        <a:t> </a:t>
                      </a:r>
                      <a:r>
                        <a:rPr b="1" lang="en-US" sz="1100">
                          <a:solidFill>
                            <a:schemeClr val="dk1"/>
                          </a:solidFill>
                        </a:rPr>
                        <a:t>OR = 2.13</a:t>
                      </a:r>
                      <a:r>
                        <a:rPr lang="en-US" sz="1100">
                          <a:solidFill>
                            <a:schemeClr val="dk1"/>
                          </a:solidFill>
                        </a:rPr>
                        <a:t> (obese adults had higher odds of periodontitis and related tooth loss in NHANES population) [8]</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Key Mechanisms &amp; Notes:</a:t>
                      </a:r>
                      <a:r>
                        <a:rPr lang="en-US" sz="1100">
                          <a:solidFill>
                            <a:schemeClr val="dk1"/>
                          </a:solidFill>
                        </a:rPr>
                        <a:t> Tooth loss and obesity share chronic inflammatory pathways, dietary limitations, and systemic metabolic changes. Tooth loss may reduce intake of fibrous and anti-inflammatory foods, further aggravating metabolic imbalance [8-10].</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889825">
                <a:tc>
                  <a:txBody>
                    <a:bodyPr/>
                    <a:lstStyle/>
                    <a:p>
                      <a:pPr indent="0" lvl="0" marL="0" rtl="0" algn="ctr">
                        <a:spcBef>
                          <a:spcPts val="0"/>
                        </a:spcBef>
                        <a:spcAft>
                          <a:spcPts val="0"/>
                        </a:spcAft>
                        <a:buNone/>
                      </a:pPr>
                      <a:r>
                        <a:rPr b="1" lang="en-US" sz="1300">
                          <a:solidFill>
                            <a:schemeClr val="dk1"/>
                          </a:solidFill>
                        </a:rPr>
                        <a:t>Gout</a:t>
                      </a:r>
                      <a:endParaRPr b="1"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1400"/>
                        </a:spcBef>
                        <a:spcAft>
                          <a:spcPts val="0"/>
                        </a:spcAft>
                        <a:buClr>
                          <a:schemeClr val="dk1"/>
                        </a:buClr>
                        <a:buSzPts val="1100"/>
                        <a:buFont typeface="Arial"/>
                        <a:buNone/>
                      </a:pPr>
                      <a:r>
                        <a:rPr lang="en-US" sz="1100">
                          <a:solidFill>
                            <a:schemeClr val="dk1"/>
                          </a:solidFill>
                        </a:rPr>
                        <a:t>PD ↔ Gout</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PD → Condition (OR/RR): </a:t>
                      </a:r>
                      <a:r>
                        <a:rPr lang="en-US" sz="1100">
                          <a:solidFill>
                            <a:schemeClr val="dk1"/>
                          </a:solidFill>
                        </a:rPr>
                        <a:t>OR = 1.28 (higher odds of hyperuricemia in individuals with stage III/IV periodontitis) [4]</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Condition → PD (OR/RR): </a:t>
                      </a:r>
                      <a:r>
                        <a:rPr lang="en-US" sz="1100">
                          <a:solidFill>
                            <a:schemeClr val="dk1"/>
                          </a:solidFill>
                        </a:rPr>
                        <a:t>OR = 1.34 (increased periodontitis risk in individuals with elevated uric acid/creatinine ratio) [5]</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Key Mechanisms &amp; Notes: </a:t>
                      </a:r>
                      <a:r>
                        <a:rPr lang="en-US" sz="1100">
                          <a:solidFill>
                            <a:schemeClr val="dk1"/>
                          </a:solidFill>
                        </a:rPr>
                        <a:t>PD may promote systemic inflammation that impairs renal urate clearance. Conversely, hyperuricemia may act as a pro-oxidant, triggering or worsening periodontal inflammation via reactive oxygen species and inflammasome activation [4, 5]</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Gout ↛ TL  </a:t>
                      </a:r>
                      <a:endParaRPr sz="1100">
                        <a:solidFill>
                          <a:schemeClr val="dk1"/>
                        </a:solidFill>
                      </a:endParaRPr>
                    </a:p>
                    <a:p>
                      <a:pPr indent="0" lvl="0" marL="0" rtl="0" algn="ctr">
                        <a:spcBef>
                          <a:spcPts val="0"/>
                        </a:spcBef>
                        <a:spcAft>
                          <a:spcPts val="0"/>
                        </a:spcAft>
                        <a:buClr>
                          <a:schemeClr val="dk1"/>
                        </a:buClr>
                        <a:buSzPts val="1100"/>
                        <a:buFont typeface="Arial"/>
                        <a:buNone/>
                      </a:pPr>
                      <a:r>
                        <a:rPr lang="en-US" sz="1100">
                          <a:solidFill>
                            <a:schemeClr val="dk1"/>
                          </a:solidFill>
                        </a:rPr>
                        <a:t>TL ↛ Gout  </a:t>
                      </a:r>
                      <a:endParaRPr sz="1100">
                        <a:solidFill>
                          <a:schemeClr val="dk1"/>
                        </a:solidFill>
                      </a:endParaRPr>
                    </a:p>
                    <a:p>
                      <a:pPr indent="0" lvl="0" marL="0" rtl="0" algn="ctr">
                        <a:spcBef>
                          <a:spcPts val="0"/>
                        </a:spcBef>
                        <a:spcAft>
                          <a:spcPts val="0"/>
                        </a:spcAft>
                        <a:buNone/>
                      </a:pPr>
                      <a:r>
                        <a:rPr lang="en-US" sz="1100">
                          <a:solidFill>
                            <a:schemeClr val="dk1"/>
                          </a:solidFill>
                        </a:rPr>
                        <a:t>(No direct association in U.S. evidence; plausible via PD pathway) [6] </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11" name="Google Shape;311;p39"/>
          <p:cNvSpPr txBox="1"/>
          <p:nvPr>
            <p:ph type="title"/>
          </p:nvPr>
        </p:nvSpPr>
        <p:spPr>
          <a:xfrm>
            <a:off x="370725" y="319100"/>
            <a:ext cx="114441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Associations Between Chronic Diseases and Periodontal Disease and Tooth Loss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3"/>
          <p:cNvSpPr txBox="1"/>
          <p:nvPr>
            <p:ph type="title"/>
          </p:nvPr>
        </p:nvSpPr>
        <p:spPr>
          <a:xfrm>
            <a:off x="467748" y="319100"/>
            <a:ext cx="115314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The Public Health Burden of Periodontal Disease and Tooth Loss in the U.S.</a:t>
            </a:r>
            <a:endParaRPr sz="3200"/>
          </a:p>
        </p:txBody>
      </p:sp>
      <p:sp>
        <p:nvSpPr>
          <p:cNvPr id="75" name="Google Shape;75;p13"/>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6" name="Google Shape;76;p13"/>
          <p:cNvSpPr txBox="1"/>
          <p:nvPr/>
        </p:nvSpPr>
        <p:spPr>
          <a:xfrm>
            <a:off x="467750" y="1389050"/>
            <a:ext cx="7158900" cy="401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Nearly </a:t>
            </a:r>
            <a:r>
              <a:rPr b="1" lang="en-US" sz="1600">
                <a:solidFill>
                  <a:schemeClr val="dk1"/>
                </a:solidFill>
              </a:rPr>
              <a:t>42%</a:t>
            </a:r>
            <a:r>
              <a:rPr lang="en-US" sz="1600">
                <a:solidFill>
                  <a:schemeClr val="dk1"/>
                </a:solidFill>
              </a:rPr>
              <a:t> of U.S. adults aged 30+ have periodontitis; </a:t>
            </a:r>
            <a:r>
              <a:rPr b="1" lang="en-US" sz="1600">
                <a:solidFill>
                  <a:schemeClr val="dk1"/>
                </a:solidFill>
              </a:rPr>
              <a:t>7.8%</a:t>
            </a:r>
            <a:r>
              <a:rPr lang="en-US" sz="1600">
                <a:solidFill>
                  <a:schemeClr val="dk1"/>
                </a:solidFill>
              </a:rPr>
              <a:t> have severe forms (Eke et al., 2018).</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1 in 5 older adults (65+)</a:t>
            </a:r>
            <a:r>
              <a:rPr lang="en-US" sz="1600">
                <a:solidFill>
                  <a:schemeClr val="dk1"/>
                </a:solidFill>
              </a:rPr>
              <a:t> suffer complete tooth loss (edentulism) (Dye et al., 2012).</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Periodontal disease progresses slowly but leads to </a:t>
            </a:r>
            <a:r>
              <a:rPr b="1" lang="en-US" sz="1600">
                <a:solidFill>
                  <a:schemeClr val="dk1"/>
                </a:solidFill>
              </a:rPr>
              <a:t>irreversible tissue destruction and tooth loss </a:t>
            </a:r>
            <a:r>
              <a:rPr lang="en-US" sz="1600">
                <a:solidFill>
                  <a:schemeClr val="dk1"/>
                </a:solidFill>
              </a:rPr>
              <a:t>(Genco &amp; Sanz, 2020).</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i="1" lang="en-US" sz="1600">
                <a:solidFill>
                  <a:schemeClr val="dk1"/>
                </a:solidFill>
              </a:rPr>
              <a:t>gingivitis → mild periodontitis → severe periodontitis → tooth loss</a:t>
            </a:r>
            <a:endParaRPr i="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Tooth loss and severe periodontal disease affect beyond oral health as they are associated with:</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Depression and Social Isolation (Nazir, 2017)</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Comorbidities</a:t>
            </a:r>
            <a:r>
              <a:rPr lang="en-US" sz="1600">
                <a:solidFill>
                  <a:schemeClr val="dk1"/>
                </a:solidFill>
              </a:rPr>
              <a:t>: T2D, CVD, and etc. (Winning &amp; Linden, 2015)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Increased Mortality Risk (Romandini et al., 2021)</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Reduced intake of FV &amp; Proteins, </a:t>
            </a:r>
            <a:r>
              <a:rPr lang="en-US" sz="1600">
                <a:solidFill>
                  <a:schemeClr val="dk1"/>
                </a:solidFill>
              </a:rPr>
              <a:t>increasing risk for </a:t>
            </a:r>
            <a:r>
              <a:rPr b="1" lang="en-US" sz="1600">
                <a:solidFill>
                  <a:schemeClr val="dk1"/>
                </a:solidFill>
              </a:rPr>
              <a:t>malnutrition</a:t>
            </a:r>
            <a:r>
              <a:rPr lang="en-US" sz="1600">
                <a:solidFill>
                  <a:schemeClr val="dk1"/>
                </a:solidFill>
              </a:rPr>
              <a:t> and chronic disease (Chen et al., 2024).</a:t>
            </a:r>
            <a:endParaRPr sz="1600">
              <a:solidFill>
                <a:schemeClr val="dk1"/>
              </a:solidFill>
            </a:endParaRPr>
          </a:p>
          <a:p>
            <a:pPr indent="0" lvl="0" marL="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1200"/>
              </a:spcAft>
              <a:buNone/>
            </a:pPr>
            <a:r>
              <a:t/>
            </a:r>
            <a:endParaRPr sz="1600">
              <a:solidFill>
                <a:schemeClr val="dk1"/>
              </a:solidFill>
            </a:endParaRPr>
          </a:p>
        </p:txBody>
      </p:sp>
      <p:pic>
        <p:nvPicPr>
          <p:cNvPr id="77" name="Google Shape;77;p13"/>
          <p:cNvPicPr preferRelativeResize="0"/>
          <p:nvPr/>
        </p:nvPicPr>
        <p:blipFill>
          <a:blip r:embed="rId3">
            <a:alphaModFix/>
          </a:blip>
          <a:stretch>
            <a:fillRect/>
          </a:stretch>
        </p:blipFill>
        <p:spPr>
          <a:xfrm>
            <a:off x="8173425" y="1235788"/>
            <a:ext cx="3822918" cy="4386401"/>
          </a:xfrm>
          <a:prstGeom prst="rect">
            <a:avLst/>
          </a:prstGeom>
          <a:noFill/>
          <a:ln>
            <a:noFill/>
          </a:ln>
        </p:spPr>
      </p:pic>
      <p:pic>
        <p:nvPicPr>
          <p:cNvPr id="78" name="Google Shape;78;p13"/>
          <p:cNvPicPr preferRelativeResize="0"/>
          <p:nvPr/>
        </p:nvPicPr>
        <p:blipFill>
          <a:blip r:embed="rId4">
            <a:alphaModFix/>
          </a:blip>
          <a:stretch>
            <a:fillRect/>
          </a:stretch>
        </p:blipFill>
        <p:spPr>
          <a:xfrm>
            <a:off x="7872350" y="1423438"/>
            <a:ext cx="4319653" cy="40111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457200" y="319088"/>
            <a:ext cx="112713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Associations Between Chronic Diseases and Periodontal Disease and Tooth Loss</a:t>
            </a:r>
            <a:endParaRPr/>
          </a:p>
        </p:txBody>
      </p:sp>
      <p:sp>
        <p:nvSpPr>
          <p:cNvPr id="317" name="Google Shape;317;p40"/>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318" name="Google Shape;318;p40"/>
          <p:cNvGraphicFramePr/>
          <p:nvPr/>
        </p:nvGraphicFramePr>
        <p:xfrm>
          <a:off x="250988" y="1531044"/>
          <a:ext cx="3000000" cy="3000000"/>
        </p:xfrm>
        <a:graphic>
          <a:graphicData uri="http://schemas.openxmlformats.org/drawingml/2006/table">
            <a:tbl>
              <a:tblPr>
                <a:noFill/>
                <a:tableStyleId>{0B419C3C-F81E-404C-BEA5-8DC54F98D1C1}</a:tableStyleId>
              </a:tblPr>
              <a:tblGrid>
                <a:gridCol w="1333600"/>
                <a:gridCol w="5242875"/>
                <a:gridCol w="5062375"/>
              </a:tblGrid>
              <a:tr h="408200">
                <a:tc>
                  <a:txBody>
                    <a:bodyPr/>
                    <a:lstStyle/>
                    <a:p>
                      <a:pPr indent="0" lvl="0" marL="0" rtl="0" algn="ctr">
                        <a:spcBef>
                          <a:spcPts val="0"/>
                        </a:spcBef>
                        <a:spcAft>
                          <a:spcPts val="0"/>
                        </a:spcAft>
                        <a:buNone/>
                      </a:pPr>
                      <a:r>
                        <a:rPr b="1" lang="en-US" sz="1300">
                          <a:solidFill>
                            <a:schemeClr val="dk1"/>
                          </a:solidFill>
                        </a:rPr>
                        <a:t>Condition</a:t>
                      </a:r>
                      <a:endParaRPr b="1" sz="13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Periodontal Disease (PD)</a:t>
                      </a:r>
                      <a:endParaRPr b="1" sz="1300"/>
                    </a:p>
                  </a:txBody>
                  <a:tcPr marT="91425" marB="91425" marR="91425" marL="91425">
                    <a:lnL cap="flat" cmpd="sng" w="9525">
                      <a:solidFill>
                        <a:srgbClr val="B7B7B7"/>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Tooth Loss (TL)</a:t>
                      </a:r>
                      <a:endParaRPr b="1" sz="13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08200">
                <a:tc>
                  <a:txBody>
                    <a:bodyPr/>
                    <a:lstStyle/>
                    <a:p>
                      <a:pPr indent="0" lvl="0" marL="0" rtl="0" algn="ctr">
                        <a:spcBef>
                          <a:spcPts val="0"/>
                        </a:spcBef>
                        <a:spcAft>
                          <a:spcPts val="0"/>
                        </a:spcAft>
                        <a:buNone/>
                      </a:pPr>
                      <a:r>
                        <a:rPr b="1" lang="en-US" sz="1300">
                          <a:solidFill>
                            <a:schemeClr val="dk1"/>
                          </a:solidFill>
                        </a:rPr>
                        <a:t>Arthritis </a:t>
                      </a:r>
                      <a:endParaRPr b="1" sz="130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PD ↔ Arthritis</a:t>
                      </a:r>
                      <a:endParaRPr sz="1100"/>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PD → Condition (OR/RR):</a:t>
                      </a:r>
                      <a:r>
                        <a:rPr lang="en-US" sz="1100">
                          <a:solidFill>
                            <a:schemeClr val="dk1"/>
                          </a:solidFill>
                        </a:rPr>
                        <a:t> </a:t>
                      </a:r>
                      <a:r>
                        <a:rPr b="1" lang="en-US" sz="1100">
                          <a:solidFill>
                            <a:schemeClr val="dk1"/>
                          </a:solidFill>
                        </a:rPr>
                        <a:t>HR = 1.16</a:t>
                      </a:r>
                      <a:r>
                        <a:rPr lang="en-US" sz="1100">
                          <a:solidFill>
                            <a:schemeClr val="dk1"/>
                          </a:solidFill>
                        </a:rPr>
                        <a:t> (elevated hazard of RA with PD history; prospective cohort) [1]; </a:t>
                      </a:r>
                      <a:r>
                        <a:rPr b="1" lang="en-US" sz="1100">
                          <a:solidFill>
                            <a:schemeClr val="dk1"/>
                          </a:solidFill>
                        </a:rPr>
                        <a:t>OR = 1.60–1.90</a:t>
                      </a:r>
                      <a:r>
                        <a:rPr lang="en-US" sz="1100">
                          <a:solidFill>
                            <a:schemeClr val="dk1"/>
                          </a:solidFill>
                        </a:rPr>
                        <a:t> (higher RA incidence in those with history of PD; U.S. population-based case-control study) [2]</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Condition → PD (OR/RR): OR = 1.31</a:t>
                      </a:r>
                      <a:r>
                        <a:rPr lang="en-US" sz="1100">
                          <a:solidFill>
                            <a:schemeClr val="dk1"/>
                          </a:solidFill>
                        </a:rPr>
                        <a:t> (higher PD prevalence among RA patients; retrospective cohort with EHR) [3]; </a:t>
                      </a:r>
                      <a:r>
                        <a:rPr b="1" lang="en-US" sz="1100">
                          <a:solidFill>
                            <a:schemeClr val="dk1"/>
                          </a:solidFill>
                        </a:rPr>
                        <a:t>OR = 1.45</a:t>
                      </a:r>
                      <a:r>
                        <a:rPr lang="en-US" sz="1100">
                          <a:solidFill>
                            <a:schemeClr val="dk1"/>
                          </a:solidFill>
                        </a:rPr>
                        <a:t> (association between RA and moderate/severe PD; biomarker-based analysis) [4]</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Key Mechanisms &amp; Notes: </a:t>
                      </a:r>
                      <a:r>
                        <a:rPr lang="en-US" sz="1100">
                          <a:solidFill>
                            <a:schemeClr val="dk1"/>
                          </a:solidFill>
                        </a:rPr>
                        <a:t>PD and RA share inflammatory cytokine profiles (IL-1β, TNF-α), and </a:t>
                      </a:r>
                      <a:r>
                        <a:rPr i="1" lang="en-US" sz="1100">
                          <a:solidFill>
                            <a:schemeClr val="dk1"/>
                          </a:solidFill>
                        </a:rPr>
                        <a:t>Porphyromonas gingivalis</a:t>
                      </a:r>
                      <a:r>
                        <a:rPr lang="en-US" sz="1100">
                          <a:solidFill>
                            <a:schemeClr val="dk1"/>
                          </a:solidFill>
                        </a:rPr>
                        <a:t> is known to drive protein citrullination (linked to ACPA-positive RA). Evidence supports </a:t>
                      </a:r>
                      <a:r>
                        <a:rPr b="1" lang="en-US" sz="1100">
                          <a:solidFill>
                            <a:schemeClr val="dk1"/>
                          </a:solidFill>
                        </a:rPr>
                        <a:t>bidirectional</a:t>
                      </a:r>
                      <a:r>
                        <a:rPr lang="en-US" sz="1100">
                          <a:solidFill>
                            <a:schemeClr val="dk1"/>
                          </a:solidFill>
                        </a:rPr>
                        <a:t> interaction and mutual risk amplification. Periodontal therapy may benefit systemic inflammation in RA.</a:t>
                      </a:r>
                      <a:endParaRPr sz="110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US" sz="1100">
                          <a:solidFill>
                            <a:schemeClr val="dk1"/>
                          </a:solidFill>
                        </a:rPr>
                        <a:t>TL </a:t>
                      </a:r>
                      <a:r>
                        <a:rPr b="1" lang="en-US" sz="1100">
                          <a:solidFill>
                            <a:schemeClr val="dk1"/>
                          </a:solidFill>
                        </a:rPr>
                        <a:t>↔ </a:t>
                      </a:r>
                      <a:r>
                        <a:rPr lang="en-US" sz="1100">
                          <a:solidFill>
                            <a:schemeClr val="dk1"/>
                          </a:solidFill>
                        </a:rPr>
                        <a:t>Arthritis via PD</a:t>
                      </a:r>
                      <a:endParaRPr sz="1100">
                        <a:solidFill>
                          <a:schemeClr val="dk1"/>
                        </a:solidFill>
                      </a:endParaRPr>
                    </a:p>
                    <a:p>
                      <a:pPr indent="-298450" lvl="0" marL="457200" rtl="0" algn="l">
                        <a:spcBef>
                          <a:spcPts val="1200"/>
                        </a:spcBef>
                        <a:spcAft>
                          <a:spcPts val="0"/>
                        </a:spcAft>
                        <a:buClr>
                          <a:schemeClr val="dk1"/>
                        </a:buClr>
                        <a:buSzPts val="1100"/>
                        <a:buChar char="●"/>
                      </a:pPr>
                      <a:r>
                        <a:rPr b="1" lang="en-US" sz="1100">
                          <a:solidFill>
                            <a:schemeClr val="dk1"/>
                          </a:solidFill>
                        </a:rPr>
                        <a:t>TL ↔ RA (Cross-sectional): OR = 1.8</a:t>
                      </a:r>
                      <a:r>
                        <a:rPr lang="en-US" sz="1100">
                          <a:solidFill>
                            <a:schemeClr val="dk1"/>
                          </a:solidFill>
                        </a:rPr>
                        <a:t> (RA linked with non-functional dentition in a U.S. NHANES-based population) [3]</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Key Mechanisms &amp; Notes:</a:t>
                      </a:r>
                      <a:r>
                        <a:rPr lang="en-US" sz="1100">
                          <a:solidFill>
                            <a:schemeClr val="dk1"/>
                          </a:solidFill>
                        </a:rPr>
                        <a:t> Inflammatory processes in RA may damage periodontal tissues leading to tooth loss. Conversely, periodontal pathogens may promote systemic immune activation, contributing to RA onset or exacerbation [5–7].</a:t>
                      </a:r>
                      <a:endParaRPr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41"/>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324" name="Google Shape;324;p41"/>
          <p:cNvGraphicFramePr/>
          <p:nvPr/>
        </p:nvGraphicFramePr>
        <p:xfrm>
          <a:off x="276563" y="1492944"/>
          <a:ext cx="3000000" cy="3000000"/>
        </p:xfrm>
        <a:graphic>
          <a:graphicData uri="http://schemas.openxmlformats.org/drawingml/2006/table">
            <a:tbl>
              <a:tblPr>
                <a:noFill/>
                <a:tableStyleId>{0B419C3C-F81E-404C-BEA5-8DC54F98D1C1}</a:tableStyleId>
              </a:tblPr>
              <a:tblGrid>
                <a:gridCol w="1238500"/>
                <a:gridCol w="5459050"/>
                <a:gridCol w="4941300"/>
              </a:tblGrid>
              <a:tr h="366200">
                <a:tc>
                  <a:txBody>
                    <a:bodyPr/>
                    <a:lstStyle/>
                    <a:p>
                      <a:pPr indent="0" lvl="0" marL="0" rtl="0" algn="ctr">
                        <a:spcBef>
                          <a:spcPts val="0"/>
                        </a:spcBef>
                        <a:spcAft>
                          <a:spcPts val="0"/>
                        </a:spcAft>
                        <a:buNone/>
                      </a:pPr>
                      <a:r>
                        <a:rPr b="1" lang="en-US" sz="1300">
                          <a:solidFill>
                            <a:schemeClr val="dk1"/>
                          </a:solidFill>
                        </a:rPr>
                        <a:t>Condition</a:t>
                      </a:r>
                      <a:endParaRPr b="1" sz="13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Periodontal Disease (PD)</a:t>
                      </a:r>
                      <a:endParaRPr b="1" sz="1300"/>
                    </a:p>
                  </a:txBody>
                  <a:tcPr marT="91425" marB="91425" marR="91425" marL="91425">
                    <a:lnL cap="flat" cmpd="sng" w="9525">
                      <a:solidFill>
                        <a:srgbClr val="B7B7B7"/>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US" sz="1300">
                          <a:solidFill>
                            <a:schemeClr val="dk1"/>
                          </a:solidFill>
                        </a:rPr>
                        <a:t>Association with Tooth Loss (TL)</a:t>
                      </a:r>
                      <a:endParaRPr b="1" sz="13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929225">
                <a:tc>
                  <a:txBody>
                    <a:bodyPr/>
                    <a:lstStyle/>
                    <a:p>
                      <a:pPr indent="0" lvl="0" marL="0" rtl="0" algn="ctr">
                        <a:spcBef>
                          <a:spcPts val="0"/>
                        </a:spcBef>
                        <a:spcAft>
                          <a:spcPts val="0"/>
                        </a:spcAft>
                        <a:buNone/>
                      </a:pPr>
                      <a:r>
                        <a:rPr b="1" lang="en-US" sz="1300">
                          <a:solidFill>
                            <a:schemeClr val="dk1"/>
                          </a:solidFill>
                        </a:rPr>
                        <a:t>High Cholesterol</a:t>
                      </a:r>
                      <a:endParaRPr b="1" sz="130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lang="en-US" sz="1100">
                          <a:solidFill>
                            <a:schemeClr val="dk1"/>
                          </a:solidFill>
                        </a:rPr>
                        <a:t>High Cholesterol ↔ PD</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PD → Condition (OR/RR): OR = 1.37</a:t>
                      </a:r>
                      <a:r>
                        <a:rPr lang="en-US" sz="1100">
                          <a:solidFill>
                            <a:schemeClr val="dk1"/>
                          </a:solidFill>
                        </a:rPr>
                        <a:t> (individuals with high serum total cholesterol had significantly higher odds of periodontitis; NHANES 2011–2012) [1]; </a:t>
                      </a:r>
                      <a:r>
                        <a:rPr b="1" lang="en-US" sz="1100">
                          <a:solidFill>
                            <a:schemeClr val="dk1"/>
                          </a:solidFill>
                        </a:rPr>
                        <a:t>OR = 1.28</a:t>
                      </a:r>
                      <a:r>
                        <a:rPr lang="en-US" sz="1100">
                          <a:solidFill>
                            <a:schemeClr val="dk1"/>
                          </a:solidFill>
                        </a:rPr>
                        <a:t> (increased risk of periodontitis with elevated non-HDL/HDL cholesterol ratio; U.S. population sample) [2]</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Condition → PD (OR/RR): OR = 1.45</a:t>
                      </a:r>
                      <a:r>
                        <a:rPr lang="en-US" sz="1100">
                          <a:solidFill>
                            <a:schemeClr val="dk1"/>
                          </a:solidFill>
                        </a:rPr>
                        <a:t> (dyslipidemia—especially elevated triglycerides and low HDL—associated with increased periodontitis risk) [3]</a:t>
                      </a:r>
                      <a:endParaRPr sz="11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b="1" lang="en-US" sz="1100">
                          <a:solidFill>
                            <a:schemeClr val="dk1"/>
                          </a:solidFill>
                        </a:rPr>
                        <a:t>Key Mechanisms &amp; Notes:</a:t>
                      </a:r>
                      <a:r>
                        <a:rPr lang="en-US" sz="1100">
                          <a:solidFill>
                            <a:schemeClr val="dk1"/>
                          </a:solidFill>
                        </a:rPr>
                        <a:t> There is a </a:t>
                      </a:r>
                      <a:r>
                        <a:rPr b="1" lang="en-US" sz="1100">
                          <a:solidFill>
                            <a:schemeClr val="dk1"/>
                          </a:solidFill>
                        </a:rPr>
                        <a:t>bidirectional relationship</a:t>
                      </a:r>
                      <a:r>
                        <a:rPr lang="en-US" sz="1100">
                          <a:solidFill>
                            <a:schemeClr val="dk1"/>
                          </a:solidFill>
                        </a:rPr>
                        <a:t>.</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US" sz="1100">
                          <a:solidFill>
                            <a:schemeClr val="dk1"/>
                          </a:solidFill>
                        </a:rPr>
                        <a:t>Inflammation</a:t>
                      </a:r>
                      <a:r>
                        <a:rPr lang="en-US" sz="1100">
                          <a:solidFill>
                            <a:schemeClr val="dk1"/>
                          </a:solidFill>
                        </a:rPr>
                        <a:t>: Periodontitis triggers systemic inflammatory cytokines (IL-6, TNF-α) that can impair lipid metabolism.</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Endothelial Dysfunction</a:t>
                      </a:r>
                      <a:r>
                        <a:rPr lang="en-US" sz="1100">
                          <a:solidFill>
                            <a:schemeClr val="dk1"/>
                          </a:solidFill>
                        </a:rPr>
                        <a:t>: Dyslipidemia affects vascular health and may promote oral microbial dysbiosis.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US" sz="1100">
                          <a:solidFill>
                            <a:schemeClr val="dk1"/>
                          </a:solidFill>
                        </a:rPr>
                        <a:t>Microbiome Modulation</a:t>
                      </a:r>
                      <a:r>
                        <a:rPr lang="en-US" sz="1100">
                          <a:solidFill>
                            <a:schemeClr val="dk1"/>
                          </a:solidFill>
                        </a:rPr>
                        <a:t>: Changes in lipids may influence oral bacterial growth patterns linked to PD.</a:t>
                      </a:r>
                      <a:endParaRPr b="1" sz="1100">
                        <a:solidFill>
                          <a:schemeClr val="dk1"/>
                        </a:solidFill>
                      </a:endParaRPr>
                    </a:p>
                  </a:txBody>
                  <a:tcPr marT="91425" marB="91425" marR="91425" marL="91425" anchor="ctr">
                    <a:lnL cap="flat" cmpd="sng" w="9525">
                      <a:solidFill>
                        <a:srgbClr val="B7B7B7"/>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US" sz="1100">
                          <a:solidFill>
                            <a:schemeClr val="dk1"/>
                          </a:solidFill>
                        </a:rPr>
                        <a:t>TL → High Cholesterol</a:t>
                      </a:r>
                      <a:endParaRPr sz="1100">
                        <a:solidFill>
                          <a:schemeClr val="dk1"/>
                        </a:solidFill>
                      </a:endParaRPr>
                    </a:p>
                    <a:p>
                      <a:pPr indent="0" lvl="0" marL="0" rtl="0" algn="ctr">
                        <a:spcBef>
                          <a:spcPts val="0"/>
                        </a:spcBef>
                        <a:spcAft>
                          <a:spcPts val="0"/>
                        </a:spcAft>
                        <a:buNone/>
                      </a:pPr>
                      <a:r>
                        <a:rPr lang="en-US" sz="1100">
                          <a:solidFill>
                            <a:schemeClr val="dk1"/>
                          </a:solidFill>
                        </a:rPr>
                        <a:t>High Cholesterol → Periodontal Disease → TL</a:t>
                      </a:r>
                      <a:endParaRPr sz="1100">
                        <a:solidFill>
                          <a:schemeClr val="dk1"/>
                        </a:solidFill>
                      </a:endParaRPr>
                    </a:p>
                    <a:p>
                      <a:pPr indent="-298450" lvl="0" marL="457200" rtl="0" algn="l">
                        <a:spcBef>
                          <a:spcPts val="1200"/>
                        </a:spcBef>
                        <a:spcAft>
                          <a:spcPts val="0"/>
                        </a:spcAft>
                        <a:buClr>
                          <a:schemeClr val="dk1"/>
                        </a:buClr>
                        <a:buSzPts val="1100"/>
                        <a:buChar char="●"/>
                      </a:pPr>
                      <a:r>
                        <a:rPr b="1" lang="en-US" sz="1100">
                          <a:solidFill>
                            <a:schemeClr val="dk1"/>
                          </a:solidFill>
                        </a:rPr>
                        <a:t>TL</a:t>
                      </a:r>
                      <a:r>
                        <a:rPr b="1" lang="en-US" sz="1100">
                          <a:solidFill>
                            <a:schemeClr val="dk1"/>
                          </a:solidFill>
                        </a:rPr>
                        <a:t> → Condition (OR/RR): RR = 1.65</a:t>
                      </a:r>
                      <a:r>
                        <a:rPr lang="en-US" sz="1100">
                          <a:solidFill>
                            <a:schemeClr val="dk1"/>
                          </a:solidFill>
                        </a:rPr>
                        <a:t> (tooth loss significantly associated with dyslipidemia, including elevated cholesterol, in U.S. adults) [4]</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Condition → TL (OR/RR):</a:t>
                      </a:r>
                      <a:r>
                        <a:rPr lang="en-US" sz="1100">
                          <a:solidFill>
                            <a:schemeClr val="dk1"/>
                          </a:solidFill>
                        </a:rPr>
                        <a:t> </a:t>
                      </a:r>
                      <a:r>
                        <a:rPr b="1" lang="en-US" sz="1100">
                          <a:solidFill>
                            <a:schemeClr val="dk1"/>
                          </a:solidFill>
                        </a:rPr>
                        <a:t>OR = 1.21</a:t>
                      </a:r>
                      <a:r>
                        <a:rPr lang="en-US" sz="1100">
                          <a:solidFill>
                            <a:schemeClr val="dk1"/>
                          </a:solidFill>
                        </a:rPr>
                        <a:t> (hyperlipidemia linked to increased risk of periodontal destruction and eventual tooth loss) [5]</a:t>
                      </a:r>
                      <a:endParaRPr sz="1100">
                        <a:solidFill>
                          <a:schemeClr val="dk1"/>
                        </a:solidFill>
                      </a:endParaRPr>
                    </a:p>
                    <a:p>
                      <a:pPr indent="-298450" lvl="0" marL="457200" rtl="0" algn="l">
                        <a:spcBef>
                          <a:spcPts val="0"/>
                        </a:spcBef>
                        <a:spcAft>
                          <a:spcPts val="0"/>
                        </a:spcAft>
                        <a:buClr>
                          <a:schemeClr val="dk1"/>
                        </a:buClr>
                        <a:buSzPts val="1100"/>
                        <a:buChar char="●"/>
                      </a:pPr>
                      <a:r>
                        <a:rPr b="1" lang="en-US" sz="1100">
                          <a:solidFill>
                            <a:schemeClr val="dk1"/>
                          </a:solidFill>
                        </a:rPr>
                        <a:t>Key Mechanisms &amp; Notes: </a:t>
                      </a:r>
                      <a:r>
                        <a:rPr lang="en-US" sz="1100">
                          <a:solidFill>
                            <a:schemeClr val="dk1"/>
                          </a:solidFill>
                        </a:rPr>
                        <a:t>Cholesterol and lipoprotein imbalance contribute to systemic inflammation and vascular changes, exacerbating periodontal breakdown. Periodontitis, in turn, increases the risk for tooth loss via attachment loss and bone destruction [1, 4, 5].</a:t>
                      </a:r>
                      <a:endParaRPr sz="1100">
                        <a:solidFill>
                          <a:schemeClr val="dk1"/>
                        </a:solidFill>
                      </a:endParaRPr>
                    </a:p>
                    <a:p>
                      <a:pPr indent="0" lvl="0" marL="0" rtl="0" algn="l">
                        <a:spcBef>
                          <a:spcPts val="1200"/>
                        </a:spcBef>
                        <a:spcAft>
                          <a:spcPts val="1200"/>
                        </a:spcAft>
                        <a:buNone/>
                      </a:pPr>
                      <a:r>
                        <a:t/>
                      </a:r>
                      <a:endParaRPr b="1" sz="11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25" name="Google Shape;325;p41"/>
          <p:cNvSpPr txBox="1"/>
          <p:nvPr>
            <p:ph type="title"/>
          </p:nvPr>
        </p:nvSpPr>
        <p:spPr>
          <a:xfrm>
            <a:off x="457200" y="319088"/>
            <a:ext cx="112713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Associations Between Chronic Diseases and Periodontal Disease and Tooth Loss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idx="1" type="body"/>
          </p:nvPr>
        </p:nvSpPr>
        <p:spPr>
          <a:xfrm>
            <a:off x="728663" y="1252538"/>
            <a:ext cx="10699800" cy="2641500"/>
          </a:xfrm>
          <a:prstGeom prst="rect">
            <a:avLst/>
          </a:prstGeom>
          <a:noFill/>
          <a:ln>
            <a:noFill/>
          </a:ln>
        </p:spPr>
        <p:txBody>
          <a:bodyPr anchorCtr="0" anchor="ctr" bIns="274300" lIns="182875" spcFirstLastPara="1" rIns="457200" wrap="square" tIns="274300">
            <a:noAutofit/>
          </a:bodyPr>
          <a:lstStyle/>
          <a:p>
            <a:pPr indent="0" lvl="0" marL="0" rtl="0" algn="ctr">
              <a:spcBef>
                <a:spcPts val="0"/>
              </a:spcBef>
              <a:spcAft>
                <a:spcPts val="0"/>
              </a:spcAft>
              <a:buSzPts val="5400"/>
              <a:buNone/>
            </a:pPr>
            <a:r>
              <a:rPr lang="en-US"/>
              <a:t>Model Diagram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p:nvPr/>
        </p:nvSpPr>
        <p:spPr>
          <a:xfrm>
            <a:off x="9294160" y="315972"/>
            <a:ext cx="2777100" cy="6036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43"/>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7" name="Google Shape;337;p43"/>
          <p:cNvPicPr preferRelativeResize="0"/>
          <p:nvPr/>
        </p:nvPicPr>
        <p:blipFill>
          <a:blip r:embed="rId3">
            <a:alphaModFix/>
          </a:blip>
          <a:stretch>
            <a:fillRect/>
          </a:stretch>
        </p:blipFill>
        <p:spPr>
          <a:xfrm>
            <a:off x="578751" y="2963038"/>
            <a:ext cx="1136375" cy="887300"/>
          </a:xfrm>
          <a:prstGeom prst="rect">
            <a:avLst/>
          </a:prstGeom>
          <a:noFill/>
          <a:ln>
            <a:noFill/>
          </a:ln>
        </p:spPr>
      </p:pic>
      <p:cxnSp>
        <p:nvCxnSpPr>
          <p:cNvPr id="338" name="Google Shape;338;p43"/>
          <p:cNvCxnSpPr/>
          <p:nvPr/>
        </p:nvCxnSpPr>
        <p:spPr>
          <a:xfrm flipH="1">
            <a:off x="1715126" y="3406388"/>
            <a:ext cx="507000" cy="600"/>
          </a:xfrm>
          <a:prstGeom prst="bentConnector3">
            <a:avLst>
              <a:gd fmla="val 50000" name="adj1"/>
            </a:avLst>
          </a:prstGeom>
          <a:noFill/>
          <a:ln cap="flat" cmpd="sng" w="19050">
            <a:solidFill>
              <a:schemeClr val="dk1"/>
            </a:solidFill>
            <a:prstDash val="solid"/>
            <a:round/>
            <a:headEnd len="med" w="med" type="triangle"/>
            <a:tailEnd len="med" w="med" type="none"/>
          </a:ln>
        </p:spPr>
      </p:cxnSp>
      <p:cxnSp>
        <p:nvCxnSpPr>
          <p:cNvPr id="339" name="Google Shape;339;p43"/>
          <p:cNvCxnSpPr/>
          <p:nvPr/>
        </p:nvCxnSpPr>
        <p:spPr>
          <a:xfrm flipH="1" rot="-5400000">
            <a:off x="4762090" y="4156360"/>
            <a:ext cx="373800" cy="9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340" name="Google Shape;340;p43"/>
          <p:cNvCxnSpPr>
            <a:stCxn id="341" idx="1"/>
            <a:endCxn id="342" idx="1"/>
          </p:cNvCxnSpPr>
          <p:nvPr/>
        </p:nvCxnSpPr>
        <p:spPr>
          <a:xfrm rot="10800000">
            <a:off x="943475" y="1593084"/>
            <a:ext cx="2094300" cy="3394200"/>
          </a:xfrm>
          <a:prstGeom prst="bentConnector3">
            <a:avLst>
              <a:gd fmla="val 127177" name="adj1"/>
            </a:avLst>
          </a:prstGeom>
          <a:noFill/>
          <a:ln cap="flat" cmpd="sng" w="19050">
            <a:solidFill>
              <a:schemeClr val="dk1"/>
            </a:solidFill>
            <a:prstDash val="solid"/>
            <a:round/>
            <a:headEnd len="med" w="med" type="none"/>
            <a:tailEnd len="med" w="med" type="triangle"/>
          </a:ln>
        </p:spPr>
      </p:cxnSp>
      <p:pic>
        <p:nvPicPr>
          <p:cNvPr id="343" name="Google Shape;343;p43"/>
          <p:cNvPicPr preferRelativeResize="0"/>
          <p:nvPr/>
        </p:nvPicPr>
        <p:blipFill>
          <a:blip r:embed="rId4">
            <a:alphaModFix/>
          </a:blip>
          <a:stretch>
            <a:fillRect/>
          </a:stretch>
        </p:blipFill>
        <p:spPr>
          <a:xfrm>
            <a:off x="9110241" y="2100825"/>
            <a:ext cx="2060076" cy="2436250"/>
          </a:xfrm>
          <a:prstGeom prst="rect">
            <a:avLst/>
          </a:prstGeom>
          <a:noFill/>
          <a:ln>
            <a:noFill/>
          </a:ln>
        </p:spPr>
      </p:pic>
      <p:pic>
        <p:nvPicPr>
          <p:cNvPr id="344" name="Google Shape;344;p43"/>
          <p:cNvPicPr preferRelativeResize="0"/>
          <p:nvPr/>
        </p:nvPicPr>
        <p:blipFill>
          <a:blip r:embed="rId5">
            <a:alphaModFix/>
          </a:blip>
          <a:stretch>
            <a:fillRect/>
          </a:stretch>
        </p:blipFill>
        <p:spPr>
          <a:xfrm>
            <a:off x="7227700" y="4359983"/>
            <a:ext cx="1633775" cy="1139850"/>
          </a:xfrm>
          <a:prstGeom prst="rect">
            <a:avLst/>
          </a:prstGeom>
          <a:noFill/>
          <a:ln>
            <a:noFill/>
          </a:ln>
        </p:spPr>
      </p:pic>
      <p:sp>
        <p:nvSpPr>
          <p:cNvPr id="345" name="Google Shape;345;p43"/>
          <p:cNvSpPr/>
          <p:nvPr/>
        </p:nvSpPr>
        <p:spPr>
          <a:xfrm>
            <a:off x="6860213" y="4897950"/>
            <a:ext cx="244200" cy="2028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6" name="Google Shape;346;p43"/>
          <p:cNvCxnSpPr>
            <a:stCxn id="344" idx="3"/>
            <a:endCxn id="343" idx="2"/>
          </p:cNvCxnSpPr>
          <p:nvPr/>
        </p:nvCxnSpPr>
        <p:spPr>
          <a:xfrm flipH="1" rot="10800000">
            <a:off x="8861474" y="4537208"/>
            <a:ext cx="1278900" cy="392700"/>
          </a:xfrm>
          <a:prstGeom prst="bentConnector2">
            <a:avLst/>
          </a:prstGeom>
          <a:noFill/>
          <a:ln cap="flat" cmpd="sng" w="19050">
            <a:solidFill>
              <a:schemeClr val="dk1"/>
            </a:solidFill>
            <a:prstDash val="solid"/>
            <a:round/>
            <a:headEnd len="med" w="med" type="none"/>
            <a:tailEnd len="med" w="med" type="triangle"/>
          </a:ln>
        </p:spPr>
      </p:cxnSp>
      <p:sp>
        <p:nvSpPr>
          <p:cNvPr id="347" name="Google Shape;347;p43"/>
          <p:cNvSpPr/>
          <p:nvPr/>
        </p:nvSpPr>
        <p:spPr>
          <a:xfrm>
            <a:off x="9171375" y="5031300"/>
            <a:ext cx="969000" cy="3018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DOC-M Model</a:t>
            </a:r>
            <a:endParaRPr b="1" sz="900"/>
          </a:p>
        </p:txBody>
      </p:sp>
      <p:sp>
        <p:nvSpPr>
          <p:cNvPr id="348" name="Google Shape;348;p43"/>
          <p:cNvSpPr/>
          <p:nvPr/>
        </p:nvSpPr>
        <p:spPr>
          <a:xfrm>
            <a:off x="9642772" y="402547"/>
            <a:ext cx="2355300" cy="42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Direct effects on health </a:t>
            </a:r>
            <a:endParaRPr sz="900"/>
          </a:p>
          <a:p>
            <a:pPr indent="0" lvl="0" marL="0" rtl="0" algn="l">
              <a:spcBef>
                <a:spcPts val="0"/>
              </a:spcBef>
              <a:spcAft>
                <a:spcPts val="0"/>
              </a:spcAft>
              <a:buNone/>
            </a:pPr>
            <a:r>
              <a:rPr lang="en-US" sz="900"/>
              <a:t>(mediated through intermediate outcomes)</a:t>
            </a:r>
            <a:endParaRPr sz="900"/>
          </a:p>
        </p:txBody>
      </p:sp>
      <p:cxnSp>
        <p:nvCxnSpPr>
          <p:cNvPr id="349" name="Google Shape;349;p43"/>
          <p:cNvCxnSpPr/>
          <p:nvPr/>
        </p:nvCxnSpPr>
        <p:spPr>
          <a:xfrm flipH="1">
            <a:off x="9349960" y="614947"/>
            <a:ext cx="244200" cy="300"/>
          </a:xfrm>
          <a:prstGeom prst="straightConnector1">
            <a:avLst/>
          </a:prstGeom>
          <a:noFill/>
          <a:ln cap="flat" cmpd="sng" w="9525">
            <a:solidFill>
              <a:schemeClr val="dk1"/>
            </a:solidFill>
            <a:prstDash val="solid"/>
            <a:round/>
            <a:headEnd len="med" w="med" type="none"/>
            <a:tailEnd len="med" w="med" type="triangle"/>
          </a:ln>
        </p:spPr>
      </p:cxnSp>
      <p:pic>
        <p:nvPicPr>
          <p:cNvPr id="350" name="Google Shape;350;p43"/>
          <p:cNvPicPr preferRelativeResize="0"/>
          <p:nvPr/>
        </p:nvPicPr>
        <p:blipFill>
          <a:blip r:embed="rId6">
            <a:alphaModFix/>
          </a:blip>
          <a:stretch>
            <a:fillRect/>
          </a:stretch>
        </p:blipFill>
        <p:spPr>
          <a:xfrm>
            <a:off x="2229100" y="2683431"/>
            <a:ext cx="5439779" cy="1268500"/>
          </a:xfrm>
          <a:prstGeom prst="rect">
            <a:avLst/>
          </a:prstGeom>
          <a:noFill/>
          <a:ln>
            <a:noFill/>
          </a:ln>
        </p:spPr>
      </p:pic>
      <p:cxnSp>
        <p:nvCxnSpPr>
          <p:cNvPr id="351" name="Google Shape;351;p43"/>
          <p:cNvCxnSpPr/>
          <p:nvPr/>
        </p:nvCxnSpPr>
        <p:spPr>
          <a:xfrm flipH="1" rot="-5400000">
            <a:off x="4797627" y="2526198"/>
            <a:ext cx="301500" cy="6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352" name="Google Shape;352;p43"/>
          <p:cNvCxnSpPr>
            <a:stCxn id="350" idx="3"/>
            <a:endCxn id="343" idx="1"/>
          </p:cNvCxnSpPr>
          <p:nvPr/>
        </p:nvCxnSpPr>
        <p:spPr>
          <a:xfrm>
            <a:off x="7668879" y="3317681"/>
            <a:ext cx="1441500" cy="1200"/>
          </a:xfrm>
          <a:prstGeom prst="bentConnector3">
            <a:avLst>
              <a:gd fmla="val 49995" name="adj1"/>
            </a:avLst>
          </a:prstGeom>
          <a:noFill/>
          <a:ln cap="flat" cmpd="sng" w="19050">
            <a:solidFill>
              <a:schemeClr val="dk1"/>
            </a:solidFill>
            <a:prstDash val="solid"/>
            <a:round/>
            <a:headEnd len="med" w="med" type="none"/>
            <a:tailEnd len="med" w="med" type="triangle"/>
          </a:ln>
        </p:spPr>
      </p:cxnSp>
      <p:pic>
        <p:nvPicPr>
          <p:cNvPr id="341" name="Google Shape;341;p43"/>
          <p:cNvPicPr preferRelativeResize="0"/>
          <p:nvPr/>
        </p:nvPicPr>
        <p:blipFill>
          <a:blip r:embed="rId7">
            <a:alphaModFix/>
          </a:blip>
          <a:stretch>
            <a:fillRect/>
          </a:stretch>
        </p:blipFill>
        <p:spPr>
          <a:xfrm>
            <a:off x="3037775" y="4293617"/>
            <a:ext cx="3822450" cy="1387334"/>
          </a:xfrm>
          <a:prstGeom prst="rect">
            <a:avLst/>
          </a:prstGeom>
          <a:noFill/>
          <a:ln>
            <a:noFill/>
          </a:ln>
        </p:spPr>
      </p:pic>
      <p:pic>
        <p:nvPicPr>
          <p:cNvPr id="342" name="Google Shape;342;p43"/>
          <p:cNvPicPr preferRelativeResize="0"/>
          <p:nvPr/>
        </p:nvPicPr>
        <p:blipFill>
          <a:blip r:embed="rId8">
            <a:alphaModFix/>
          </a:blip>
          <a:stretch>
            <a:fillRect/>
          </a:stretch>
        </p:blipFill>
        <p:spPr>
          <a:xfrm>
            <a:off x="943389" y="711840"/>
            <a:ext cx="8011200" cy="1762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txBox="1"/>
          <p:nvPr>
            <p:ph idx="1" type="body"/>
          </p:nvPr>
        </p:nvSpPr>
        <p:spPr>
          <a:xfrm>
            <a:off x="728663" y="1252538"/>
            <a:ext cx="10699750" cy="2641600"/>
          </a:xfrm>
          <a:prstGeom prst="rect">
            <a:avLst/>
          </a:prstGeom>
          <a:noFill/>
          <a:ln>
            <a:noFill/>
          </a:ln>
        </p:spPr>
        <p:txBody>
          <a:bodyPr anchorCtr="0" anchor="ctr" bIns="274300" lIns="182875" spcFirstLastPara="1" rIns="457200" wrap="square" tIns="274300">
            <a:noAutofit/>
          </a:bodyPr>
          <a:lstStyle/>
          <a:p>
            <a:pPr indent="0" lvl="0" marL="0" rtl="0" algn="ctr">
              <a:spcBef>
                <a:spcPts val="0"/>
              </a:spcBef>
              <a:spcAft>
                <a:spcPts val="0"/>
              </a:spcAft>
              <a:buSzPts val="5400"/>
              <a:buNone/>
            </a:pPr>
            <a:r>
              <a:rPr lang="en-US"/>
              <a:t>D</a:t>
            </a:r>
            <a:r>
              <a:rPr lang="en-US"/>
              <a:t>ata Collection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p45"/>
          <p:cNvSpPr/>
          <p:nvPr/>
        </p:nvSpPr>
        <p:spPr>
          <a:xfrm>
            <a:off x="9294160" y="315972"/>
            <a:ext cx="2777100" cy="6036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45"/>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64" name="Google Shape;364;p45"/>
          <p:cNvPicPr preferRelativeResize="0"/>
          <p:nvPr/>
        </p:nvPicPr>
        <p:blipFill>
          <a:blip r:embed="rId3">
            <a:alphaModFix/>
          </a:blip>
          <a:stretch>
            <a:fillRect/>
          </a:stretch>
        </p:blipFill>
        <p:spPr>
          <a:xfrm>
            <a:off x="578751" y="2963038"/>
            <a:ext cx="1136375" cy="887300"/>
          </a:xfrm>
          <a:prstGeom prst="rect">
            <a:avLst/>
          </a:prstGeom>
          <a:noFill/>
          <a:ln>
            <a:noFill/>
          </a:ln>
        </p:spPr>
      </p:pic>
      <p:cxnSp>
        <p:nvCxnSpPr>
          <p:cNvPr id="365" name="Google Shape;365;p45"/>
          <p:cNvCxnSpPr/>
          <p:nvPr/>
        </p:nvCxnSpPr>
        <p:spPr>
          <a:xfrm flipH="1">
            <a:off x="1715126" y="3406388"/>
            <a:ext cx="507000" cy="600"/>
          </a:xfrm>
          <a:prstGeom prst="bentConnector3">
            <a:avLst>
              <a:gd fmla="val 50000" name="adj1"/>
            </a:avLst>
          </a:prstGeom>
          <a:noFill/>
          <a:ln cap="flat" cmpd="sng" w="19050">
            <a:solidFill>
              <a:schemeClr val="dk1"/>
            </a:solidFill>
            <a:prstDash val="solid"/>
            <a:round/>
            <a:headEnd len="med" w="med" type="triangle"/>
            <a:tailEnd len="med" w="med" type="none"/>
          </a:ln>
        </p:spPr>
      </p:cxnSp>
      <p:cxnSp>
        <p:nvCxnSpPr>
          <p:cNvPr id="366" name="Google Shape;366;p45"/>
          <p:cNvCxnSpPr/>
          <p:nvPr/>
        </p:nvCxnSpPr>
        <p:spPr>
          <a:xfrm flipH="1" rot="-5400000">
            <a:off x="4762090" y="4156360"/>
            <a:ext cx="373800" cy="9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367" name="Google Shape;367;p45"/>
          <p:cNvCxnSpPr>
            <a:stCxn id="368" idx="1"/>
            <a:endCxn id="369" idx="1"/>
          </p:cNvCxnSpPr>
          <p:nvPr/>
        </p:nvCxnSpPr>
        <p:spPr>
          <a:xfrm rot="10800000">
            <a:off x="943475" y="1593084"/>
            <a:ext cx="2094300" cy="3394200"/>
          </a:xfrm>
          <a:prstGeom prst="bentConnector3">
            <a:avLst>
              <a:gd fmla="val 127177" name="adj1"/>
            </a:avLst>
          </a:prstGeom>
          <a:noFill/>
          <a:ln cap="flat" cmpd="sng" w="19050">
            <a:solidFill>
              <a:schemeClr val="dk1"/>
            </a:solidFill>
            <a:prstDash val="solid"/>
            <a:round/>
            <a:headEnd len="med" w="med" type="none"/>
            <a:tailEnd len="med" w="med" type="triangle"/>
          </a:ln>
        </p:spPr>
      </p:cxnSp>
      <p:pic>
        <p:nvPicPr>
          <p:cNvPr id="370" name="Google Shape;370;p45"/>
          <p:cNvPicPr preferRelativeResize="0"/>
          <p:nvPr/>
        </p:nvPicPr>
        <p:blipFill>
          <a:blip r:embed="rId4">
            <a:alphaModFix/>
          </a:blip>
          <a:stretch>
            <a:fillRect/>
          </a:stretch>
        </p:blipFill>
        <p:spPr>
          <a:xfrm>
            <a:off x="9110241" y="2100825"/>
            <a:ext cx="2060076" cy="2436250"/>
          </a:xfrm>
          <a:prstGeom prst="rect">
            <a:avLst/>
          </a:prstGeom>
          <a:noFill/>
          <a:ln>
            <a:noFill/>
          </a:ln>
        </p:spPr>
      </p:pic>
      <p:pic>
        <p:nvPicPr>
          <p:cNvPr id="371" name="Google Shape;371;p45"/>
          <p:cNvPicPr preferRelativeResize="0"/>
          <p:nvPr/>
        </p:nvPicPr>
        <p:blipFill>
          <a:blip r:embed="rId5">
            <a:alphaModFix/>
          </a:blip>
          <a:stretch>
            <a:fillRect/>
          </a:stretch>
        </p:blipFill>
        <p:spPr>
          <a:xfrm>
            <a:off x="7227700" y="4359983"/>
            <a:ext cx="1633775" cy="1139850"/>
          </a:xfrm>
          <a:prstGeom prst="rect">
            <a:avLst/>
          </a:prstGeom>
          <a:noFill/>
          <a:ln>
            <a:noFill/>
          </a:ln>
        </p:spPr>
      </p:pic>
      <p:sp>
        <p:nvSpPr>
          <p:cNvPr id="372" name="Google Shape;372;p45"/>
          <p:cNvSpPr/>
          <p:nvPr/>
        </p:nvSpPr>
        <p:spPr>
          <a:xfrm>
            <a:off x="6860213" y="4897950"/>
            <a:ext cx="244200" cy="2028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3" name="Google Shape;373;p45"/>
          <p:cNvCxnSpPr>
            <a:stCxn id="371" idx="3"/>
            <a:endCxn id="370" idx="2"/>
          </p:cNvCxnSpPr>
          <p:nvPr/>
        </p:nvCxnSpPr>
        <p:spPr>
          <a:xfrm flipH="1" rot="10800000">
            <a:off x="8861474" y="4537208"/>
            <a:ext cx="1278900" cy="392700"/>
          </a:xfrm>
          <a:prstGeom prst="bentConnector2">
            <a:avLst/>
          </a:prstGeom>
          <a:noFill/>
          <a:ln cap="flat" cmpd="sng" w="19050">
            <a:solidFill>
              <a:schemeClr val="dk1"/>
            </a:solidFill>
            <a:prstDash val="solid"/>
            <a:round/>
            <a:headEnd len="med" w="med" type="none"/>
            <a:tailEnd len="med" w="med" type="triangle"/>
          </a:ln>
        </p:spPr>
      </p:cxnSp>
      <p:sp>
        <p:nvSpPr>
          <p:cNvPr id="374" name="Google Shape;374;p45"/>
          <p:cNvSpPr/>
          <p:nvPr/>
        </p:nvSpPr>
        <p:spPr>
          <a:xfrm>
            <a:off x="9171375" y="5031300"/>
            <a:ext cx="969000" cy="3018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DOC-M Model</a:t>
            </a:r>
            <a:endParaRPr b="1" sz="900"/>
          </a:p>
        </p:txBody>
      </p:sp>
      <p:sp>
        <p:nvSpPr>
          <p:cNvPr id="375" name="Google Shape;375;p45"/>
          <p:cNvSpPr/>
          <p:nvPr/>
        </p:nvSpPr>
        <p:spPr>
          <a:xfrm>
            <a:off x="9642772" y="402547"/>
            <a:ext cx="2355300" cy="42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Direct effects on health </a:t>
            </a:r>
            <a:endParaRPr sz="900"/>
          </a:p>
          <a:p>
            <a:pPr indent="0" lvl="0" marL="0" rtl="0" algn="l">
              <a:spcBef>
                <a:spcPts val="0"/>
              </a:spcBef>
              <a:spcAft>
                <a:spcPts val="0"/>
              </a:spcAft>
              <a:buNone/>
            </a:pPr>
            <a:r>
              <a:rPr lang="en-US" sz="900"/>
              <a:t>(mediated through intermediate outcomes)</a:t>
            </a:r>
            <a:endParaRPr sz="900"/>
          </a:p>
        </p:txBody>
      </p:sp>
      <p:cxnSp>
        <p:nvCxnSpPr>
          <p:cNvPr id="376" name="Google Shape;376;p45"/>
          <p:cNvCxnSpPr/>
          <p:nvPr/>
        </p:nvCxnSpPr>
        <p:spPr>
          <a:xfrm flipH="1">
            <a:off x="9349960" y="614947"/>
            <a:ext cx="244200" cy="300"/>
          </a:xfrm>
          <a:prstGeom prst="straightConnector1">
            <a:avLst/>
          </a:prstGeom>
          <a:noFill/>
          <a:ln cap="flat" cmpd="sng" w="9525">
            <a:solidFill>
              <a:schemeClr val="dk1"/>
            </a:solidFill>
            <a:prstDash val="solid"/>
            <a:round/>
            <a:headEnd len="med" w="med" type="none"/>
            <a:tailEnd len="med" w="med" type="triangle"/>
          </a:ln>
        </p:spPr>
      </p:cxnSp>
      <p:pic>
        <p:nvPicPr>
          <p:cNvPr id="377" name="Google Shape;377;p45"/>
          <p:cNvPicPr preferRelativeResize="0"/>
          <p:nvPr/>
        </p:nvPicPr>
        <p:blipFill>
          <a:blip r:embed="rId6">
            <a:alphaModFix/>
          </a:blip>
          <a:stretch>
            <a:fillRect/>
          </a:stretch>
        </p:blipFill>
        <p:spPr>
          <a:xfrm>
            <a:off x="2229100" y="2683431"/>
            <a:ext cx="5439779" cy="1268500"/>
          </a:xfrm>
          <a:prstGeom prst="rect">
            <a:avLst/>
          </a:prstGeom>
          <a:noFill/>
          <a:ln>
            <a:noFill/>
          </a:ln>
        </p:spPr>
      </p:pic>
      <p:cxnSp>
        <p:nvCxnSpPr>
          <p:cNvPr id="378" name="Google Shape;378;p45"/>
          <p:cNvCxnSpPr/>
          <p:nvPr/>
        </p:nvCxnSpPr>
        <p:spPr>
          <a:xfrm flipH="1" rot="-5400000">
            <a:off x="4797627" y="2526198"/>
            <a:ext cx="301500" cy="6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379" name="Google Shape;379;p45"/>
          <p:cNvCxnSpPr>
            <a:stCxn id="377" idx="3"/>
            <a:endCxn id="370" idx="1"/>
          </p:cNvCxnSpPr>
          <p:nvPr/>
        </p:nvCxnSpPr>
        <p:spPr>
          <a:xfrm>
            <a:off x="7668879" y="3317681"/>
            <a:ext cx="1441500" cy="1200"/>
          </a:xfrm>
          <a:prstGeom prst="bentConnector3">
            <a:avLst>
              <a:gd fmla="val 49995" name="adj1"/>
            </a:avLst>
          </a:prstGeom>
          <a:noFill/>
          <a:ln cap="flat" cmpd="sng" w="19050">
            <a:solidFill>
              <a:schemeClr val="dk1"/>
            </a:solidFill>
            <a:prstDash val="solid"/>
            <a:round/>
            <a:headEnd len="med" w="med" type="none"/>
            <a:tailEnd len="med" w="med" type="triangle"/>
          </a:ln>
        </p:spPr>
      </p:cxnSp>
      <p:pic>
        <p:nvPicPr>
          <p:cNvPr id="368" name="Google Shape;368;p45"/>
          <p:cNvPicPr preferRelativeResize="0"/>
          <p:nvPr/>
        </p:nvPicPr>
        <p:blipFill>
          <a:blip r:embed="rId7">
            <a:alphaModFix/>
          </a:blip>
          <a:stretch>
            <a:fillRect/>
          </a:stretch>
        </p:blipFill>
        <p:spPr>
          <a:xfrm>
            <a:off x="3037775" y="4293617"/>
            <a:ext cx="3822450" cy="1387334"/>
          </a:xfrm>
          <a:prstGeom prst="rect">
            <a:avLst/>
          </a:prstGeom>
          <a:noFill/>
          <a:ln>
            <a:noFill/>
          </a:ln>
        </p:spPr>
      </p:pic>
      <p:pic>
        <p:nvPicPr>
          <p:cNvPr id="369" name="Google Shape;369;p45"/>
          <p:cNvPicPr preferRelativeResize="0"/>
          <p:nvPr/>
        </p:nvPicPr>
        <p:blipFill>
          <a:blip r:embed="rId8">
            <a:alphaModFix/>
          </a:blip>
          <a:stretch>
            <a:fillRect/>
          </a:stretch>
        </p:blipFill>
        <p:spPr>
          <a:xfrm>
            <a:off x="943389" y="711840"/>
            <a:ext cx="8011200" cy="1762475"/>
          </a:xfrm>
          <a:prstGeom prst="rect">
            <a:avLst/>
          </a:prstGeom>
          <a:noFill/>
          <a:ln>
            <a:noFill/>
          </a:ln>
        </p:spPr>
      </p:pic>
      <p:sp>
        <p:nvSpPr>
          <p:cNvPr id="380" name="Google Shape;380;p45"/>
          <p:cNvSpPr/>
          <p:nvPr/>
        </p:nvSpPr>
        <p:spPr>
          <a:xfrm>
            <a:off x="708625" y="558975"/>
            <a:ext cx="2520000" cy="20682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4" name="Shape 384"/>
        <p:cNvGrpSpPr/>
        <p:nvPr/>
      </p:nvGrpSpPr>
      <p:grpSpPr>
        <a:xfrm>
          <a:off x="0" y="0"/>
          <a:ext cx="0" cy="0"/>
          <a:chOff x="0" y="0"/>
          <a:chExt cx="0" cy="0"/>
        </a:xfrm>
      </p:grpSpPr>
      <p:sp>
        <p:nvSpPr>
          <p:cNvPr id="385" name="Google Shape;385;p46"/>
          <p:cNvSpPr txBox="1"/>
          <p:nvPr>
            <p:ph type="title"/>
          </p:nvPr>
        </p:nvSpPr>
        <p:spPr>
          <a:xfrm>
            <a:off x="457200" y="319099"/>
            <a:ext cx="11271300" cy="477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Sociodemographic Variables </a:t>
            </a:r>
            <a:endParaRPr sz="3200"/>
          </a:p>
        </p:txBody>
      </p:sp>
      <p:sp>
        <p:nvSpPr>
          <p:cNvPr id="386" name="Google Shape;386;p46"/>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387" name="Google Shape;387;p46"/>
          <p:cNvGraphicFramePr/>
          <p:nvPr/>
        </p:nvGraphicFramePr>
        <p:xfrm>
          <a:off x="591371" y="984342"/>
          <a:ext cx="3000000" cy="3000000"/>
        </p:xfrm>
        <a:graphic>
          <a:graphicData uri="http://schemas.openxmlformats.org/drawingml/2006/table">
            <a:tbl>
              <a:tblPr>
                <a:noFill/>
                <a:tableStyleId>{0B419C3C-F81E-404C-BEA5-8DC54F98D1C1}</a:tableStyleId>
              </a:tblPr>
              <a:tblGrid>
                <a:gridCol w="1203400"/>
                <a:gridCol w="1258625"/>
                <a:gridCol w="2506850"/>
                <a:gridCol w="5995575"/>
              </a:tblGrid>
              <a:tr h="381000">
                <a:tc>
                  <a:txBody>
                    <a:bodyPr/>
                    <a:lstStyle/>
                    <a:p>
                      <a:pPr indent="0" lvl="0" marL="0" rtl="0" algn="ctr">
                        <a:spcBef>
                          <a:spcPts val="0"/>
                        </a:spcBef>
                        <a:spcAft>
                          <a:spcPts val="0"/>
                        </a:spcAft>
                        <a:buNone/>
                      </a:pPr>
                      <a:r>
                        <a:rPr b="1" lang="en-US">
                          <a:solidFill>
                            <a:schemeClr val="dk1"/>
                          </a:solidFill>
                        </a:rPr>
                        <a:t>Variable</a:t>
                      </a:r>
                      <a:endParaRPr b="1"/>
                    </a:p>
                  </a:txBody>
                  <a:tcPr marT="91425" marB="91425" marR="91425" marL="91425" anchor="ctr"/>
                </a:tc>
                <a:tc>
                  <a:txBody>
                    <a:bodyPr/>
                    <a:lstStyle/>
                    <a:p>
                      <a:pPr indent="0" lvl="0" marL="0" rtl="0" algn="ctr">
                        <a:spcBef>
                          <a:spcPts val="0"/>
                        </a:spcBef>
                        <a:spcAft>
                          <a:spcPts val="0"/>
                        </a:spcAft>
                        <a:buNone/>
                      </a:pPr>
                      <a:r>
                        <a:rPr b="1" lang="en-US">
                          <a:solidFill>
                            <a:schemeClr val="dk1"/>
                          </a:solidFill>
                        </a:rPr>
                        <a:t>Type</a:t>
                      </a:r>
                      <a:endParaRPr b="1"/>
                    </a:p>
                  </a:txBody>
                  <a:tcPr marT="91425" marB="91425" marR="91425" marL="91425" anchor="ctr"/>
                </a:tc>
                <a:tc>
                  <a:txBody>
                    <a:bodyPr/>
                    <a:lstStyle/>
                    <a:p>
                      <a:pPr indent="0" lvl="0" marL="0" rtl="0" algn="ctr">
                        <a:spcBef>
                          <a:spcPts val="0"/>
                        </a:spcBef>
                        <a:spcAft>
                          <a:spcPts val="0"/>
                        </a:spcAft>
                        <a:buNone/>
                      </a:pPr>
                      <a:r>
                        <a:rPr b="1" lang="en-US"/>
                        <a:t>Unique Values / Categories</a:t>
                      </a:r>
                      <a:endParaRPr b="1"/>
                    </a:p>
                  </a:txBody>
                  <a:tcPr marT="91425" marB="91425" marR="91425" marL="91425" anchor="ctr"/>
                </a:tc>
                <a:tc>
                  <a:txBody>
                    <a:bodyPr/>
                    <a:lstStyle/>
                    <a:p>
                      <a:pPr indent="0" lvl="0" marL="0" rtl="0" algn="ctr">
                        <a:spcBef>
                          <a:spcPts val="0"/>
                        </a:spcBef>
                        <a:spcAft>
                          <a:spcPts val="0"/>
                        </a:spcAft>
                        <a:buNone/>
                      </a:pPr>
                      <a:r>
                        <a:rPr b="1" lang="en-US"/>
                        <a:t>Notes</a:t>
                      </a:r>
                      <a:endParaRPr b="1"/>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Age</a:t>
                      </a:r>
                      <a:endParaRPr b="1" sz="13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solidFill>
                            <a:schemeClr val="dk1"/>
                          </a:solidFill>
                        </a:rPr>
                        <a:t>Continuous</a:t>
                      </a:r>
                      <a:endParaRPr sz="13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highlight>
                            <a:srgbClr val="FFFF00"/>
                          </a:highlight>
                        </a:rPr>
                        <a:t>30</a:t>
                      </a:r>
                      <a:r>
                        <a:rPr lang="en-US" sz="1300"/>
                        <a:t> to 80+</a:t>
                      </a:r>
                      <a:endParaRPr sz="1300"/>
                    </a:p>
                  </a:txBody>
                  <a:tcPr marT="91425" marB="91425" marR="91425" marL="91425" anchor="ctr"/>
                </a:tc>
                <a:tc>
                  <a:txBody>
                    <a:bodyPr/>
                    <a:lstStyle/>
                    <a:p>
                      <a:pPr indent="0" lvl="0" marL="0" rtl="0" algn="l">
                        <a:spcBef>
                          <a:spcPts val="0"/>
                        </a:spcBef>
                        <a:spcAft>
                          <a:spcPts val="0"/>
                        </a:spcAft>
                        <a:buNone/>
                      </a:pPr>
                      <a:r>
                        <a:rPr lang="en-US" sz="1200">
                          <a:solidFill>
                            <a:schemeClr val="dk1"/>
                          </a:solidFill>
                        </a:rPr>
                        <a:t>NHANES dataset </a:t>
                      </a:r>
                      <a:r>
                        <a:rPr b="1" lang="en-US" sz="1200">
                          <a:solidFill>
                            <a:schemeClr val="dk1"/>
                          </a:solidFill>
                        </a:rPr>
                        <a:t>top-codes</a:t>
                      </a:r>
                      <a:r>
                        <a:rPr lang="en-US" sz="1200">
                          <a:solidFill>
                            <a:schemeClr val="dk1"/>
                          </a:solidFill>
                        </a:rPr>
                        <a:t> age at </a:t>
                      </a:r>
                      <a:r>
                        <a:rPr b="1" lang="en-US" sz="1200">
                          <a:solidFill>
                            <a:schemeClr val="dk1"/>
                          </a:solidFill>
                        </a:rPr>
                        <a:t>80 years</a:t>
                      </a:r>
                      <a:r>
                        <a:rPr lang="en-US" sz="1200">
                          <a:solidFill>
                            <a:schemeClr val="dk1"/>
                          </a:solidFill>
                        </a:rPr>
                        <a:t> to protect participant privacy. Therefore, any individuals aged </a:t>
                      </a:r>
                      <a:r>
                        <a:rPr b="1" lang="en-US" sz="1200">
                          <a:solidFill>
                            <a:schemeClr val="dk1"/>
                          </a:solidFill>
                        </a:rPr>
                        <a:t>80 or older</a:t>
                      </a:r>
                      <a:r>
                        <a:rPr lang="en-US" sz="1200">
                          <a:solidFill>
                            <a:schemeClr val="dk1"/>
                          </a:solidFill>
                        </a:rPr>
                        <a:t> are recorded as </a:t>
                      </a:r>
                      <a:r>
                        <a:rPr b="1" lang="en-US" sz="1200">
                          <a:solidFill>
                            <a:schemeClr val="dk1"/>
                          </a:solidFill>
                        </a:rPr>
                        <a:t>"80"</a:t>
                      </a:r>
                      <a:r>
                        <a:rPr lang="en-US" sz="1200">
                          <a:solidFill>
                            <a:schemeClr val="dk1"/>
                          </a:solidFill>
                        </a:rPr>
                        <a:t> in the dataset.</a:t>
                      </a:r>
                      <a:endParaRPr b="1" sz="1200"/>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Sex</a:t>
                      </a:r>
                      <a:endParaRPr b="1" sz="13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solidFill>
                            <a:schemeClr val="dk1"/>
                          </a:solidFill>
                        </a:rPr>
                        <a:t>Categorical</a:t>
                      </a:r>
                      <a:endParaRPr sz="13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t>Male, </a:t>
                      </a:r>
                      <a:r>
                        <a:rPr lang="en-US" sz="1300">
                          <a:highlight>
                            <a:srgbClr val="FFFF00"/>
                          </a:highlight>
                        </a:rPr>
                        <a:t>Female</a:t>
                      </a:r>
                      <a:endParaRPr sz="1300">
                        <a:highlight>
                          <a:srgbClr val="FFFF00"/>
                        </a:highlight>
                      </a:endParaRPr>
                    </a:p>
                  </a:txBody>
                  <a:tcPr marT="91425" marB="91425" marR="91425" marL="91425" anchor="ctr"/>
                </a:tc>
                <a:tc>
                  <a:txBody>
                    <a:bodyPr/>
                    <a:lstStyle/>
                    <a:p>
                      <a:pPr indent="0" lvl="0" marL="0" rtl="0" algn="ctr">
                        <a:spcBef>
                          <a:spcPts val="0"/>
                        </a:spcBef>
                        <a:spcAft>
                          <a:spcPts val="0"/>
                        </a:spcAft>
                        <a:buNone/>
                      </a:pPr>
                      <a:r>
                        <a:rPr b="1" lang="en-US"/>
                        <a:t>/</a:t>
                      </a:r>
                      <a:endParaRPr b="1"/>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Race</a:t>
                      </a:r>
                      <a:endParaRPr b="1" sz="13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solidFill>
                            <a:schemeClr val="dk1"/>
                          </a:solidFill>
                        </a:rPr>
                        <a:t>Categorical</a:t>
                      </a:r>
                      <a:endParaRPr b="1" sz="13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highlight>
                            <a:srgbClr val="FFFF00"/>
                          </a:highlight>
                        </a:rPr>
                        <a:t>White</a:t>
                      </a:r>
                      <a:r>
                        <a:rPr lang="en-US" sz="1300"/>
                        <a:t>, Black, Hispanic, Other</a:t>
                      </a:r>
                      <a:endParaRPr sz="1300"/>
                    </a:p>
                  </a:txBody>
                  <a:tcPr marT="91425" marB="91425" marR="91425" marL="91425" anchor="ctr"/>
                </a:tc>
                <a:tc>
                  <a:txBody>
                    <a:bodyPr/>
                    <a:lstStyle/>
                    <a:p>
                      <a:pPr indent="0" lvl="0" marL="0" rtl="0" algn="l">
                        <a:spcBef>
                          <a:spcPts val="0"/>
                        </a:spcBef>
                        <a:spcAft>
                          <a:spcPts val="0"/>
                        </a:spcAft>
                        <a:buNone/>
                      </a:pPr>
                      <a:r>
                        <a:rPr lang="en-US" sz="1200"/>
                        <a:t>Hispanic includes both Mexican American and Other Hispanic, while Other refers to Other Race - Including Multi-Racial.</a:t>
                      </a:r>
                      <a:endParaRPr sz="1200"/>
                    </a:p>
                  </a:txBody>
                  <a:tcPr marT="91425" marB="91425" marR="91425" marL="91425" anchor="ctr"/>
                </a:tc>
              </a:tr>
              <a:tr h="542125">
                <a:tc>
                  <a:txBody>
                    <a:bodyPr/>
                    <a:lstStyle/>
                    <a:p>
                      <a:pPr indent="0" lvl="0" marL="0" rtl="0" algn="ctr">
                        <a:spcBef>
                          <a:spcPts val="0"/>
                        </a:spcBef>
                        <a:spcAft>
                          <a:spcPts val="0"/>
                        </a:spcAft>
                        <a:buNone/>
                      </a:pPr>
                      <a:r>
                        <a:rPr b="1" lang="en-US" sz="1300">
                          <a:solidFill>
                            <a:schemeClr val="dk1"/>
                          </a:solidFill>
                        </a:rPr>
                        <a:t>Education</a:t>
                      </a:r>
                      <a:endParaRPr b="1" sz="13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solidFill>
                            <a:schemeClr val="dk1"/>
                          </a:solidFill>
                        </a:rPr>
                        <a:t>Categorical</a:t>
                      </a:r>
                      <a:endParaRPr sz="1300">
                        <a:solidFill>
                          <a:schemeClr val="dk1"/>
                        </a:solidFill>
                      </a:endParaRPr>
                    </a:p>
                  </a:txBody>
                  <a:tcPr marT="91425" marB="91425" marR="91425" marL="91425" anchor="ctr"/>
                </a:tc>
                <a:tc>
                  <a:txBody>
                    <a:bodyPr/>
                    <a:lstStyle/>
                    <a:p>
                      <a:pPr indent="-311150" lvl="0" marL="457200" rtl="0" algn="l">
                        <a:spcBef>
                          <a:spcPts val="0"/>
                        </a:spcBef>
                        <a:spcAft>
                          <a:spcPts val="0"/>
                        </a:spcAft>
                        <a:buClr>
                          <a:schemeClr val="dk1"/>
                        </a:buClr>
                        <a:buSzPts val="1300"/>
                        <a:buChar char="●"/>
                      </a:pPr>
                      <a:r>
                        <a:rPr lang="en-US" sz="1300">
                          <a:solidFill>
                            <a:schemeClr val="dk1"/>
                          </a:solidFill>
                        </a:rPr>
                        <a:t>&lt; High School</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High School</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highlight>
                            <a:srgbClr val="FFFF00"/>
                          </a:highlight>
                        </a:rPr>
                        <a:t>&gt; High School</a:t>
                      </a:r>
                      <a:endParaRPr sz="1300">
                        <a:solidFill>
                          <a:schemeClr val="dk1"/>
                        </a:solidFill>
                        <a:highlight>
                          <a:srgbClr val="FFFF00"/>
                        </a:highlight>
                      </a:endParaRPr>
                    </a:p>
                  </a:txBody>
                  <a:tcPr marT="91425" marB="91425" marR="91425" marL="91425" anchor="ctr"/>
                </a:tc>
                <a:tc>
                  <a:txBody>
                    <a:bodyPr/>
                    <a:lstStyle/>
                    <a:p>
                      <a:pPr indent="-304800" lvl="0" marL="457200" rtl="0" algn="l">
                        <a:spcBef>
                          <a:spcPts val="0"/>
                        </a:spcBef>
                        <a:spcAft>
                          <a:spcPts val="0"/>
                        </a:spcAft>
                        <a:buSzPts val="1200"/>
                        <a:buChar char="●"/>
                      </a:pPr>
                      <a:r>
                        <a:rPr lang="en-US" sz="1200"/>
                        <a:t>&gt; High School includes 'Some College or AA degree' and 'College Graduate or above'</a:t>
                      </a:r>
                      <a:endParaRPr sz="1200"/>
                    </a:p>
                    <a:p>
                      <a:pPr indent="-304800" lvl="0" marL="457200" rtl="0" algn="l">
                        <a:spcBef>
                          <a:spcPts val="0"/>
                        </a:spcBef>
                        <a:spcAft>
                          <a:spcPts val="0"/>
                        </a:spcAft>
                        <a:buSzPts val="1200"/>
                        <a:buChar char="●"/>
                      </a:pPr>
                      <a:r>
                        <a:rPr lang="en-US" sz="1200"/>
                        <a:t>High School refers to 'High School Grad/GED or Equivalent'</a:t>
                      </a:r>
                      <a:endParaRPr sz="1200"/>
                    </a:p>
                    <a:p>
                      <a:pPr indent="-304800" lvl="0" marL="457200" rtl="0" algn="l">
                        <a:spcBef>
                          <a:spcPts val="0"/>
                        </a:spcBef>
                        <a:spcAft>
                          <a:spcPts val="0"/>
                        </a:spcAft>
                        <a:buSzPts val="1200"/>
                        <a:buChar char="●"/>
                      </a:pPr>
                      <a:r>
                        <a:rPr lang="en-US" sz="1200"/>
                        <a:t>&lt; High School includes 'Less Than 9th Grade' and '9-11th Grade (Includes 12th grade with no diploma)'</a:t>
                      </a:r>
                      <a:endParaRPr sz="1200"/>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Poverty Level</a:t>
                      </a:r>
                      <a:endParaRPr b="1" sz="13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solidFill>
                            <a:schemeClr val="dk1"/>
                          </a:solidFill>
                        </a:rPr>
                        <a:t>Categorical</a:t>
                      </a:r>
                      <a:endParaRPr sz="1300">
                        <a:solidFill>
                          <a:schemeClr val="dk1"/>
                        </a:solidFill>
                      </a:endParaRPr>
                    </a:p>
                  </a:txBody>
                  <a:tcPr marT="91425" marB="91425" marR="91425" marL="91425" anchor="ctr"/>
                </a:tc>
                <a:tc>
                  <a:txBody>
                    <a:bodyPr/>
                    <a:lstStyle/>
                    <a:p>
                      <a:pPr indent="-311150" lvl="0" marL="457200" rtl="0" algn="l">
                        <a:spcBef>
                          <a:spcPts val="0"/>
                        </a:spcBef>
                        <a:spcAft>
                          <a:spcPts val="0"/>
                        </a:spcAft>
                        <a:buClr>
                          <a:schemeClr val="dk1"/>
                        </a:buClr>
                        <a:buSzPts val="1300"/>
                        <a:buChar char="●"/>
                      </a:pPr>
                      <a:r>
                        <a:rPr lang="en-US" sz="1300">
                          <a:solidFill>
                            <a:schemeClr val="dk1"/>
                          </a:solidFill>
                        </a:rPr>
                        <a:t>&lt; 100% FPL</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100-199% FPL</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200-399% FPL</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highlight>
                            <a:srgbClr val="FFFF00"/>
                          </a:highlight>
                        </a:rPr>
                        <a:t>≥ 400% FPL</a:t>
                      </a:r>
                      <a:endParaRPr sz="1300">
                        <a:solidFill>
                          <a:schemeClr val="dk1"/>
                        </a:solidFill>
                        <a:highlight>
                          <a:srgbClr val="FFFF00"/>
                        </a:highlight>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sz="1200">
                          <a:solidFill>
                            <a:schemeClr val="dk1"/>
                          </a:solidFill>
                        </a:rPr>
                        <a:t>Based on Federal Poverty Level (FPL). </a:t>
                      </a:r>
                      <a:r>
                        <a:rPr b="1" lang="en-US" sz="1200">
                          <a:solidFill>
                            <a:schemeClr val="dk1"/>
                          </a:solidFill>
                        </a:rPr>
                        <a:t>FPL categories are used in determining eligibility for U.S. programs like Medicaid, CHIP, and ACA subsidies</a:t>
                      </a:r>
                      <a:r>
                        <a:rPr lang="en-US" sz="1200">
                          <a:solidFill>
                            <a:schemeClr val="dk1"/>
                          </a:solidFill>
                        </a:rPr>
                        <a:t> [1][2][3].</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Households:</a:t>
                      </a:r>
                      <a:endParaRPr sz="1200">
                        <a:solidFill>
                          <a:schemeClr val="dk1"/>
                        </a:solidFill>
                      </a:endParaRPr>
                    </a:p>
                    <a:p>
                      <a:pPr indent="-304800" lvl="0" marL="457200" rtl="0" algn="l">
                        <a:spcBef>
                          <a:spcPts val="0"/>
                        </a:spcBef>
                        <a:spcAft>
                          <a:spcPts val="0"/>
                        </a:spcAft>
                        <a:buSzPts val="1200"/>
                        <a:buChar char="●"/>
                      </a:pPr>
                      <a:r>
                        <a:rPr lang="en-US" sz="1200">
                          <a:solidFill>
                            <a:srgbClr val="188038"/>
                          </a:solidFill>
                          <a:latin typeface="Roboto Mono"/>
                          <a:ea typeface="Roboto Mono"/>
                          <a:cs typeface="Roboto Mono"/>
                          <a:sym typeface="Roboto Mono"/>
                        </a:rPr>
                        <a:t>&lt;100% FPL</a:t>
                      </a:r>
                      <a:r>
                        <a:rPr lang="en-US" sz="1200">
                          <a:solidFill>
                            <a:schemeClr val="dk1"/>
                          </a:solidFill>
                        </a:rPr>
                        <a:t>: in poverty</a:t>
                      </a:r>
                      <a:endParaRPr sz="1200">
                        <a:solidFill>
                          <a:schemeClr val="dk1"/>
                        </a:solidFill>
                      </a:endParaRPr>
                    </a:p>
                    <a:p>
                      <a:pPr indent="-304800" lvl="0" marL="457200" rtl="0" algn="l">
                        <a:spcBef>
                          <a:spcPts val="0"/>
                        </a:spcBef>
                        <a:spcAft>
                          <a:spcPts val="0"/>
                        </a:spcAft>
                        <a:buSzPts val="1200"/>
                        <a:buChar char="●"/>
                      </a:pPr>
                      <a:r>
                        <a:rPr lang="en-US" sz="1200">
                          <a:solidFill>
                            <a:srgbClr val="188038"/>
                          </a:solidFill>
                          <a:latin typeface="Roboto Mono"/>
                          <a:ea typeface="Roboto Mono"/>
                          <a:cs typeface="Roboto Mono"/>
                          <a:sym typeface="Roboto Mono"/>
                        </a:rPr>
                        <a:t>100-199%</a:t>
                      </a:r>
                      <a:r>
                        <a:rPr lang="en-US" sz="1200">
                          <a:solidFill>
                            <a:schemeClr val="dk1"/>
                          </a:solidFill>
                        </a:rPr>
                        <a:t>: partial aid</a:t>
                      </a:r>
                      <a:endParaRPr sz="1200">
                        <a:solidFill>
                          <a:schemeClr val="dk1"/>
                        </a:solidFill>
                      </a:endParaRPr>
                    </a:p>
                    <a:p>
                      <a:pPr indent="-304800" lvl="0" marL="457200" rtl="0" algn="l">
                        <a:spcBef>
                          <a:spcPts val="0"/>
                        </a:spcBef>
                        <a:spcAft>
                          <a:spcPts val="0"/>
                        </a:spcAft>
                        <a:buSzPts val="1200"/>
                        <a:buChar char="●"/>
                      </a:pPr>
                      <a:r>
                        <a:rPr lang="en-US" sz="1200">
                          <a:solidFill>
                            <a:srgbClr val="188038"/>
                          </a:solidFill>
                          <a:latin typeface="Roboto Mono"/>
                          <a:ea typeface="Roboto Mono"/>
                          <a:cs typeface="Roboto Mono"/>
                          <a:sym typeface="Roboto Mono"/>
                        </a:rPr>
                        <a:t>200-399%</a:t>
                      </a:r>
                      <a:r>
                        <a:rPr lang="en-US" sz="1200">
                          <a:solidFill>
                            <a:schemeClr val="dk1"/>
                          </a:solidFill>
                        </a:rPr>
                        <a:t>: limited aid</a:t>
                      </a:r>
                      <a:endParaRPr sz="1200">
                        <a:solidFill>
                          <a:schemeClr val="dk1"/>
                        </a:solidFill>
                      </a:endParaRPr>
                    </a:p>
                    <a:p>
                      <a:pPr indent="-304800" lvl="0" marL="457200" rtl="0" algn="l">
                        <a:spcBef>
                          <a:spcPts val="0"/>
                        </a:spcBef>
                        <a:spcAft>
                          <a:spcPts val="0"/>
                        </a:spcAft>
                        <a:buSzPts val="1200"/>
                        <a:buChar char="●"/>
                      </a:pPr>
                      <a:r>
                        <a:rPr lang="en-US" sz="1200">
                          <a:solidFill>
                            <a:srgbClr val="188038"/>
                          </a:solidFill>
                          <a:latin typeface="Roboto Mono"/>
                          <a:ea typeface="Roboto Mono"/>
                          <a:cs typeface="Roboto Mono"/>
                          <a:sym typeface="Roboto Mono"/>
                        </a:rPr>
                        <a:t>≥400%</a:t>
                      </a:r>
                      <a:r>
                        <a:rPr lang="en-US" sz="1200">
                          <a:solidFill>
                            <a:schemeClr val="dk1"/>
                          </a:solidFill>
                        </a:rPr>
                        <a:t>: often ineligible</a:t>
                      </a:r>
                      <a:endParaRPr sz="1200"/>
                    </a:p>
                  </a:txBody>
                  <a:tcPr marT="91425" marB="91425" marR="91425" marL="91425" anchor="ct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1" name="Shape 391"/>
        <p:cNvGrpSpPr/>
        <p:nvPr/>
      </p:nvGrpSpPr>
      <p:grpSpPr>
        <a:xfrm>
          <a:off x="0" y="0"/>
          <a:ext cx="0" cy="0"/>
          <a:chOff x="0" y="0"/>
          <a:chExt cx="0" cy="0"/>
        </a:xfrm>
      </p:grpSpPr>
      <p:sp>
        <p:nvSpPr>
          <p:cNvPr id="392" name="Google Shape;392;p47"/>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393" name="Google Shape;393;p47"/>
          <p:cNvGraphicFramePr/>
          <p:nvPr/>
        </p:nvGraphicFramePr>
        <p:xfrm>
          <a:off x="385325" y="1030058"/>
          <a:ext cx="3000000" cy="3000000"/>
        </p:xfrm>
        <a:graphic>
          <a:graphicData uri="http://schemas.openxmlformats.org/drawingml/2006/table">
            <a:tbl>
              <a:tblPr>
                <a:noFill/>
                <a:tableStyleId>{0B419C3C-F81E-404C-BEA5-8DC54F98D1C1}</a:tableStyleId>
              </a:tblPr>
              <a:tblGrid>
                <a:gridCol w="1490425"/>
                <a:gridCol w="1441075"/>
                <a:gridCol w="2669150"/>
                <a:gridCol w="5915025"/>
              </a:tblGrid>
              <a:tr h="381000">
                <a:tc>
                  <a:txBody>
                    <a:bodyPr/>
                    <a:lstStyle/>
                    <a:p>
                      <a:pPr indent="0" lvl="0" marL="0" rtl="0" algn="ctr">
                        <a:spcBef>
                          <a:spcPts val="0"/>
                        </a:spcBef>
                        <a:spcAft>
                          <a:spcPts val="0"/>
                        </a:spcAft>
                        <a:buNone/>
                      </a:pPr>
                      <a:r>
                        <a:rPr b="1" lang="en-US">
                          <a:solidFill>
                            <a:schemeClr val="dk1"/>
                          </a:solidFill>
                        </a:rPr>
                        <a:t>Variable</a:t>
                      </a:r>
                      <a:endParaRPr b="1"/>
                    </a:p>
                  </a:txBody>
                  <a:tcPr marT="91425" marB="91425" marR="91425" marL="91425" anchor="ctr"/>
                </a:tc>
                <a:tc>
                  <a:txBody>
                    <a:bodyPr/>
                    <a:lstStyle/>
                    <a:p>
                      <a:pPr indent="0" lvl="0" marL="0" rtl="0" algn="ctr">
                        <a:spcBef>
                          <a:spcPts val="0"/>
                        </a:spcBef>
                        <a:spcAft>
                          <a:spcPts val="0"/>
                        </a:spcAft>
                        <a:buNone/>
                      </a:pPr>
                      <a:r>
                        <a:rPr b="1" lang="en-US">
                          <a:solidFill>
                            <a:schemeClr val="dk1"/>
                          </a:solidFill>
                        </a:rPr>
                        <a:t>Type</a:t>
                      </a:r>
                      <a:endParaRPr b="1"/>
                    </a:p>
                  </a:txBody>
                  <a:tcPr marT="91425" marB="91425" marR="91425" marL="91425" anchor="ctr"/>
                </a:tc>
                <a:tc>
                  <a:txBody>
                    <a:bodyPr/>
                    <a:lstStyle/>
                    <a:p>
                      <a:pPr indent="0" lvl="0" marL="0" rtl="0" algn="ctr">
                        <a:spcBef>
                          <a:spcPts val="0"/>
                        </a:spcBef>
                        <a:spcAft>
                          <a:spcPts val="0"/>
                        </a:spcAft>
                        <a:buNone/>
                      </a:pPr>
                      <a:r>
                        <a:rPr b="1" lang="en-US"/>
                        <a:t>Unique Values / Categories</a:t>
                      </a:r>
                      <a:endParaRPr b="1"/>
                    </a:p>
                  </a:txBody>
                  <a:tcPr marT="91425" marB="91425" marR="91425" marL="91425" anchor="ctr"/>
                </a:tc>
                <a:tc>
                  <a:txBody>
                    <a:bodyPr/>
                    <a:lstStyle/>
                    <a:p>
                      <a:pPr indent="0" lvl="0" marL="0" rtl="0" algn="ctr">
                        <a:spcBef>
                          <a:spcPts val="0"/>
                        </a:spcBef>
                        <a:spcAft>
                          <a:spcPts val="0"/>
                        </a:spcAft>
                        <a:buNone/>
                      </a:pPr>
                      <a:r>
                        <a:rPr b="1" lang="en-US"/>
                        <a:t>Notes</a:t>
                      </a:r>
                      <a:endParaRPr b="1"/>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Marital</a:t>
                      </a:r>
                      <a:r>
                        <a:rPr b="1" lang="en-US" sz="1300">
                          <a:solidFill>
                            <a:schemeClr val="dk1"/>
                          </a:solidFill>
                        </a:rPr>
                        <a:t> Status</a:t>
                      </a:r>
                      <a:endParaRPr b="1" sz="13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solidFill>
                            <a:schemeClr val="dk1"/>
                          </a:solidFill>
                        </a:rPr>
                        <a:t>Categorical </a:t>
                      </a:r>
                      <a:endParaRPr sz="1300">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t>Living with Partner, </a:t>
                      </a:r>
                      <a:r>
                        <a:rPr lang="en-US" sz="1300">
                          <a:highlight>
                            <a:srgbClr val="FFFF00"/>
                          </a:highlight>
                        </a:rPr>
                        <a:t>Living Alone</a:t>
                      </a:r>
                      <a:r>
                        <a:rPr lang="en-US" sz="1300"/>
                        <a:t>, NA</a:t>
                      </a:r>
                      <a:endParaRPr sz="1300"/>
                    </a:p>
                  </a:txBody>
                  <a:tcPr marT="91425" marB="91425" marR="91425" marL="91425" anchor="ctr"/>
                </a:tc>
                <a:tc>
                  <a:txBody>
                    <a:bodyPr/>
                    <a:lstStyle/>
                    <a:p>
                      <a:pPr indent="0" lvl="0" marL="0" rtl="0" algn="l">
                        <a:spcBef>
                          <a:spcPts val="0"/>
                        </a:spcBef>
                        <a:spcAft>
                          <a:spcPts val="0"/>
                        </a:spcAft>
                        <a:buNone/>
                      </a:pPr>
                      <a:r>
                        <a:rPr lang="en-US" sz="1200">
                          <a:solidFill>
                            <a:schemeClr val="dk1"/>
                          </a:solidFill>
                        </a:rPr>
                        <a:t>Respondents were classified as </a:t>
                      </a:r>
                      <a:r>
                        <a:rPr i="1" lang="en-US" sz="1200">
                          <a:solidFill>
                            <a:schemeClr val="dk1"/>
                          </a:solidFill>
                        </a:rPr>
                        <a:t>living with a partner</a:t>
                      </a:r>
                      <a:r>
                        <a:rPr lang="en-US" sz="1200">
                          <a:solidFill>
                            <a:schemeClr val="dk1"/>
                          </a:solidFill>
                        </a:rPr>
                        <a:t> if they reported being married or living with a partner. Those who reported being widowed, never married, divorced, or separated were grouped as </a:t>
                      </a:r>
                      <a:r>
                        <a:rPr i="1" lang="en-US" sz="1200">
                          <a:solidFill>
                            <a:schemeClr val="dk1"/>
                          </a:solidFill>
                        </a:rPr>
                        <a:t>living alone</a:t>
                      </a:r>
                      <a:r>
                        <a:rPr lang="en-US" sz="1200">
                          <a:solidFill>
                            <a:schemeClr val="dk1"/>
                          </a:solidFill>
                        </a:rPr>
                        <a:t>. Responses marked as "Refused" or "Don't know" were coded as missing.</a:t>
                      </a:r>
                      <a:endParaRPr b="1" sz="1300"/>
                    </a:p>
                  </a:txBody>
                  <a:tcPr marT="91425" marB="91425" marR="91425" marL="91425" anchor="ctr"/>
                </a:tc>
              </a:tr>
              <a:tr h="381000">
                <a:tc>
                  <a:txBody>
                    <a:bodyPr/>
                    <a:lstStyle/>
                    <a:p>
                      <a:pPr indent="0" lvl="0" marL="0" rtl="0" algn="ctr">
                        <a:spcBef>
                          <a:spcPts val="0"/>
                        </a:spcBef>
                        <a:spcAft>
                          <a:spcPts val="0"/>
                        </a:spcAft>
                        <a:buNone/>
                      </a:pPr>
                      <a:r>
                        <a:rPr b="1" lang="en-US" sz="1300">
                          <a:solidFill>
                            <a:schemeClr val="dk1"/>
                          </a:solidFill>
                        </a:rPr>
                        <a:t>US Citizenship</a:t>
                      </a:r>
                      <a:endParaRPr b="1" sz="1300">
                        <a:solidFill>
                          <a:schemeClr val="dk1"/>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Binary</a:t>
                      </a:r>
                      <a:endParaRPr sz="1300">
                        <a:solidFill>
                          <a:schemeClr val="dk1"/>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300">
                          <a:highlight>
                            <a:srgbClr val="FFFF00"/>
                          </a:highlight>
                        </a:rPr>
                        <a:t>1</a:t>
                      </a:r>
                      <a:r>
                        <a:rPr lang="en-US" sz="1300"/>
                        <a:t>, 0, NA</a:t>
                      </a:r>
                      <a:endParaRPr sz="13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a:t>
                      </a:r>
                      <a:endParaRPr sz="1200">
                        <a:solidFill>
                          <a:schemeClr val="dk1"/>
                        </a:solidFill>
                      </a:endParaRPr>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solidFill>
                            <a:schemeClr val="dk1"/>
                          </a:solidFill>
                        </a:rPr>
                        <a:t>Family Size</a:t>
                      </a:r>
                      <a:endParaRPr b="1" sz="13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Categorical</a:t>
                      </a:r>
                      <a:endParaRPr sz="13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300">
                          <a:highlight>
                            <a:srgbClr val="FFFF00"/>
                          </a:highlight>
                        </a:rPr>
                        <a:t>1</a:t>
                      </a:r>
                      <a:r>
                        <a:rPr lang="en-US" sz="1300"/>
                        <a:t> to 7+</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a:t>
                      </a:r>
                      <a:endParaRPr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US" sz="1300">
                          <a:latin typeface="Helvetica Neue"/>
                          <a:ea typeface="Helvetica Neue"/>
                          <a:cs typeface="Helvetica Neue"/>
                          <a:sym typeface="Helvetica Neue"/>
                        </a:rPr>
                        <a:t>Food Insecurity</a:t>
                      </a:r>
                      <a:endParaRPr b="1" sz="1300">
                        <a:solidFill>
                          <a:schemeClr val="dk1"/>
                        </a:solidFill>
                        <a:latin typeface="Helvetica Neue"/>
                        <a:ea typeface="Helvetica Neue"/>
                        <a:cs typeface="Helvetica Neue"/>
                        <a:sym typeface="Helvetica Neue"/>
                      </a:endParaRPr>
                    </a:p>
                  </a:txBody>
                  <a:tcPr marT="38100" marB="381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Binary</a:t>
                      </a:r>
                      <a:endParaRPr sz="13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300"/>
                        <a:t>1, </a:t>
                      </a:r>
                      <a:r>
                        <a:rPr lang="en-US" sz="1300">
                          <a:highlight>
                            <a:srgbClr val="FFFF00"/>
                          </a:highlight>
                        </a:rPr>
                        <a:t>0,</a:t>
                      </a:r>
                      <a:r>
                        <a:rPr lang="en-US" sz="1300"/>
                        <a:t> NA</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200">
                          <a:solidFill>
                            <a:schemeClr val="dk1"/>
                          </a:solidFill>
                        </a:rPr>
                        <a:t>Individuals are classified as </a:t>
                      </a:r>
                      <a:r>
                        <a:rPr b="1" lang="en-US" sz="1200">
                          <a:solidFill>
                            <a:schemeClr val="dk1"/>
                          </a:solidFill>
                        </a:rPr>
                        <a:t>food insecure</a:t>
                      </a:r>
                      <a:r>
                        <a:rPr lang="en-US" sz="1200">
                          <a:solidFill>
                            <a:schemeClr val="dk1"/>
                          </a:solidFill>
                        </a:rPr>
                        <a:t> if </a:t>
                      </a:r>
                      <a:r>
                        <a:rPr b="1" lang="en-US" sz="1200">
                          <a:solidFill>
                            <a:schemeClr val="dk1"/>
                          </a:solidFill>
                        </a:rPr>
                        <a:t>either</a:t>
                      </a:r>
                      <a:r>
                        <a:rPr lang="en-US" sz="1200">
                          <a:solidFill>
                            <a:schemeClr val="dk1"/>
                          </a:solidFill>
                        </a:rPr>
                        <a:t> their household-level (</a:t>
                      </a:r>
                      <a:r>
                        <a:rPr lang="en-US" sz="1200">
                          <a:solidFill>
                            <a:srgbClr val="188038"/>
                          </a:solidFill>
                          <a:latin typeface="Roboto Mono"/>
                          <a:ea typeface="Roboto Mono"/>
                          <a:cs typeface="Roboto Mono"/>
                          <a:sym typeface="Roboto Mono"/>
                        </a:rPr>
                        <a:t>FSDHH</a:t>
                      </a:r>
                      <a:r>
                        <a:rPr lang="en-US" sz="1200">
                          <a:solidFill>
                            <a:schemeClr val="dk1"/>
                          </a:solidFill>
                        </a:rPr>
                        <a:t>) or adult-level (</a:t>
                      </a:r>
                      <a:r>
                        <a:rPr lang="en-US" sz="1200">
                          <a:solidFill>
                            <a:srgbClr val="188038"/>
                          </a:solidFill>
                          <a:latin typeface="Roboto Mono"/>
                          <a:ea typeface="Roboto Mono"/>
                          <a:cs typeface="Roboto Mono"/>
                          <a:sym typeface="Roboto Mono"/>
                        </a:rPr>
                        <a:t>FSDAD</a:t>
                      </a:r>
                      <a:r>
                        <a:rPr lang="en-US" sz="1200">
                          <a:solidFill>
                            <a:schemeClr val="dk1"/>
                          </a:solidFill>
                        </a:rPr>
                        <a:t>) food security falls into predefined </a:t>
                      </a:r>
                      <a:r>
                        <a:rPr b="1" lang="en-US" sz="1200">
                          <a:solidFill>
                            <a:schemeClr val="dk1"/>
                          </a:solidFill>
                        </a:rPr>
                        <a:t>low or very low food security</a:t>
                      </a:r>
                      <a:r>
                        <a:rPr lang="en-US" sz="1200">
                          <a:solidFill>
                            <a:schemeClr val="dk1"/>
                          </a:solidFill>
                        </a:rPr>
                        <a:t> categories.</a:t>
                      </a:r>
                      <a:endParaRPr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US" sz="1300">
                          <a:latin typeface="Helvetica Neue"/>
                          <a:ea typeface="Helvetica Neue"/>
                          <a:cs typeface="Helvetica Neue"/>
                          <a:sym typeface="Helvetica Neue"/>
                        </a:rPr>
                        <a:t>Total Food Expenditure</a:t>
                      </a:r>
                      <a:endParaRPr b="1" sz="1300">
                        <a:solidFill>
                          <a:schemeClr val="dk1"/>
                        </a:solidFill>
                        <a:latin typeface="Helvetica Neue"/>
                        <a:ea typeface="Helvetica Neue"/>
                        <a:cs typeface="Helvetica Neue"/>
                        <a:sym typeface="Helvetica Neue"/>
                      </a:endParaRPr>
                    </a:p>
                  </a:txBody>
                  <a:tcPr marT="38100" marB="381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Continuous</a:t>
                      </a:r>
                      <a:r>
                        <a:rPr lang="en-US" sz="1300">
                          <a:solidFill>
                            <a:schemeClr val="dk1"/>
                          </a:solidFill>
                        </a:rPr>
                        <a:t> </a:t>
                      </a:r>
                      <a:endParaRPr sz="13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300"/>
                        <a:t>0 - </a:t>
                      </a:r>
                      <a:r>
                        <a:rPr lang="en-US" sz="1300">
                          <a:solidFill>
                            <a:schemeClr val="dk1"/>
                          </a:solidFill>
                          <a:highlight>
                            <a:srgbClr val="FFFFFF"/>
                          </a:highlight>
                        </a:rPr>
                        <a:t>171856</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200">
                          <a:solidFill>
                            <a:schemeClr val="dk1"/>
                          </a:solidFill>
                        </a:rPr>
                        <a:t>Total household food expenditure</a:t>
                      </a:r>
                      <a:r>
                        <a:rPr lang="en-US" sz="1200">
                          <a:solidFill>
                            <a:schemeClr val="dk1"/>
                          </a:solidFill>
                        </a:rPr>
                        <a:t> is calculated as the sum of spending on food eaten </a:t>
                      </a:r>
                      <a:r>
                        <a:rPr b="1" lang="en-US" sz="1200">
                          <a:solidFill>
                            <a:schemeClr val="dk1"/>
                          </a:solidFill>
                        </a:rPr>
                        <a:t>at home</a:t>
                      </a:r>
                      <a:r>
                        <a:rPr lang="en-US" sz="1200">
                          <a:solidFill>
                            <a:schemeClr val="dk1"/>
                          </a:solidFill>
                        </a:rPr>
                        <a:t> (</a:t>
                      </a:r>
                      <a:r>
                        <a:rPr lang="en-US" sz="1200">
                          <a:solidFill>
                            <a:srgbClr val="188038"/>
                          </a:solidFill>
                          <a:latin typeface="Roboto Mono"/>
                          <a:ea typeface="Roboto Mono"/>
                          <a:cs typeface="Roboto Mono"/>
                          <a:sym typeface="Roboto Mono"/>
                        </a:rPr>
                        <a:t>CBD070</a:t>
                      </a:r>
                      <a:r>
                        <a:rPr lang="en-US" sz="1200">
                          <a:solidFill>
                            <a:schemeClr val="dk1"/>
                          </a:solidFill>
                        </a:rPr>
                        <a:t>: groceries from supermarkets + </a:t>
                      </a:r>
                      <a:r>
                        <a:rPr lang="en-US" sz="1200">
                          <a:solidFill>
                            <a:srgbClr val="188038"/>
                          </a:solidFill>
                          <a:latin typeface="Roboto Mono"/>
                          <a:ea typeface="Roboto Mono"/>
                          <a:cs typeface="Roboto Mono"/>
                          <a:sym typeface="Roboto Mono"/>
                        </a:rPr>
                        <a:t>CBD110</a:t>
                      </a:r>
                      <a:r>
                        <a:rPr lang="en-US" sz="1200">
                          <a:solidFill>
                            <a:schemeClr val="dk1"/>
                          </a:solidFill>
                        </a:rPr>
                        <a:t>: food from other stores) and </a:t>
                      </a:r>
                      <a:r>
                        <a:rPr b="1" lang="en-US" sz="1200">
                          <a:solidFill>
                            <a:schemeClr val="dk1"/>
                          </a:solidFill>
                        </a:rPr>
                        <a:t>away from home</a:t>
                      </a:r>
                      <a:r>
                        <a:rPr lang="en-US" sz="1200">
                          <a:solidFill>
                            <a:schemeClr val="dk1"/>
                          </a:solidFill>
                        </a:rPr>
                        <a:t> (</a:t>
                      </a:r>
                      <a:r>
                        <a:rPr lang="en-US" sz="1200">
                          <a:solidFill>
                            <a:srgbClr val="188038"/>
                          </a:solidFill>
                          <a:latin typeface="Roboto Mono"/>
                          <a:ea typeface="Roboto Mono"/>
                          <a:cs typeface="Roboto Mono"/>
                          <a:sym typeface="Roboto Mono"/>
                        </a:rPr>
                        <a:t>CBD120</a:t>
                      </a:r>
                      <a:r>
                        <a:rPr lang="en-US" sz="1200">
                          <a:solidFill>
                            <a:schemeClr val="dk1"/>
                          </a:solidFill>
                        </a:rPr>
                        <a:t>: meals eaten out + </a:t>
                      </a:r>
                      <a:r>
                        <a:rPr lang="en-US" sz="1200">
                          <a:solidFill>
                            <a:srgbClr val="188038"/>
                          </a:solidFill>
                          <a:latin typeface="Roboto Mono"/>
                          <a:ea typeface="Roboto Mono"/>
                          <a:cs typeface="Roboto Mono"/>
                          <a:sym typeface="Roboto Mono"/>
                        </a:rPr>
                        <a:t>CBD130</a:t>
                      </a:r>
                      <a:r>
                        <a:rPr lang="en-US" sz="1200">
                          <a:solidFill>
                            <a:schemeClr val="dk1"/>
                          </a:solidFill>
                        </a:rPr>
                        <a:t>: carryout or delivered foods), based on 30-day recall from NHANES CBQ data (2009–2014), with </a:t>
                      </a:r>
                      <a:r>
                        <a:rPr lang="en-US" sz="1200">
                          <a:solidFill>
                            <a:srgbClr val="188038"/>
                          </a:solidFill>
                          <a:latin typeface="Roboto Mono"/>
                          <a:ea typeface="Roboto Mono"/>
                          <a:cs typeface="Roboto Mono"/>
                          <a:sym typeface="Roboto Mono"/>
                        </a:rPr>
                        <a:t>777777</a:t>
                      </a:r>
                      <a:r>
                        <a:rPr lang="en-US" sz="1200">
                          <a:solidFill>
                            <a:schemeClr val="dk1"/>
                          </a:solidFill>
                        </a:rPr>
                        <a:t> and </a:t>
                      </a:r>
                      <a:r>
                        <a:rPr lang="en-US" sz="1200">
                          <a:solidFill>
                            <a:srgbClr val="188038"/>
                          </a:solidFill>
                          <a:latin typeface="Roboto Mono"/>
                          <a:ea typeface="Roboto Mono"/>
                          <a:cs typeface="Roboto Mono"/>
                          <a:sym typeface="Roboto Mono"/>
                        </a:rPr>
                        <a:t>999999</a:t>
                      </a:r>
                      <a:r>
                        <a:rPr lang="en-US" sz="1200">
                          <a:solidFill>
                            <a:schemeClr val="dk1"/>
                          </a:solidFill>
                        </a:rPr>
                        <a:t> recoded as missing values.</a:t>
                      </a:r>
                      <a:endParaRPr sz="13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b="1" lang="en-US" sz="1300">
                          <a:latin typeface="Helvetica Neue"/>
                          <a:ea typeface="Helvetica Neue"/>
                          <a:cs typeface="Helvetica Neue"/>
                          <a:sym typeface="Helvetica Neue"/>
                        </a:rPr>
                        <a:t>Food Exp. per Capita</a:t>
                      </a:r>
                      <a:endParaRPr b="1" sz="1300">
                        <a:solidFill>
                          <a:schemeClr val="dk1"/>
                        </a:solidFill>
                        <a:latin typeface="Helvetica Neue"/>
                        <a:ea typeface="Helvetica Neue"/>
                        <a:cs typeface="Helvetica Neue"/>
                        <a:sym typeface="Helvetica Neue"/>
                      </a:endParaRPr>
                    </a:p>
                  </a:txBody>
                  <a:tcPr marT="38100" marB="381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Continuous</a:t>
                      </a:r>
                      <a:endParaRPr sz="13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300"/>
                        <a:t>0 - </a:t>
                      </a:r>
                      <a:r>
                        <a:rPr lang="en-US" sz="1300">
                          <a:solidFill>
                            <a:schemeClr val="dk1"/>
                          </a:solidFill>
                          <a:highlight>
                            <a:srgbClr val="FFFFFF"/>
                          </a:highlight>
                        </a:rPr>
                        <a:t>34371.2</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200">
                          <a:solidFill>
                            <a:schemeClr val="dk1"/>
                          </a:solidFill>
                        </a:rPr>
                        <a:t>Per capita food expenditure</a:t>
                      </a:r>
                      <a:r>
                        <a:rPr lang="en-US" sz="1200">
                          <a:solidFill>
                            <a:schemeClr val="dk1"/>
                          </a:solidFill>
                        </a:rPr>
                        <a:t> is derived by dividing total food expenditure by reported household size; for households marked as “7 or more”, size is conservatively set to 7. </a:t>
                      </a:r>
                      <a:endParaRPr b="1"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94" name="Google Shape;394;p47"/>
          <p:cNvSpPr txBox="1"/>
          <p:nvPr>
            <p:ph type="title"/>
          </p:nvPr>
        </p:nvSpPr>
        <p:spPr>
          <a:xfrm>
            <a:off x="457200" y="319099"/>
            <a:ext cx="11271300" cy="477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Sociodemographic Variables </a:t>
            </a:r>
            <a:endParaRPr sz="3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sp>
        <p:nvSpPr>
          <p:cNvPr id="399" name="Google Shape;399;p48"/>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0" name="Google Shape;400;p48"/>
          <p:cNvSpPr txBox="1"/>
          <p:nvPr>
            <p:ph type="title"/>
          </p:nvPr>
        </p:nvSpPr>
        <p:spPr>
          <a:xfrm>
            <a:off x="457200" y="319099"/>
            <a:ext cx="11271300" cy="477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Sociodemographic Variables </a:t>
            </a:r>
            <a:endParaRPr sz="3200"/>
          </a:p>
        </p:txBody>
      </p:sp>
      <p:graphicFrame>
        <p:nvGraphicFramePr>
          <p:cNvPr id="401" name="Google Shape;401;p48"/>
          <p:cNvGraphicFramePr/>
          <p:nvPr/>
        </p:nvGraphicFramePr>
        <p:xfrm>
          <a:off x="385338" y="1297795"/>
          <a:ext cx="3000000" cy="3000000"/>
        </p:xfrm>
        <a:graphic>
          <a:graphicData uri="http://schemas.openxmlformats.org/drawingml/2006/table">
            <a:tbl>
              <a:tblPr>
                <a:noFill/>
                <a:tableStyleId>{0B419C3C-F81E-404C-BEA5-8DC54F98D1C1}</a:tableStyleId>
              </a:tblPr>
              <a:tblGrid>
                <a:gridCol w="1490425"/>
                <a:gridCol w="1441075"/>
                <a:gridCol w="2669150"/>
                <a:gridCol w="5915025"/>
              </a:tblGrid>
              <a:tr h="381000">
                <a:tc>
                  <a:txBody>
                    <a:bodyPr/>
                    <a:lstStyle/>
                    <a:p>
                      <a:pPr indent="0" lvl="0" marL="0" rtl="0" algn="ctr">
                        <a:spcBef>
                          <a:spcPts val="0"/>
                        </a:spcBef>
                        <a:spcAft>
                          <a:spcPts val="0"/>
                        </a:spcAft>
                        <a:buNone/>
                      </a:pPr>
                      <a:r>
                        <a:rPr b="1" lang="en-US">
                          <a:solidFill>
                            <a:schemeClr val="dk1"/>
                          </a:solidFill>
                        </a:rPr>
                        <a:t>Variable</a:t>
                      </a:r>
                      <a:endParaRPr b="1"/>
                    </a:p>
                  </a:txBody>
                  <a:tcPr marT="91425" marB="91425" marR="91425" marL="91425" anchor="ctr"/>
                </a:tc>
                <a:tc>
                  <a:txBody>
                    <a:bodyPr/>
                    <a:lstStyle/>
                    <a:p>
                      <a:pPr indent="0" lvl="0" marL="0" rtl="0" algn="ctr">
                        <a:spcBef>
                          <a:spcPts val="0"/>
                        </a:spcBef>
                        <a:spcAft>
                          <a:spcPts val="0"/>
                        </a:spcAft>
                        <a:buNone/>
                      </a:pPr>
                      <a:r>
                        <a:rPr b="1" lang="en-US">
                          <a:solidFill>
                            <a:schemeClr val="dk1"/>
                          </a:solidFill>
                        </a:rPr>
                        <a:t>Type</a:t>
                      </a:r>
                      <a:endParaRPr b="1"/>
                    </a:p>
                  </a:txBody>
                  <a:tcPr marT="91425" marB="91425" marR="91425" marL="91425" anchor="ctr"/>
                </a:tc>
                <a:tc>
                  <a:txBody>
                    <a:bodyPr/>
                    <a:lstStyle/>
                    <a:p>
                      <a:pPr indent="0" lvl="0" marL="0" rtl="0" algn="ctr">
                        <a:spcBef>
                          <a:spcPts val="0"/>
                        </a:spcBef>
                        <a:spcAft>
                          <a:spcPts val="0"/>
                        </a:spcAft>
                        <a:buNone/>
                      </a:pPr>
                      <a:r>
                        <a:rPr b="1" lang="en-US"/>
                        <a:t>Unique Values / Categories</a:t>
                      </a:r>
                      <a:endParaRPr b="1"/>
                    </a:p>
                  </a:txBody>
                  <a:tcPr marT="91425" marB="91425" marR="91425" marL="91425" anchor="ctr"/>
                </a:tc>
                <a:tc>
                  <a:txBody>
                    <a:bodyPr/>
                    <a:lstStyle/>
                    <a:p>
                      <a:pPr indent="0" lvl="0" marL="0" rtl="0" algn="ctr">
                        <a:spcBef>
                          <a:spcPts val="0"/>
                        </a:spcBef>
                        <a:spcAft>
                          <a:spcPts val="0"/>
                        </a:spcAft>
                        <a:buNone/>
                      </a:pPr>
                      <a:r>
                        <a:rPr b="1" lang="en-US"/>
                        <a:t>Notes</a:t>
                      </a:r>
                      <a:endParaRPr b="1"/>
                    </a:p>
                  </a:txBody>
                  <a:tcPr marT="91425" marB="91425" marR="91425" marL="91425" anchor="ctr"/>
                </a:tc>
              </a:tr>
              <a:tr h="381000">
                <a:tc>
                  <a:txBody>
                    <a:bodyPr/>
                    <a:lstStyle/>
                    <a:p>
                      <a:pPr indent="0" lvl="0" marL="0" rtl="0" algn="ctr">
                        <a:spcBef>
                          <a:spcPts val="0"/>
                        </a:spcBef>
                        <a:spcAft>
                          <a:spcPts val="0"/>
                        </a:spcAft>
                        <a:buNone/>
                      </a:pPr>
                      <a:r>
                        <a:rPr b="1" lang="en-US">
                          <a:solidFill>
                            <a:schemeClr val="dk1"/>
                          </a:solidFill>
                        </a:rPr>
                        <a:t>Insurance Type</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solidFill>
                            <a:schemeClr val="dk1"/>
                          </a:solidFill>
                        </a:rPr>
                        <a:t>Categorical</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sz="1300"/>
                        <a:t>Uninsured, Medicare, </a:t>
                      </a:r>
                      <a:r>
                        <a:rPr lang="en-US" sz="1300">
                          <a:highlight>
                            <a:srgbClr val="FFFF00"/>
                          </a:highlight>
                        </a:rPr>
                        <a:t>Private,</a:t>
                      </a:r>
                      <a:r>
                        <a:rPr lang="en-US" sz="1300"/>
                        <a:t> Other, Medicaid, NA  </a:t>
                      </a:r>
                      <a:endParaRPr sz="1300"/>
                    </a:p>
                  </a:txBody>
                  <a:tcPr marT="91425" marB="91425" marR="91425" marL="91425" anchor="ctr"/>
                </a:tc>
                <a:tc>
                  <a:txBody>
                    <a:bodyPr/>
                    <a:lstStyle/>
                    <a:p>
                      <a:pPr indent="0" lvl="0" marL="0" rtl="0" algn="l">
                        <a:spcBef>
                          <a:spcPts val="0"/>
                        </a:spcBef>
                        <a:spcAft>
                          <a:spcPts val="0"/>
                        </a:spcAft>
                        <a:buNone/>
                      </a:pPr>
                      <a:r>
                        <a:rPr lang="en-US" sz="1200">
                          <a:solidFill>
                            <a:schemeClr val="dk1"/>
                          </a:solidFill>
                        </a:rPr>
                        <a:t>Respondents were classified as insured (</a:t>
                      </a:r>
                      <a:r>
                        <a:rPr lang="en-US" sz="1200">
                          <a:solidFill>
                            <a:srgbClr val="188038"/>
                          </a:solidFill>
                          <a:latin typeface="Roboto Mono"/>
                          <a:ea typeface="Roboto Mono"/>
                          <a:cs typeface="Roboto Mono"/>
                          <a:sym typeface="Roboto Mono"/>
                        </a:rPr>
                        <a:t>has_insurance = 1</a:t>
                      </a:r>
                      <a:r>
                        <a:rPr lang="en-US" sz="1200">
                          <a:solidFill>
                            <a:schemeClr val="dk1"/>
                          </a:solidFill>
                        </a:rPr>
                        <a:t>) or uninsured (</a:t>
                      </a:r>
                      <a:r>
                        <a:rPr lang="en-US" sz="1200">
                          <a:solidFill>
                            <a:srgbClr val="188038"/>
                          </a:solidFill>
                          <a:latin typeface="Roboto Mono"/>
                          <a:ea typeface="Roboto Mono"/>
                          <a:cs typeface="Roboto Mono"/>
                          <a:sym typeface="Roboto Mono"/>
                        </a:rPr>
                        <a:t>has_insurance = 0</a:t>
                      </a:r>
                      <a:r>
                        <a:rPr lang="en-US" sz="1200">
                          <a:solidFill>
                            <a:schemeClr val="dk1"/>
                          </a:solidFill>
                        </a:rPr>
                        <a:t>) based on the binary response to </a:t>
                      </a:r>
                      <a:r>
                        <a:rPr lang="en-US" sz="1200">
                          <a:solidFill>
                            <a:srgbClr val="188038"/>
                          </a:solidFill>
                          <a:latin typeface="Roboto Mono"/>
                          <a:ea typeface="Roboto Mono"/>
                          <a:cs typeface="Roboto Mono"/>
                          <a:sym typeface="Roboto Mono"/>
                        </a:rPr>
                        <a:t>HIQ011</a:t>
                      </a:r>
                      <a:r>
                        <a:rPr lang="en-US" sz="1200">
                          <a:solidFill>
                            <a:schemeClr val="dk1"/>
                          </a:solidFill>
                        </a:rPr>
                        <a:t>. Among those with insurance, specific insurance types were identified using the multi-response variables </a:t>
                      </a:r>
                      <a:r>
                        <a:rPr lang="en-US" sz="1200">
                          <a:solidFill>
                            <a:srgbClr val="188038"/>
                          </a:solidFill>
                          <a:latin typeface="Roboto Mono"/>
                          <a:ea typeface="Roboto Mono"/>
                          <a:cs typeface="Roboto Mono"/>
                          <a:sym typeface="Roboto Mono"/>
                        </a:rPr>
                        <a:t>HIQ031A</a:t>
                      </a:r>
                      <a:r>
                        <a:rPr lang="en-US" sz="1200">
                          <a:solidFill>
                            <a:schemeClr val="dk1"/>
                          </a:solidFill>
                        </a:rPr>
                        <a:t> through </a:t>
                      </a:r>
                      <a:r>
                        <a:rPr lang="en-US" sz="1200">
                          <a:solidFill>
                            <a:srgbClr val="188038"/>
                          </a:solidFill>
                          <a:latin typeface="Roboto Mono"/>
                          <a:ea typeface="Roboto Mono"/>
                          <a:cs typeface="Roboto Mono"/>
                          <a:sym typeface="Roboto Mono"/>
                        </a:rPr>
                        <a:t>HIQ031J</a:t>
                      </a:r>
                      <a:r>
                        <a:rPr lang="en-US" sz="1200">
                          <a:solidFill>
                            <a:schemeClr val="dk1"/>
                          </a:solidFill>
                        </a:rPr>
                        <a:t>. The classification scheme grouped insurance coverage into the following mutually exclusive categories:</a:t>
                      </a:r>
                      <a:endParaRPr sz="1200">
                        <a:solidFill>
                          <a:schemeClr val="dk1"/>
                        </a:solidFill>
                      </a:endParaRPr>
                    </a:p>
                    <a:p>
                      <a:pPr indent="-304800" lvl="0" marL="457200" rtl="0" algn="l">
                        <a:spcBef>
                          <a:spcPts val="0"/>
                        </a:spcBef>
                        <a:spcAft>
                          <a:spcPts val="0"/>
                        </a:spcAft>
                        <a:buClr>
                          <a:schemeClr val="dk1"/>
                        </a:buClr>
                        <a:buSzPts val="1200"/>
                        <a:buChar char="●"/>
                      </a:pPr>
                      <a:r>
                        <a:rPr b="1" lang="en-US" sz="1200">
                          <a:solidFill>
                            <a:schemeClr val="dk1"/>
                          </a:solidFill>
                        </a:rPr>
                        <a:t>"Private"</a:t>
                      </a:r>
                      <a:r>
                        <a:rPr lang="en-US" sz="1200">
                          <a:solidFill>
                            <a:schemeClr val="dk1"/>
                          </a:solidFill>
                        </a:rPr>
                        <a:t>: Covered by private insurance (</a:t>
                      </a:r>
                      <a:r>
                        <a:rPr lang="en-US" sz="1200">
                          <a:solidFill>
                            <a:srgbClr val="188038"/>
                          </a:solidFill>
                          <a:latin typeface="Roboto Mono"/>
                          <a:ea typeface="Roboto Mono"/>
                          <a:cs typeface="Roboto Mono"/>
                          <a:sym typeface="Roboto Mono"/>
                        </a:rPr>
                        <a:t>HIQ031A</a:t>
                      </a:r>
                      <a:r>
                        <a:rPr lang="en-US"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b="1" lang="en-US" sz="1200">
                          <a:solidFill>
                            <a:schemeClr val="dk1"/>
                          </a:solidFill>
                        </a:rPr>
                        <a:t>"Medicare"</a:t>
                      </a:r>
                      <a:r>
                        <a:rPr lang="en-US" sz="1200">
                          <a:solidFill>
                            <a:schemeClr val="dk1"/>
                          </a:solidFill>
                        </a:rPr>
                        <a:t>: Covered by Medicare (</a:t>
                      </a:r>
                      <a:r>
                        <a:rPr lang="en-US" sz="1200">
                          <a:solidFill>
                            <a:srgbClr val="188038"/>
                          </a:solidFill>
                          <a:latin typeface="Roboto Mono"/>
                          <a:ea typeface="Roboto Mono"/>
                          <a:cs typeface="Roboto Mono"/>
                          <a:sym typeface="Roboto Mono"/>
                        </a:rPr>
                        <a:t>HIQ031B</a:t>
                      </a:r>
                      <a:r>
                        <a:rPr lang="en-US"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b="1" lang="en-US" sz="1200">
                          <a:solidFill>
                            <a:schemeClr val="dk1"/>
                          </a:solidFill>
                        </a:rPr>
                        <a:t>"Medicaid"</a:t>
                      </a:r>
                      <a:r>
                        <a:rPr lang="en-US" sz="1200">
                          <a:solidFill>
                            <a:schemeClr val="dk1"/>
                          </a:solidFill>
                        </a:rPr>
                        <a:t>: Covered by Medicaid (</a:t>
                      </a:r>
                      <a:r>
                        <a:rPr lang="en-US" sz="1200">
                          <a:solidFill>
                            <a:srgbClr val="188038"/>
                          </a:solidFill>
                          <a:latin typeface="Roboto Mono"/>
                          <a:ea typeface="Roboto Mono"/>
                          <a:cs typeface="Roboto Mono"/>
                          <a:sym typeface="Roboto Mono"/>
                        </a:rPr>
                        <a:t>HIQ031D</a:t>
                      </a:r>
                      <a:r>
                        <a:rPr lang="en-US"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b="1" lang="en-US" sz="1200">
                          <a:solidFill>
                            <a:schemeClr val="dk1"/>
                          </a:solidFill>
                        </a:rPr>
                        <a:t>Other"</a:t>
                      </a:r>
                      <a:r>
                        <a:rPr lang="en-US" sz="1200">
                          <a:solidFill>
                            <a:schemeClr val="dk1"/>
                          </a:solidFill>
                        </a:rPr>
                        <a:t>: Includes all remaining forms of public or supplemental coverage: </a:t>
                      </a:r>
                      <a:r>
                        <a:rPr lang="en-US" sz="1200">
                          <a:solidFill>
                            <a:srgbClr val="188038"/>
                          </a:solidFill>
                          <a:latin typeface="Roboto Mono"/>
                          <a:ea typeface="Roboto Mono"/>
                          <a:cs typeface="Roboto Mono"/>
                          <a:sym typeface="Roboto Mono"/>
                        </a:rPr>
                        <a:t>HIQ031C</a:t>
                      </a:r>
                      <a:r>
                        <a:rPr lang="en-US" sz="1200">
                          <a:solidFill>
                            <a:schemeClr val="dk1"/>
                          </a:solidFill>
                        </a:rPr>
                        <a:t>: Medi-Gap supplemental insurance;  </a:t>
                      </a:r>
                      <a:r>
                        <a:rPr lang="en-US" sz="1200">
                          <a:solidFill>
                            <a:srgbClr val="188038"/>
                          </a:solidFill>
                          <a:latin typeface="Roboto Mono"/>
                          <a:ea typeface="Roboto Mono"/>
                          <a:cs typeface="Roboto Mono"/>
                          <a:sym typeface="Roboto Mono"/>
                        </a:rPr>
                        <a:t>HIQ031E</a:t>
                      </a:r>
                      <a:r>
                        <a:rPr lang="en-US" sz="1200">
                          <a:solidFill>
                            <a:schemeClr val="dk1"/>
                          </a:solidFill>
                        </a:rPr>
                        <a:t>: State Children's Health Insurance Program (SCHIP); </a:t>
                      </a:r>
                      <a:r>
                        <a:rPr lang="en-US" sz="1200">
                          <a:solidFill>
                            <a:srgbClr val="188038"/>
                          </a:solidFill>
                          <a:latin typeface="Roboto Mono"/>
                          <a:ea typeface="Roboto Mono"/>
                          <a:cs typeface="Roboto Mono"/>
                          <a:sym typeface="Roboto Mono"/>
                        </a:rPr>
                        <a:t>HIQ031F</a:t>
                      </a:r>
                      <a:r>
                        <a:rPr lang="en-US" sz="1200">
                          <a:solidFill>
                            <a:schemeClr val="dk1"/>
                          </a:solidFill>
                        </a:rPr>
                        <a:t>: Military insurance; </a:t>
                      </a:r>
                      <a:r>
                        <a:rPr lang="en-US" sz="1200">
                          <a:solidFill>
                            <a:srgbClr val="188038"/>
                          </a:solidFill>
                          <a:latin typeface="Roboto Mono"/>
                          <a:ea typeface="Roboto Mono"/>
                          <a:cs typeface="Roboto Mono"/>
                          <a:sym typeface="Roboto Mono"/>
                        </a:rPr>
                        <a:t>HIQ031G</a:t>
                      </a:r>
                      <a:r>
                        <a:rPr lang="en-US" sz="1200">
                          <a:solidFill>
                            <a:schemeClr val="dk1"/>
                          </a:solidFill>
                        </a:rPr>
                        <a:t>: Indian Health Service; </a:t>
                      </a:r>
                      <a:r>
                        <a:rPr lang="en-US" sz="1200">
                          <a:solidFill>
                            <a:srgbClr val="188038"/>
                          </a:solidFill>
                          <a:latin typeface="Roboto Mono"/>
                          <a:ea typeface="Roboto Mono"/>
                          <a:cs typeface="Roboto Mono"/>
                          <a:sym typeface="Roboto Mono"/>
                        </a:rPr>
                        <a:t>HIQ031H</a:t>
                      </a:r>
                      <a:r>
                        <a:rPr lang="en-US" sz="1200">
                          <a:solidFill>
                            <a:schemeClr val="dk1"/>
                          </a:solidFill>
                        </a:rPr>
                        <a:t>: State-sponsored public health plans; </a:t>
                      </a:r>
                      <a:r>
                        <a:rPr lang="en-US" sz="1200">
                          <a:solidFill>
                            <a:srgbClr val="188038"/>
                          </a:solidFill>
                          <a:latin typeface="Roboto Mono"/>
                          <a:ea typeface="Roboto Mono"/>
                          <a:cs typeface="Roboto Mono"/>
                          <a:sym typeface="Roboto Mono"/>
                        </a:rPr>
                        <a:t>HIQ031I</a:t>
                      </a:r>
                      <a:r>
                        <a:rPr lang="en-US" sz="1200">
                          <a:solidFill>
                            <a:schemeClr val="dk1"/>
                          </a:solidFill>
                        </a:rPr>
                        <a:t>: Other government insuranc</a:t>
                      </a:r>
                      <a:r>
                        <a:rPr lang="en-US" sz="1200">
                          <a:solidFill>
                            <a:schemeClr val="dk1"/>
                          </a:solidFill>
                        </a:rPr>
                        <a:t>e; </a:t>
                      </a:r>
                      <a:r>
                        <a:rPr lang="en-US" sz="1200">
                          <a:solidFill>
                            <a:srgbClr val="188038"/>
                          </a:solidFill>
                          <a:latin typeface="Roboto Mono"/>
                          <a:ea typeface="Roboto Mono"/>
                          <a:cs typeface="Roboto Mono"/>
                          <a:sym typeface="Roboto Mono"/>
                        </a:rPr>
                        <a:t>HIQ031J</a:t>
                      </a:r>
                      <a:r>
                        <a:rPr lang="en-US" sz="1200">
                          <a:solidFill>
                            <a:schemeClr val="dk1"/>
                          </a:solidFill>
                        </a:rPr>
                        <a:t>: Single service plans</a:t>
                      </a:r>
                      <a:endParaRPr sz="1200">
                        <a:solidFill>
                          <a:schemeClr val="dk1"/>
                        </a:solidFill>
                      </a:endParaRPr>
                    </a:p>
                  </a:txBody>
                  <a:tcPr marT="91425" marB="91425" marR="91425" marL="91425" anchor="ctr"/>
                </a:tc>
              </a:tr>
            </a:tbl>
          </a:graphicData>
        </a:graphic>
      </p:graphicFrame>
      <p:sp>
        <p:nvSpPr>
          <p:cNvPr id="402" name="Google Shape;402;p48"/>
          <p:cNvSpPr txBox="1"/>
          <p:nvPr/>
        </p:nvSpPr>
        <p:spPr>
          <a:xfrm>
            <a:off x="385263" y="4755050"/>
            <a:ext cx="115158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b="1" lang="en-US" sz="1200">
                <a:solidFill>
                  <a:schemeClr val="dk1"/>
                </a:solidFill>
              </a:rPr>
              <a:t>NHANES has not consistently collected dental insurance data in recent cycles</a:t>
            </a:r>
            <a:r>
              <a:rPr lang="en-US" sz="1200">
                <a:solidFill>
                  <a:schemeClr val="dk1"/>
                </a:solidFill>
              </a:rPr>
              <a:t>. The last cycle with publicly available, direct dental insurance questions was </a:t>
            </a:r>
            <a:r>
              <a:rPr b="1" lang="en-US" sz="1200">
                <a:solidFill>
                  <a:schemeClr val="dk1"/>
                </a:solidFill>
              </a:rPr>
              <a:t>NHANES III (1988–1994)</a:t>
            </a:r>
            <a:r>
              <a:rPr lang="en-US" sz="1200">
                <a:solidFill>
                  <a:schemeClr val="dk1"/>
                </a:solidFill>
              </a:rPr>
              <a:t>. Subsequent cycles did not include dedicated dental insurance variables.</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49"/>
          <p:cNvSpPr/>
          <p:nvPr/>
        </p:nvSpPr>
        <p:spPr>
          <a:xfrm>
            <a:off x="9294160" y="315972"/>
            <a:ext cx="2777100" cy="6036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49"/>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09" name="Google Shape;409;p49"/>
          <p:cNvPicPr preferRelativeResize="0"/>
          <p:nvPr/>
        </p:nvPicPr>
        <p:blipFill>
          <a:blip r:embed="rId3">
            <a:alphaModFix/>
          </a:blip>
          <a:stretch>
            <a:fillRect/>
          </a:stretch>
        </p:blipFill>
        <p:spPr>
          <a:xfrm>
            <a:off x="578751" y="2963038"/>
            <a:ext cx="1136375" cy="887300"/>
          </a:xfrm>
          <a:prstGeom prst="rect">
            <a:avLst/>
          </a:prstGeom>
          <a:noFill/>
          <a:ln>
            <a:noFill/>
          </a:ln>
        </p:spPr>
      </p:pic>
      <p:cxnSp>
        <p:nvCxnSpPr>
          <p:cNvPr id="410" name="Google Shape;410;p49"/>
          <p:cNvCxnSpPr/>
          <p:nvPr/>
        </p:nvCxnSpPr>
        <p:spPr>
          <a:xfrm flipH="1">
            <a:off x="1715126" y="3406388"/>
            <a:ext cx="507000" cy="600"/>
          </a:xfrm>
          <a:prstGeom prst="bentConnector3">
            <a:avLst>
              <a:gd fmla="val 50000" name="adj1"/>
            </a:avLst>
          </a:prstGeom>
          <a:noFill/>
          <a:ln cap="flat" cmpd="sng" w="19050">
            <a:solidFill>
              <a:schemeClr val="dk1"/>
            </a:solidFill>
            <a:prstDash val="solid"/>
            <a:round/>
            <a:headEnd len="med" w="med" type="triangle"/>
            <a:tailEnd len="med" w="med" type="none"/>
          </a:ln>
        </p:spPr>
      </p:cxnSp>
      <p:cxnSp>
        <p:nvCxnSpPr>
          <p:cNvPr id="411" name="Google Shape;411;p49"/>
          <p:cNvCxnSpPr/>
          <p:nvPr/>
        </p:nvCxnSpPr>
        <p:spPr>
          <a:xfrm flipH="1" rot="-5400000">
            <a:off x="4762090" y="4156360"/>
            <a:ext cx="373800" cy="9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412" name="Google Shape;412;p49"/>
          <p:cNvCxnSpPr>
            <a:stCxn id="413" idx="1"/>
            <a:endCxn id="414" idx="1"/>
          </p:cNvCxnSpPr>
          <p:nvPr/>
        </p:nvCxnSpPr>
        <p:spPr>
          <a:xfrm rot="10800000">
            <a:off x="943475" y="1593084"/>
            <a:ext cx="2094300" cy="3394200"/>
          </a:xfrm>
          <a:prstGeom prst="bentConnector3">
            <a:avLst>
              <a:gd fmla="val 127177" name="adj1"/>
            </a:avLst>
          </a:prstGeom>
          <a:noFill/>
          <a:ln cap="flat" cmpd="sng" w="19050">
            <a:solidFill>
              <a:schemeClr val="dk1"/>
            </a:solidFill>
            <a:prstDash val="solid"/>
            <a:round/>
            <a:headEnd len="med" w="med" type="none"/>
            <a:tailEnd len="med" w="med" type="triangle"/>
          </a:ln>
        </p:spPr>
      </p:cxnSp>
      <p:pic>
        <p:nvPicPr>
          <p:cNvPr id="415" name="Google Shape;415;p49"/>
          <p:cNvPicPr preferRelativeResize="0"/>
          <p:nvPr/>
        </p:nvPicPr>
        <p:blipFill>
          <a:blip r:embed="rId4">
            <a:alphaModFix/>
          </a:blip>
          <a:stretch>
            <a:fillRect/>
          </a:stretch>
        </p:blipFill>
        <p:spPr>
          <a:xfrm>
            <a:off x="9110241" y="2100825"/>
            <a:ext cx="2060076" cy="2436250"/>
          </a:xfrm>
          <a:prstGeom prst="rect">
            <a:avLst/>
          </a:prstGeom>
          <a:noFill/>
          <a:ln>
            <a:noFill/>
          </a:ln>
        </p:spPr>
      </p:pic>
      <p:pic>
        <p:nvPicPr>
          <p:cNvPr id="416" name="Google Shape;416;p49"/>
          <p:cNvPicPr preferRelativeResize="0"/>
          <p:nvPr/>
        </p:nvPicPr>
        <p:blipFill>
          <a:blip r:embed="rId5">
            <a:alphaModFix/>
          </a:blip>
          <a:stretch>
            <a:fillRect/>
          </a:stretch>
        </p:blipFill>
        <p:spPr>
          <a:xfrm>
            <a:off x="7227700" y="4359983"/>
            <a:ext cx="1633775" cy="1139850"/>
          </a:xfrm>
          <a:prstGeom prst="rect">
            <a:avLst/>
          </a:prstGeom>
          <a:noFill/>
          <a:ln>
            <a:noFill/>
          </a:ln>
        </p:spPr>
      </p:pic>
      <p:sp>
        <p:nvSpPr>
          <p:cNvPr id="417" name="Google Shape;417;p49"/>
          <p:cNvSpPr/>
          <p:nvPr/>
        </p:nvSpPr>
        <p:spPr>
          <a:xfrm>
            <a:off x="6860213" y="4897950"/>
            <a:ext cx="244200" cy="2028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18" name="Google Shape;418;p49"/>
          <p:cNvCxnSpPr>
            <a:stCxn id="416" idx="3"/>
            <a:endCxn id="415" idx="2"/>
          </p:cNvCxnSpPr>
          <p:nvPr/>
        </p:nvCxnSpPr>
        <p:spPr>
          <a:xfrm flipH="1" rot="10800000">
            <a:off x="8861474" y="4537208"/>
            <a:ext cx="1278900" cy="392700"/>
          </a:xfrm>
          <a:prstGeom prst="bentConnector2">
            <a:avLst/>
          </a:prstGeom>
          <a:noFill/>
          <a:ln cap="flat" cmpd="sng" w="19050">
            <a:solidFill>
              <a:schemeClr val="dk1"/>
            </a:solidFill>
            <a:prstDash val="solid"/>
            <a:round/>
            <a:headEnd len="med" w="med" type="none"/>
            <a:tailEnd len="med" w="med" type="triangle"/>
          </a:ln>
        </p:spPr>
      </p:cxnSp>
      <p:sp>
        <p:nvSpPr>
          <p:cNvPr id="419" name="Google Shape;419;p49"/>
          <p:cNvSpPr/>
          <p:nvPr/>
        </p:nvSpPr>
        <p:spPr>
          <a:xfrm>
            <a:off x="9171375" y="5031300"/>
            <a:ext cx="969000" cy="3018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DOC-M Model</a:t>
            </a:r>
            <a:endParaRPr b="1" sz="900"/>
          </a:p>
        </p:txBody>
      </p:sp>
      <p:sp>
        <p:nvSpPr>
          <p:cNvPr id="420" name="Google Shape;420;p49"/>
          <p:cNvSpPr/>
          <p:nvPr/>
        </p:nvSpPr>
        <p:spPr>
          <a:xfrm>
            <a:off x="9642772" y="402547"/>
            <a:ext cx="2355300" cy="42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Direct effects on health </a:t>
            </a:r>
            <a:endParaRPr sz="900"/>
          </a:p>
          <a:p>
            <a:pPr indent="0" lvl="0" marL="0" rtl="0" algn="l">
              <a:spcBef>
                <a:spcPts val="0"/>
              </a:spcBef>
              <a:spcAft>
                <a:spcPts val="0"/>
              </a:spcAft>
              <a:buNone/>
            </a:pPr>
            <a:r>
              <a:rPr lang="en-US" sz="900"/>
              <a:t>(mediated through intermediate outcomes)</a:t>
            </a:r>
            <a:endParaRPr sz="900"/>
          </a:p>
        </p:txBody>
      </p:sp>
      <p:cxnSp>
        <p:nvCxnSpPr>
          <p:cNvPr id="421" name="Google Shape;421;p49"/>
          <p:cNvCxnSpPr/>
          <p:nvPr/>
        </p:nvCxnSpPr>
        <p:spPr>
          <a:xfrm flipH="1">
            <a:off x="9349960" y="614947"/>
            <a:ext cx="244200" cy="300"/>
          </a:xfrm>
          <a:prstGeom prst="straightConnector1">
            <a:avLst/>
          </a:prstGeom>
          <a:noFill/>
          <a:ln cap="flat" cmpd="sng" w="9525">
            <a:solidFill>
              <a:schemeClr val="dk1"/>
            </a:solidFill>
            <a:prstDash val="solid"/>
            <a:round/>
            <a:headEnd len="med" w="med" type="none"/>
            <a:tailEnd len="med" w="med" type="triangle"/>
          </a:ln>
        </p:spPr>
      </p:cxnSp>
      <p:pic>
        <p:nvPicPr>
          <p:cNvPr id="422" name="Google Shape;422;p49"/>
          <p:cNvPicPr preferRelativeResize="0"/>
          <p:nvPr/>
        </p:nvPicPr>
        <p:blipFill>
          <a:blip r:embed="rId6">
            <a:alphaModFix/>
          </a:blip>
          <a:stretch>
            <a:fillRect/>
          </a:stretch>
        </p:blipFill>
        <p:spPr>
          <a:xfrm>
            <a:off x="2229100" y="2683431"/>
            <a:ext cx="5439779" cy="1268500"/>
          </a:xfrm>
          <a:prstGeom prst="rect">
            <a:avLst/>
          </a:prstGeom>
          <a:noFill/>
          <a:ln>
            <a:noFill/>
          </a:ln>
        </p:spPr>
      </p:pic>
      <p:cxnSp>
        <p:nvCxnSpPr>
          <p:cNvPr id="423" name="Google Shape;423;p49"/>
          <p:cNvCxnSpPr/>
          <p:nvPr/>
        </p:nvCxnSpPr>
        <p:spPr>
          <a:xfrm flipH="1" rot="-5400000">
            <a:off x="4797627" y="2526198"/>
            <a:ext cx="301500" cy="6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424" name="Google Shape;424;p49"/>
          <p:cNvCxnSpPr>
            <a:stCxn id="422" idx="3"/>
            <a:endCxn id="415" idx="1"/>
          </p:cNvCxnSpPr>
          <p:nvPr/>
        </p:nvCxnSpPr>
        <p:spPr>
          <a:xfrm>
            <a:off x="7668879" y="3317681"/>
            <a:ext cx="1441500" cy="1200"/>
          </a:xfrm>
          <a:prstGeom prst="bentConnector3">
            <a:avLst>
              <a:gd fmla="val 49995" name="adj1"/>
            </a:avLst>
          </a:prstGeom>
          <a:noFill/>
          <a:ln cap="flat" cmpd="sng" w="19050">
            <a:solidFill>
              <a:schemeClr val="dk1"/>
            </a:solidFill>
            <a:prstDash val="solid"/>
            <a:round/>
            <a:headEnd len="med" w="med" type="none"/>
            <a:tailEnd len="med" w="med" type="triangle"/>
          </a:ln>
        </p:spPr>
      </p:cxnSp>
      <p:pic>
        <p:nvPicPr>
          <p:cNvPr id="413" name="Google Shape;413;p49"/>
          <p:cNvPicPr preferRelativeResize="0"/>
          <p:nvPr/>
        </p:nvPicPr>
        <p:blipFill>
          <a:blip r:embed="rId7">
            <a:alphaModFix/>
          </a:blip>
          <a:stretch>
            <a:fillRect/>
          </a:stretch>
        </p:blipFill>
        <p:spPr>
          <a:xfrm>
            <a:off x="3037775" y="4293617"/>
            <a:ext cx="3822450" cy="1387334"/>
          </a:xfrm>
          <a:prstGeom prst="rect">
            <a:avLst/>
          </a:prstGeom>
          <a:noFill/>
          <a:ln>
            <a:noFill/>
          </a:ln>
        </p:spPr>
      </p:pic>
      <p:pic>
        <p:nvPicPr>
          <p:cNvPr id="414" name="Google Shape;414;p49"/>
          <p:cNvPicPr preferRelativeResize="0"/>
          <p:nvPr/>
        </p:nvPicPr>
        <p:blipFill>
          <a:blip r:embed="rId8">
            <a:alphaModFix/>
          </a:blip>
          <a:stretch>
            <a:fillRect/>
          </a:stretch>
        </p:blipFill>
        <p:spPr>
          <a:xfrm>
            <a:off x="943389" y="711840"/>
            <a:ext cx="8011200" cy="1762475"/>
          </a:xfrm>
          <a:prstGeom prst="rect">
            <a:avLst/>
          </a:prstGeom>
          <a:noFill/>
          <a:ln>
            <a:noFill/>
          </a:ln>
        </p:spPr>
      </p:pic>
      <p:sp>
        <p:nvSpPr>
          <p:cNvPr id="425" name="Google Shape;425;p49"/>
          <p:cNvSpPr/>
          <p:nvPr/>
        </p:nvSpPr>
        <p:spPr>
          <a:xfrm>
            <a:off x="2761200" y="615250"/>
            <a:ext cx="2355300" cy="18378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4"/>
          <p:cNvSpPr txBox="1"/>
          <p:nvPr>
            <p:ph idx="1" type="body"/>
          </p:nvPr>
        </p:nvSpPr>
        <p:spPr>
          <a:xfrm>
            <a:off x="457200" y="1355600"/>
            <a:ext cx="7944300" cy="4423500"/>
          </a:xfrm>
          <a:prstGeom prst="rect">
            <a:avLst/>
          </a:prstGeom>
        </p:spPr>
        <p:txBody>
          <a:bodyPr anchorCtr="0" anchor="t" bIns="274300"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800"/>
              <a:t>Disproportionate Burden Driven by Structural Inequities</a:t>
            </a:r>
            <a:endParaRPr b="1" sz="1800"/>
          </a:p>
          <a:p>
            <a:pPr indent="-330200" lvl="0" marL="457200" rtl="0" algn="l">
              <a:lnSpc>
                <a:spcPct val="115000"/>
              </a:lnSpc>
              <a:spcBef>
                <a:spcPts val="1200"/>
              </a:spcBef>
              <a:spcAft>
                <a:spcPts val="0"/>
              </a:spcAft>
              <a:buClr>
                <a:schemeClr val="dk1"/>
              </a:buClr>
              <a:buSzPts val="1600"/>
              <a:buChar char="●"/>
            </a:pPr>
            <a:r>
              <a:rPr b="1" lang="en-US" sz="1600"/>
              <a:t>Low-income</a:t>
            </a:r>
            <a:r>
              <a:rPr lang="en-US" sz="1600"/>
              <a:t>, </a:t>
            </a:r>
            <a:r>
              <a:rPr b="1" lang="en-US" sz="1600"/>
              <a:t>racial/ethnic minorities</a:t>
            </a:r>
            <a:r>
              <a:rPr lang="en-US" sz="1600"/>
              <a:t>, and </a:t>
            </a:r>
            <a:r>
              <a:rPr b="1" lang="en-US" sz="1600"/>
              <a:t>uninsured adults</a:t>
            </a:r>
            <a:r>
              <a:rPr lang="en-US" sz="1600"/>
              <a:t> are disproportionately affected (CDC, 2019).</a:t>
            </a:r>
            <a:endParaRPr sz="1600"/>
          </a:p>
          <a:p>
            <a:pPr indent="-330200" lvl="0" marL="457200" rtl="0" algn="l">
              <a:lnSpc>
                <a:spcPct val="115000"/>
              </a:lnSpc>
              <a:spcBef>
                <a:spcPts val="0"/>
              </a:spcBef>
              <a:spcAft>
                <a:spcPts val="0"/>
              </a:spcAft>
              <a:buClr>
                <a:schemeClr val="dk1"/>
              </a:buClr>
              <a:buSzPts val="1600"/>
              <a:buChar char="●"/>
            </a:pPr>
            <a:r>
              <a:rPr lang="en-US" sz="1600"/>
              <a:t>Black and Hispanic populations are </a:t>
            </a:r>
            <a:r>
              <a:rPr b="1" lang="en-US" sz="1600"/>
              <a:t>1.5–2× more likely</a:t>
            </a:r>
            <a:r>
              <a:rPr lang="en-US" sz="1600"/>
              <a:t> to experience severe periodontitis (Hashim et al., 2025).</a:t>
            </a:r>
            <a:endParaRPr sz="1600"/>
          </a:p>
          <a:p>
            <a:pPr indent="-330200" lvl="0" marL="457200" rtl="0" algn="l">
              <a:lnSpc>
                <a:spcPct val="115000"/>
              </a:lnSpc>
              <a:spcBef>
                <a:spcPts val="0"/>
              </a:spcBef>
              <a:spcAft>
                <a:spcPts val="0"/>
              </a:spcAft>
              <a:buClr>
                <a:schemeClr val="dk1"/>
              </a:buClr>
              <a:buSzPts val="1600"/>
              <a:buChar char="●"/>
            </a:pPr>
            <a:r>
              <a:rPr b="1" lang="en-US" sz="1600"/>
              <a:t>Social determinants of health</a:t>
            </a:r>
            <a:r>
              <a:rPr lang="en-US" sz="1600"/>
              <a:t>—like limited access to preventive care and poor oral health literacy—increase disparities.</a:t>
            </a:r>
            <a:endParaRPr sz="1600"/>
          </a:p>
          <a:p>
            <a:pPr indent="-330200" lvl="0" marL="457200" rtl="0" algn="l">
              <a:lnSpc>
                <a:spcPct val="115000"/>
              </a:lnSpc>
              <a:spcBef>
                <a:spcPts val="0"/>
              </a:spcBef>
              <a:spcAft>
                <a:spcPts val="0"/>
              </a:spcAft>
              <a:buClr>
                <a:schemeClr val="dk1"/>
              </a:buClr>
              <a:buSzPts val="1600"/>
              <a:buChar char="●"/>
            </a:pPr>
            <a:r>
              <a:rPr lang="en-US" sz="1600"/>
              <a:t>Medicaid adult dental benefits are </a:t>
            </a:r>
            <a:r>
              <a:rPr b="1" lang="en-US" sz="1600"/>
              <a:t>optional in most states</a:t>
            </a:r>
            <a:r>
              <a:rPr lang="en-US" sz="1600"/>
              <a:t>, resulting in gaps in coverage and care (Yarbrough et al., 2016).</a:t>
            </a:r>
            <a:endParaRPr sz="1600"/>
          </a:p>
          <a:p>
            <a:pPr indent="0" lvl="0" marL="0" rtl="0" algn="l">
              <a:lnSpc>
                <a:spcPct val="115000"/>
              </a:lnSpc>
              <a:spcBef>
                <a:spcPts val="1400"/>
              </a:spcBef>
              <a:spcAft>
                <a:spcPts val="0"/>
              </a:spcAft>
              <a:buClr>
                <a:schemeClr val="dk1"/>
              </a:buClr>
              <a:buSzPts val="1100"/>
              <a:buFont typeface="Arial"/>
              <a:buNone/>
            </a:pPr>
            <a:r>
              <a:rPr b="1" lang="en-US" sz="1800"/>
              <a:t>Fiscal and Economic Impact</a:t>
            </a:r>
            <a:endParaRPr b="1" sz="1800"/>
          </a:p>
          <a:p>
            <a:pPr indent="-330200" lvl="0" marL="457200" rtl="0" algn="l">
              <a:lnSpc>
                <a:spcPct val="115000"/>
              </a:lnSpc>
              <a:spcBef>
                <a:spcPts val="1200"/>
              </a:spcBef>
              <a:spcAft>
                <a:spcPts val="0"/>
              </a:spcAft>
              <a:buClr>
                <a:schemeClr val="dk1"/>
              </a:buClr>
              <a:buSzPts val="1600"/>
              <a:buChar char="●"/>
            </a:pPr>
            <a:r>
              <a:rPr lang="en-US" sz="1600"/>
              <a:t>U.S. annual dental spending exceeded </a:t>
            </a:r>
            <a:r>
              <a:rPr b="1" lang="en-US" sz="1600"/>
              <a:t>$155 billion</a:t>
            </a:r>
            <a:r>
              <a:rPr lang="en-US" sz="1600"/>
              <a:t> in 2022 (ADA-HPI, 2022).</a:t>
            </a:r>
            <a:endParaRPr sz="1600"/>
          </a:p>
          <a:p>
            <a:pPr indent="-330200" lvl="0" marL="457200" rtl="0" algn="l">
              <a:lnSpc>
                <a:spcPct val="115000"/>
              </a:lnSpc>
              <a:spcBef>
                <a:spcPts val="0"/>
              </a:spcBef>
              <a:spcAft>
                <a:spcPts val="0"/>
              </a:spcAft>
              <a:buClr>
                <a:schemeClr val="dk1"/>
              </a:buClr>
              <a:buSzPts val="1600"/>
              <a:buChar char="●"/>
            </a:pPr>
            <a:r>
              <a:rPr lang="en-US" sz="1600"/>
              <a:t>Periodontal treatment and prosthetic tooth replacement are major cost drivers (Guay, 2012).</a:t>
            </a:r>
            <a:endParaRPr sz="1600"/>
          </a:p>
          <a:p>
            <a:pPr indent="0" lvl="0" marL="0" rtl="0" algn="l">
              <a:lnSpc>
                <a:spcPct val="115000"/>
              </a:lnSpc>
              <a:spcBef>
                <a:spcPts val="1200"/>
              </a:spcBef>
              <a:spcAft>
                <a:spcPts val="0"/>
              </a:spcAft>
              <a:buNone/>
            </a:pPr>
            <a:r>
              <a:t/>
            </a:r>
            <a:endParaRPr sz="1600"/>
          </a:p>
          <a:p>
            <a:pPr indent="0" lvl="0" marL="0" rtl="0" algn="l">
              <a:spcBef>
                <a:spcPts val="1200"/>
              </a:spcBef>
              <a:spcAft>
                <a:spcPts val="0"/>
              </a:spcAft>
              <a:buNone/>
            </a:pPr>
            <a:r>
              <a:t/>
            </a:r>
            <a:endParaRPr/>
          </a:p>
        </p:txBody>
      </p:sp>
      <p:sp>
        <p:nvSpPr>
          <p:cNvPr id="84" name="Google Shape;84;p14"/>
          <p:cNvSpPr txBox="1"/>
          <p:nvPr>
            <p:ph type="title"/>
          </p:nvPr>
        </p:nvSpPr>
        <p:spPr>
          <a:xfrm>
            <a:off x="457200" y="471500"/>
            <a:ext cx="11184300" cy="735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Socioe</a:t>
            </a:r>
            <a:r>
              <a:rPr lang="en-US" sz="3200"/>
              <a:t>conomic Burden of Periodontal Disease and Tooth Loss in the U.S.</a:t>
            </a:r>
            <a:endParaRPr/>
          </a:p>
        </p:txBody>
      </p:sp>
      <p:sp>
        <p:nvSpPr>
          <p:cNvPr id="85" name="Google Shape;85;p14"/>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6" name="Google Shape;86;p14"/>
          <p:cNvPicPr preferRelativeResize="0"/>
          <p:nvPr/>
        </p:nvPicPr>
        <p:blipFill>
          <a:blip r:embed="rId3">
            <a:alphaModFix/>
          </a:blip>
          <a:stretch>
            <a:fillRect/>
          </a:stretch>
        </p:blipFill>
        <p:spPr>
          <a:xfrm>
            <a:off x="6623942" y="1355600"/>
            <a:ext cx="5568059" cy="442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sp>
        <p:nvSpPr>
          <p:cNvPr id="430" name="Google Shape;430;p50"/>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431" name="Google Shape;431;p50"/>
          <p:cNvGraphicFramePr/>
          <p:nvPr/>
        </p:nvGraphicFramePr>
        <p:xfrm>
          <a:off x="457209" y="1195317"/>
          <a:ext cx="3000000" cy="3000000"/>
        </p:xfrm>
        <a:graphic>
          <a:graphicData uri="http://schemas.openxmlformats.org/drawingml/2006/table">
            <a:tbl>
              <a:tblPr>
                <a:noFill/>
                <a:tableStyleId>{0B419C3C-F81E-404C-BEA5-8DC54F98D1C1}</a:tableStyleId>
              </a:tblPr>
              <a:tblGrid>
                <a:gridCol w="1193550"/>
                <a:gridCol w="1123800"/>
                <a:gridCol w="2862650"/>
                <a:gridCol w="6255375"/>
              </a:tblGrid>
              <a:tr h="381000">
                <a:tc>
                  <a:txBody>
                    <a:bodyPr/>
                    <a:lstStyle/>
                    <a:p>
                      <a:pPr indent="0" lvl="0" marL="0" rtl="0" algn="ctr">
                        <a:spcBef>
                          <a:spcPts val="0"/>
                        </a:spcBef>
                        <a:spcAft>
                          <a:spcPts val="0"/>
                        </a:spcAft>
                        <a:buNone/>
                      </a:pPr>
                      <a:r>
                        <a:rPr b="1" lang="en-US">
                          <a:solidFill>
                            <a:schemeClr val="dk1"/>
                          </a:solidFill>
                        </a:rPr>
                        <a:t>Variable</a:t>
                      </a:r>
                      <a:endParaRPr b="1" sz="13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dk1"/>
                          </a:solidFill>
                        </a:rPr>
                        <a:t>Type</a:t>
                      </a:r>
                      <a:endParaRPr b="1" sz="13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US"/>
                        <a:t>Unique Values / Categories</a:t>
                      </a:r>
                      <a:endParaRPr b="1" sz="1300">
                        <a:solidFill>
                          <a:schemeClr val="dk1"/>
                        </a:solidFill>
                        <a:highlight>
                          <a:srgbClr val="FFFFFF"/>
                        </a:high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a:t>Notes</a:t>
                      </a:r>
                      <a:endParaRPr b="1"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solidFill>
                            <a:schemeClr val="dk1"/>
                          </a:solidFill>
                        </a:rPr>
                        <a:t>Smoking Status</a:t>
                      </a:r>
                      <a:endParaRPr b="1" sz="13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Categorical </a:t>
                      </a:r>
                      <a:endParaRPr b="1" sz="13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300">
                          <a:solidFill>
                            <a:schemeClr val="dk1"/>
                          </a:solidFill>
                          <a:highlight>
                            <a:srgbClr val="FFFFFF"/>
                          </a:highlight>
                        </a:rPr>
                        <a:t>Former, Current, </a:t>
                      </a:r>
                      <a:r>
                        <a:rPr lang="en-US" sz="1300">
                          <a:solidFill>
                            <a:schemeClr val="dk1"/>
                          </a:solidFill>
                          <a:highlight>
                            <a:srgbClr val="FFFF00"/>
                          </a:highlight>
                        </a:rPr>
                        <a:t>Never</a:t>
                      </a:r>
                      <a:r>
                        <a:rPr lang="en-US" sz="1300">
                          <a:solidFill>
                            <a:schemeClr val="dk1"/>
                          </a:solidFill>
                          <a:highlight>
                            <a:srgbClr val="FFFFFF"/>
                          </a:highlight>
                        </a:rPr>
                        <a:t>, NA</a:t>
                      </a:r>
                      <a:endParaRPr b="1" sz="1300">
                        <a:solidFill>
                          <a:schemeClr val="dk1"/>
                        </a:solidFill>
                        <a:highlight>
                          <a:srgbClr val="FFFFFF"/>
                        </a:high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1400"/>
                        </a:spcBef>
                        <a:spcAft>
                          <a:spcPts val="0"/>
                        </a:spcAft>
                        <a:buNone/>
                      </a:pPr>
                      <a:r>
                        <a:rPr b="1" lang="en-US" sz="1200">
                          <a:solidFill>
                            <a:schemeClr val="dk1"/>
                          </a:solidFill>
                        </a:rPr>
                        <a:t>Three-level NHANES Smoking Status Classification</a:t>
                      </a:r>
                      <a:endParaRPr sz="1200">
                        <a:solidFill>
                          <a:schemeClr val="dk1"/>
                        </a:solidFill>
                      </a:endParaRPr>
                    </a:p>
                    <a:p>
                      <a:pPr indent="-304800" lvl="0" marL="457200" rtl="0" algn="l">
                        <a:lnSpc>
                          <a:spcPct val="100000"/>
                        </a:lnSpc>
                        <a:spcBef>
                          <a:spcPts val="1200"/>
                        </a:spcBef>
                        <a:spcAft>
                          <a:spcPts val="0"/>
                        </a:spcAft>
                        <a:buClr>
                          <a:schemeClr val="dk1"/>
                        </a:buClr>
                        <a:buSzPts val="1200"/>
                        <a:buChar char="●"/>
                      </a:pPr>
                      <a:r>
                        <a:rPr b="1" lang="en-US" sz="1200">
                          <a:solidFill>
                            <a:schemeClr val="dk1"/>
                          </a:solidFill>
                        </a:rPr>
                        <a:t>Never smoker</a:t>
                      </a:r>
                      <a:r>
                        <a:rPr lang="en-US" sz="1200">
                          <a:solidFill>
                            <a:schemeClr val="dk1"/>
                          </a:solidFill>
                        </a:rPr>
                        <a:t>: Respondent has smoked fewer than 100 cigarettes in their lifetime.</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US" sz="1200">
                          <a:solidFill>
                            <a:schemeClr val="dk1"/>
                          </a:solidFill>
                        </a:rPr>
                        <a:t>Former smoker</a:t>
                      </a:r>
                      <a:r>
                        <a:rPr lang="en-US" sz="1200">
                          <a:solidFill>
                            <a:schemeClr val="dk1"/>
                          </a:solidFill>
                        </a:rPr>
                        <a:t>: Respondent has smoked ≥100 cigarettes but currently does not smoke.</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US" sz="1200">
                          <a:solidFill>
                            <a:schemeClr val="dk1"/>
                          </a:solidFill>
                        </a:rPr>
                        <a:t>Current smoker</a:t>
                      </a:r>
                      <a:r>
                        <a:rPr lang="en-US" sz="1200">
                          <a:solidFill>
                            <a:schemeClr val="dk1"/>
                          </a:solidFill>
                        </a:rPr>
                        <a:t>: Respondent has smoked ≥100 cigarettes and currently smokes.</a:t>
                      </a:r>
                      <a:endParaRPr b="1"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1300">
                          <a:solidFill>
                            <a:schemeClr val="dk1"/>
                          </a:solidFill>
                        </a:rPr>
                        <a:t>Drinking Status</a:t>
                      </a:r>
                      <a:endParaRPr b="1" sz="13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sz="1300">
                          <a:solidFill>
                            <a:schemeClr val="dk1"/>
                          </a:solidFill>
                        </a:rPr>
                        <a:t>Categorical </a:t>
                      </a:r>
                      <a:endParaRPr b="1" sz="13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lnSpc>
                          <a:spcPct val="100000"/>
                        </a:lnSpc>
                        <a:spcBef>
                          <a:spcPts val="0"/>
                        </a:spcBef>
                        <a:spcAft>
                          <a:spcPts val="0"/>
                        </a:spcAft>
                        <a:buNone/>
                      </a:pPr>
                      <a:r>
                        <a:rPr lang="en-US" sz="1300">
                          <a:solidFill>
                            <a:schemeClr val="dk1"/>
                          </a:solidFill>
                          <a:highlight>
                            <a:srgbClr val="FFFFFF"/>
                          </a:highlight>
                        </a:rPr>
                        <a:t>Former Drinker, Light Drinker,Heavy Drinker, </a:t>
                      </a:r>
                      <a:r>
                        <a:rPr lang="en-US" sz="1300">
                          <a:solidFill>
                            <a:schemeClr val="dk1"/>
                          </a:solidFill>
                          <a:highlight>
                            <a:srgbClr val="FFFF00"/>
                          </a:highlight>
                        </a:rPr>
                        <a:t>Never Drinker,</a:t>
                      </a:r>
                      <a:r>
                        <a:rPr lang="en-US" sz="1300">
                          <a:solidFill>
                            <a:schemeClr val="dk1"/>
                          </a:solidFill>
                          <a:highlight>
                            <a:srgbClr val="FFFFFF"/>
                          </a:highlight>
                        </a:rPr>
                        <a:t> Moderate Drinker, NA</a:t>
                      </a:r>
                      <a:endParaRPr b="1" sz="13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b="1" lang="en-US" sz="1200">
                          <a:solidFill>
                            <a:schemeClr val="dk1"/>
                          </a:solidFill>
                        </a:rPr>
                        <a:t>Never Drinker</a:t>
                      </a:r>
                      <a:r>
                        <a:rPr lang="en-US" sz="1200">
                          <a:solidFill>
                            <a:schemeClr val="dk1"/>
                          </a:solidFill>
                        </a:rPr>
                        <a:t>: &lt;12 drinks in lifetime and never ≥12 in any one year.</a:t>
                      </a:r>
                      <a:br>
                        <a:rPr lang="en-US" sz="1200">
                          <a:solidFill>
                            <a:schemeClr val="dk1"/>
                          </a:solidFill>
                        </a:rPr>
                      </a:br>
                      <a:endParaRPr sz="1200">
                        <a:solidFill>
                          <a:schemeClr val="dk1"/>
                        </a:solidFill>
                      </a:endParaRPr>
                    </a:p>
                    <a:p>
                      <a:pPr indent="0" lvl="0" marL="0" rtl="0" algn="l">
                        <a:spcBef>
                          <a:spcPts val="0"/>
                        </a:spcBef>
                        <a:spcAft>
                          <a:spcPts val="0"/>
                        </a:spcAft>
                        <a:buClr>
                          <a:schemeClr val="dk1"/>
                        </a:buClr>
                        <a:buSzPts val="1100"/>
                        <a:buFont typeface="Arial"/>
                        <a:buNone/>
                      </a:pPr>
                      <a:r>
                        <a:rPr b="1" lang="en-US" sz="1200">
                          <a:solidFill>
                            <a:schemeClr val="dk1"/>
                          </a:solidFill>
                        </a:rPr>
                        <a:t>Former Drinker</a:t>
                      </a:r>
                      <a:r>
                        <a:rPr lang="en-US" sz="1200">
                          <a:solidFill>
                            <a:schemeClr val="dk1"/>
                          </a:solidFill>
                        </a:rPr>
                        <a:t>: ≥12 drinks in lifetime but no alcohol use in the past year.</a:t>
                      </a:r>
                      <a:br>
                        <a:rPr lang="en-US" sz="1200">
                          <a:solidFill>
                            <a:schemeClr val="dk1"/>
                          </a:solidFill>
                        </a:rPr>
                      </a:br>
                      <a:endParaRPr sz="1200">
                        <a:solidFill>
                          <a:schemeClr val="dk1"/>
                        </a:solidFill>
                      </a:endParaRPr>
                    </a:p>
                    <a:p>
                      <a:pPr indent="0" lvl="0" marL="0" rtl="0" algn="l">
                        <a:spcBef>
                          <a:spcPts val="0"/>
                        </a:spcBef>
                        <a:spcAft>
                          <a:spcPts val="0"/>
                        </a:spcAft>
                        <a:buClr>
                          <a:schemeClr val="dk1"/>
                        </a:buClr>
                        <a:buSzPts val="1100"/>
                        <a:buFont typeface="Arial"/>
                        <a:buNone/>
                      </a:pPr>
                      <a:r>
                        <a:rPr b="1" lang="en-US" sz="1200">
                          <a:solidFill>
                            <a:schemeClr val="dk1"/>
                          </a:solidFill>
                        </a:rPr>
                        <a:t>Current Drinker</a:t>
                      </a:r>
                      <a:r>
                        <a:rPr lang="en-US" sz="1200">
                          <a:solidFill>
                            <a:schemeClr val="dk1"/>
                          </a:solidFill>
                        </a:rPr>
                        <a:t>: ≥12 drinks in lifetime and some alcohol use in the past year, further divided into:</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Light Drinker</a:t>
                      </a:r>
                      <a:r>
                        <a:rPr lang="en-US" sz="1200">
                          <a:solidFill>
                            <a:schemeClr val="dk1"/>
                          </a:solidFill>
                        </a:rPr>
                        <a:t>: ≤3 drinks per week and not classified as heavy.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Moderate Drinker</a:t>
                      </a:r>
                      <a:r>
                        <a:rPr lang="en-US" sz="1200">
                          <a:solidFill>
                            <a:schemeClr val="dk1"/>
                          </a:solidFill>
                        </a:rPr>
                        <a:t>: &gt;3 drinks per week, not exceeding heavy thresholds.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Heavy Drinker</a:t>
                      </a:r>
                      <a:r>
                        <a:rPr lang="en-US"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Men: &gt;14 drinks/week</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Women: &gt;7 drinks/week</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US" sz="1200">
                          <a:solidFill>
                            <a:schemeClr val="dk1"/>
                          </a:solidFill>
                        </a:rPr>
                        <a:t>OR</a:t>
                      </a:r>
                      <a:r>
                        <a:rPr lang="en-US" sz="1200">
                          <a:solidFill>
                            <a:schemeClr val="dk1"/>
                          </a:solidFill>
                        </a:rPr>
                        <a:t> ≥12 binge drinking days/year.</a:t>
                      </a:r>
                      <a:endParaRPr b="1"/>
                    </a:p>
                  </a:txBody>
                  <a:tcPr marT="91425" marB="91425" marR="91425" marL="91425" anchor="ctr">
                    <a:lnT cap="flat" cmpd="sng" w="9525">
                      <a:solidFill>
                        <a:srgbClr val="9E9E9E"/>
                      </a:solidFill>
                      <a:prstDash val="solid"/>
                      <a:round/>
                      <a:headEnd len="sm" w="sm" type="none"/>
                      <a:tailEnd len="sm" w="sm" type="none"/>
                    </a:lnT>
                  </a:tcPr>
                </a:tc>
              </a:tr>
            </a:tbl>
          </a:graphicData>
        </a:graphic>
      </p:graphicFrame>
      <p:sp>
        <p:nvSpPr>
          <p:cNvPr id="432" name="Google Shape;432;p50"/>
          <p:cNvSpPr txBox="1"/>
          <p:nvPr>
            <p:ph type="title"/>
          </p:nvPr>
        </p:nvSpPr>
        <p:spPr>
          <a:xfrm>
            <a:off x="457200" y="319100"/>
            <a:ext cx="11271300" cy="695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Health Behaviors &amp; Lifestyle Risks     </a:t>
            </a:r>
            <a:endParaRPr sz="3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6" name="Shape 436"/>
        <p:cNvGrpSpPr/>
        <p:nvPr/>
      </p:nvGrpSpPr>
      <p:grpSpPr>
        <a:xfrm>
          <a:off x="0" y="0"/>
          <a:ext cx="0" cy="0"/>
          <a:chOff x="0" y="0"/>
          <a:chExt cx="0" cy="0"/>
        </a:xfrm>
      </p:grpSpPr>
      <p:sp>
        <p:nvSpPr>
          <p:cNvPr id="437" name="Google Shape;437;p51"/>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8" name="Google Shape;438;p51"/>
          <p:cNvSpPr txBox="1"/>
          <p:nvPr>
            <p:ph type="title"/>
          </p:nvPr>
        </p:nvSpPr>
        <p:spPr>
          <a:xfrm>
            <a:off x="457200" y="319100"/>
            <a:ext cx="11271300" cy="695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Health Behaviors &amp; Lifestyle Risks     </a:t>
            </a:r>
            <a:endParaRPr sz="3200"/>
          </a:p>
        </p:txBody>
      </p:sp>
      <p:pic>
        <p:nvPicPr>
          <p:cNvPr id="439" name="Google Shape;439;p51" title="newplot.png"/>
          <p:cNvPicPr preferRelativeResize="0"/>
          <p:nvPr/>
        </p:nvPicPr>
        <p:blipFill>
          <a:blip r:embed="rId3">
            <a:alphaModFix/>
          </a:blip>
          <a:stretch>
            <a:fillRect/>
          </a:stretch>
        </p:blipFill>
        <p:spPr>
          <a:xfrm>
            <a:off x="6096000" y="1534789"/>
            <a:ext cx="6096000" cy="3764287"/>
          </a:xfrm>
          <a:prstGeom prst="rect">
            <a:avLst/>
          </a:prstGeom>
          <a:noFill/>
          <a:ln>
            <a:noFill/>
          </a:ln>
        </p:spPr>
      </p:pic>
      <p:pic>
        <p:nvPicPr>
          <p:cNvPr id="440" name="Google Shape;440;p51" title="newplot.png"/>
          <p:cNvPicPr preferRelativeResize="0"/>
          <p:nvPr/>
        </p:nvPicPr>
        <p:blipFill>
          <a:blip r:embed="rId4">
            <a:alphaModFix/>
          </a:blip>
          <a:stretch>
            <a:fillRect/>
          </a:stretch>
        </p:blipFill>
        <p:spPr>
          <a:xfrm>
            <a:off x="0" y="1579551"/>
            <a:ext cx="6023550" cy="3719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4" name="Shape 444"/>
        <p:cNvGrpSpPr/>
        <p:nvPr/>
      </p:nvGrpSpPr>
      <p:grpSpPr>
        <a:xfrm>
          <a:off x="0" y="0"/>
          <a:ext cx="0" cy="0"/>
          <a:chOff x="0" y="0"/>
          <a:chExt cx="0" cy="0"/>
        </a:xfrm>
      </p:grpSpPr>
      <p:sp>
        <p:nvSpPr>
          <p:cNvPr id="445" name="Google Shape;445;p52"/>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6" name="Google Shape;446;p52"/>
          <p:cNvSpPr txBox="1"/>
          <p:nvPr>
            <p:ph type="title"/>
          </p:nvPr>
        </p:nvSpPr>
        <p:spPr>
          <a:xfrm>
            <a:off x="457200" y="319097"/>
            <a:ext cx="11271300" cy="7884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Health Behaviors &amp; Lifestyle Risks     </a:t>
            </a:r>
            <a:endParaRPr sz="3200"/>
          </a:p>
        </p:txBody>
      </p:sp>
      <p:pic>
        <p:nvPicPr>
          <p:cNvPr id="447" name="Google Shape;447;p52" title="newplot.png"/>
          <p:cNvPicPr preferRelativeResize="0"/>
          <p:nvPr/>
        </p:nvPicPr>
        <p:blipFill>
          <a:blip r:embed="rId3">
            <a:alphaModFix/>
          </a:blip>
          <a:stretch>
            <a:fillRect/>
          </a:stretch>
        </p:blipFill>
        <p:spPr>
          <a:xfrm>
            <a:off x="0" y="1530814"/>
            <a:ext cx="6148000" cy="3796375"/>
          </a:xfrm>
          <a:prstGeom prst="rect">
            <a:avLst/>
          </a:prstGeom>
          <a:noFill/>
          <a:ln>
            <a:noFill/>
          </a:ln>
        </p:spPr>
      </p:pic>
      <p:pic>
        <p:nvPicPr>
          <p:cNvPr id="448" name="Google Shape;448;p52" title="newplot.png"/>
          <p:cNvPicPr preferRelativeResize="0"/>
          <p:nvPr/>
        </p:nvPicPr>
        <p:blipFill>
          <a:blip r:embed="rId4">
            <a:alphaModFix/>
          </a:blip>
          <a:stretch>
            <a:fillRect/>
          </a:stretch>
        </p:blipFill>
        <p:spPr>
          <a:xfrm>
            <a:off x="6044028" y="1530825"/>
            <a:ext cx="6147972" cy="3796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2" name="Shape 452"/>
        <p:cNvGrpSpPr/>
        <p:nvPr/>
      </p:nvGrpSpPr>
      <p:grpSpPr>
        <a:xfrm>
          <a:off x="0" y="0"/>
          <a:ext cx="0" cy="0"/>
          <a:chOff x="0" y="0"/>
          <a:chExt cx="0" cy="0"/>
        </a:xfrm>
      </p:grpSpPr>
      <p:sp>
        <p:nvSpPr>
          <p:cNvPr id="453" name="Google Shape;453;p53"/>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54" name="Google Shape;454;p53"/>
          <p:cNvSpPr txBox="1"/>
          <p:nvPr>
            <p:ph type="title"/>
          </p:nvPr>
        </p:nvSpPr>
        <p:spPr>
          <a:xfrm>
            <a:off x="457200" y="319098"/>
            <a:ext cx="11271300" cy="8283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Health Behaviors &amp; Lifestyle Risks     </a:t>
            </a:r>
            <a:endParaRPr sz="3200"/>
          </a:p>
        </p:txBody>
      </p:sp>
      <p:pic>
        <p:nvPicPr>
          <p:cNvPr id="455" name="Google Shape;455;p53" title="newplot.png"/>
          <p:cNvPicPr preferRelativeResize="0"/>
          <p:nvPr/>
        </p:nvPicPr>
        <p:blipFill>
          <a:blip r:embed="rId3">
            <a:alphaModFix/>
          </a:blip>
          <a:stretch>
            <a:fillRect/>
          </a:stretch>
        </p:blipFill>
        <p:spPr>
          <a:xfrm>
            <a:off x="0" y="1594200"/>
            <a:ext cx="6019312" cy="3716950"/>
          </a:xfrm>
          <a:prstGeom prst="rect">
            <a:avLst/>
          </a:prstGeom>
          <a:noFill/>
          <a:ln>
            <a:noFill/>
          </a:ln>
        </p:spPr>
      </p:pic>
      <p:pic>
        <p:nvPicPr>
          <p:cNvPr id="456" name="Google Shape;456;p53" title="newplot.png"/>
          <p:cNvPicPr preferRelativeResize="0"/>
          <p:nvPr/>
        </p:nvPicPr>
        <p:blipFill>
          <a:blip r:embed="rId4">
            <a:alphaModFix/>
          </a:blip>
          <a:stretch>
            <a:fillRect/>
          </a:stretch>
        </p:blipFill>
        <p:spPr>
          <a:xfrm>
            <a:off x="6096000" y="1546850"/>
            <a:ext cx="6096000" cy="376428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54"/>
          <p:cNvSpPr txBox="1"/>
          <p:nvPr>
            <p:ph type="title"/>
          </p:nvPr>
        </p:nvSpPr>
        <p:spPr>
          <a:xfrm>
            <a:off x="460350" y="210425"/>
            <a:ext cx="11271300" cy="9504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Health Behaviors &amp; Lifestyle Risks     </a:t>
            </a:r>
            <a:endParaRPr sz="3200"/>
          </a:p>
        </p:txBody>
      </p:sp>
      <p:sp>
        <p:nvSpPr>
          <p:cNvPr id="462" name="Google Shape;462;p54"/>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463" name="Google Shape;463;p54"/>
          <p:cNvGraphicFramePr/>
          <p:nvPr/>
        </p:nvGraphicFramePr>
        <p:xfrm>
          <a:off x="227371" y="1402384"/>
          <a:ext cx="3000000" cy="3000000"/>
        </p:xfrm>
        <a:graphic>
          <a:graphicData uri="http://schemas.openxmlformats.org/drawingml/2006/table">
            <a:tbl>
              <a:tblPr>
                <a:noFill/>
                <a:tableStyleId>{0B419C3C-F81E-404C-BEA5-8DC54F98D1C1}</a:tableStyleId>
              </a:tblPr>
              <a:tblGrid>
                <a:gridCol w="1054400"/>
                <a:gridCol w="1094125"/>
                <a:gridCol w="2612450"/>
                <a:gridCol w="6976275"/>
              </a:tblGrid>
              <a:tr h="396225">
                <a:tc>
                  <a:txBody>
                    <a:bodyPr/>
                    <a:lstStyle/>
                    <a:p>
                      <a:pPr indent="0" lvl="0" marL="0" rtl="0" algn="ctr">
                        <a:spcBef>
                          <a:spcPts val="0"/>
                        </a:spcBef>
                        <a:spcAft>
                          <a:spcPts val="0"/>
                        </a:spcAft>
                        <a:buNone/>
                      </a:pPr>
                      <a:r>
                        <a:rPr b="1" lang="en-US">
                          <a:solidFill>
                            <a:schemeClr val="dk1"/>
                          </a:solidFill>
                        </a:rPr>
                        <a:t>Variable</a:t>
                      </a:r>
                      <a:endParaRPr b="1"/>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a:solidFill>
                            <a:schemeClr val="dk1"/>
                          </a:solidFill>
                        </a:rPr>
                        <a:t>Type</a:t>
                      </a:r>
                      <a:endParaRPr b="1"/>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a:t>Unique Values / Categories</a:t>
                      </a:r>
                      <a:endParaRPr b="1"/>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a:t>Notes</a:t>
                      </a:r>
                      <a:endParaRPr b="1"/>
                    </a:p>
                  </a:txBody>
                  <a:tcPr marT="91425" marB="91425" marR="91425" marL="91425" anchor="ctr">
                    <a:lnB cap="flat" cmpd="sng" w="9525">
                      <a:solidFill>
                        <a:srgbClr val="9E9E9E"/>
                      </a:solidFill>
                      <a:prstDash val="solid"/>
                      <a:round/>
                      <a:headEnd len="sm" w="sm" type="none"/>
                      <a:tailEnd len="sm" w="sm" type="none"/>
                    </a:lnB>
                  </a:tcPr>
                </a:tc>
              </a:tr>
              <a:tr h="537975">
                <a:tc>
                  <a:txBody>
                    <a:bodyPr/>
                    <a:lstStyle/>
                    <a:p>
                      <a:pPr indent="0" lvl="0" marL="0" rtl="0" algn="ctr">
                        <a:spcBef>
                          <a:spcPts val="0"/>
                        </a:spcBef>
                        <a:spcAft>
                          <a:spcPts val="0"/>
                        </a:spcAft>
                        <a:buNone/>
                      </a:pPr>
                      <a:r>
                        <a:rPr b="1" lang="en-US" sz="1300">
                          <a:solidFill>
                            <a:schemeClr val="dk1"/>
                          </a:solidFill>
                        </a:rPr>
                        <a:t>Routine Care</a:t>
                      </a:r>
                      <a:endParaRPr b="1" sz="13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sz="1300">
                          <a:solidFill>
                            <a:schemeClr val="dk1"/>
                          </a:solidFill>
                        </a:rPr>
                        <a:t>Categorical </a:t>
                      </a:r>
                      <a:endParaRPr b="1" sz="13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lnSpc>
                          <a:spcPct val="100000"/>
                        </a:lnSpc>
                        <a:spcBef>
                          <a:spcPts val="0"/>
                        </a:spcBef>
                        <a:spcAft>
                          <a:spcPts val="0"/>
                        </a:spcAft>
                        <a:buNone/>
                      </a:pPr>
                      <a:r>
                        <a:rPr lang="en-US" sz="1300">
                          <a:solidFill>
                            <a:schemeClr val="dk1"/>
                          </a:solidFill>
                          <a:highlight>
                            <a:srgbClr val="FFFF00"/>
                          </a:highlight>
                        </a:rPr>
                        <a:t>Optimal routine</a:t>
                      </a:r>
                      <a:r>
                        <a:rPr lang="en-US" sz="1300">
                          <a:solidFill>
                            <a:schemeClr val="dk1"/>
                          </a:solidFill>
                          <a:highlight>
                            <a:srgbClr val="FFFFFF"/>
                          </a:highlight>
                        </a:rPr>
                        <a:t>, Moderate routine, Minimal routine, NA</a:t>
                      </a:r>
                      <a:endParaRPr b="1" sz="13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lnSpc>
                          <a:spcPct val="100000"/>
                        </a:lnSpc>
                        <a:spcBef>
                          <a:spcPts val="0"/>
                        </a:spcBef>
                        <a:spcAft>
                          <a:spcPts val="0"/>
                        </a:spcAft>
                        <a:buClr>
                          <a:schemeClr val="dk1"/>
                        </a:buClr>
                        <a:buSzPts val="1100"/>
                        <a:buFont typeface="Arial"/>
                        <a:buNone/>
                      </a:pPr>
                      <a:r>
                        <a:rPr b="1" lang="en-US" sz="1200">
                          <a:solidFill>
                            <a:schemeClr val="dk1"/>
                          </a:solidFill>
                        </a:rPr>
                        <a:t>Data Source</a:t>
                      </a:r>
                      <a:r>
                        <a:rPr lang="en-US" sz="1200">
                          <a:solidFill>
                            <a:schemeClr val="dk1"/>
                          </a:solidFill>
                        </a:rPr>
                        <a:t>: Based on NHANES variables OHQ870 (flossing) and OHQ875 (mouthwash use), each measuring days per week (0–7).</a:t>
                      </a:r>
                      <a:br>
                        <a:rPr lang="en-US" sz="1200">
                          <a:solidFill>
                            <a:schemeClr val="dk1"/>
                          </a:solidFill>
                        </a:rPr>
                      </a:b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1200">
                          <a:solidFill>
                            <a:schemeClr val="dk1"/>
                          </a:solidFill>
                        </a:rPr>
                        <a:t>Categorisation</a:t>
                      </a:r>
                      <a:r>
                        <a:rPr lang="en-US" sz="1200">
                          <a:solidFill>
                            <a:schemeClr val="dk1"/>
                          </a:solidFill>
                        </a:rPr>
                        <a:t>: Both behaviours were classified as </a:t>
                      </a:r>
                      <a:r>
                        <a:rPr i="1" lang="en-US" sz="1200">
                          <a:solidFill>
                            <a:schemeClr val="dk1"/>
                          </a:solidFill>
                        </a:rPr>
                        <a:t>Low</a:t>
                      </a:r>
                      <a:r>
                        <a:rPr lang="en-US" sz="1200">
                          <a:solidFill>
                            <a:schemeClr val="dk1"/>
                          </a:solidFill>
                        </a:rPr>
                        <a:t> (0–1 days), </a:t>
                      </a:r>
                      <a:r>
                        <a:rPr i="1" lang="en-US" sz="1200">
                          <a:solidFill>
                            <a:schemeClr val="dk1"/>
                          </a:solidFill>
                        </a:rPr>
                        <a:t>Moderate</a:t>
                      </a:r>
                      <a:r>
                        <a:rPr lang="en-US" sz="1200">
                          <a:solidFill>
                            <a:schemeClr val="dk1"/>
                          </a:solidFill>
                        </a:rPr>
                        <a:t> (2–4 days), or </a:t>
                      </a:r>
                      <a:r>
                        <a:rPr i="1" lang="en-US" sz="1200">
                          <a:solidFill>
                            <a:schemeClr val="dk1"/>
                          </a:solidFill>
                        </a:rPr>
                        <a:t>High</a:t>
                      </a:r>
                      <a:r>
                        <a:rPr lang="en-US" sz="1200">
                          <a:solidFill>
                            <a:schemeClr val="dk1"/>
                          </a:solidFill>
                        </a:rPr>
                        <a:t> (5–7 days).</a:t>
                      </a:r>
                      <a:br>
                        <a:rPr lang="en-US" sz="1200">
                          <a:solidFill>
                            <a:schemeClr val="dk1"/>
                          </a:solidFill>
                        </a:rPr>
                      </a:b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1200">
                          <a:solidFill>
                            <a:schemeClr val="dk1"/>
                          </a:solidFill>
                        </a:rPr>
                        <a:t>Composite Definition</a:t>
                      </a:r>
                      <a:r>
                        <a:rPr lang="en-US" sz="1200">
                          <a:solidFill>
                            <a:schemeClr val="dk1"/>
                          </a:solidFill>
                        </a:rPr>
                        <a:t>: The </a:t>
                      </a:r>
                      <a:r>
                        <a:rPr lang="en-US" sz="1200">
                          <a:solidFill>
                            <a:srgbClr val="188038"/>
                          </a:solidFill>
                          <a:latin typeface="Roboto Mono"/>
                          <a:ea typeface="Roboto Mono"/>
                          <a:cs typeface="Roboto Mono"/>
                          <a:sym typeface="Roboto Mono"/>
                        </a:rPr>
                        <a:t>Routine_Care</a:t>
                      </a:r>
                      <a:r>
                        <a:rPr lang="en-US" sz="1200">
                          <a:solidFill>
                            <a:schemeClr val="dk1"/>
                          </a:solidFill>
                        </a:rPr>
                        <a:t> variable combined these categories into three levels:</a:t>
                      </a:r>
                      <a:endParaRPr sz="1200">
                        <a:solidFill>
                          <a:schemeClr val="dk1"/>
                        </a:solidFill>
                      </a:endParaRPr>
                    </a:p>
                    <a:p>
                      <a:pPr indent="-304800" lvl="0" marL="457200" rtl="0" algn="l">
                        <a:lnSpc>
                          <a:spcPct val="100000"/>
                        </a:lnSpc>
                        <a:spcBef>
                          <a:spcPts val="1200"/>
                        </a:spcBef>
                        <a:spcAft>
                          <a:spcPts val="0"/>
                        </a:spcAft>
                        <a:buClr>
                          <a:schemeClr val="dk1"/>
                        </a:buClr>
                        <a:buSzPts val="1200"/>
                        <a:buChar char="●"/>
                      </a:pPr>
                      <a:r>
                        <a:rPr i="1" lang="en-US" sz="1200">
                          <a:solidFill>
                            <a:schemeClr val="dk1"/>
                          </a:solidFill>
                        </a:rPr>
                        <a:t>Optimal routine</a:t>
                      </a:r>
                      <a:r>
                        <a:rPr lang="en-US" sz="1200">
                          <a:solidFill>
                            <a:schemeClr val="dk1"/>
                          </a:solidFill>
                        </a:rPr>
                        <a:t>: both High</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i="1" lang="en-US" sz="1200">
                          <a:solidFill>
                            <a:schemeClr val="dk1"/>
                          </a:solidFill>
                        </a:rPr>
                        <a:t>Moderate routine</a:t>
                      </a:r>
                      <a:r>
                        <a:rPr lang="en-US" sz="1200">
                          <a:solidFill>
                            <a:schemeClr val="dk1"/>
                          </a:solidFill>
                        </a:rPr>
                        <a:t>: one High and one Low/Moderate, or both Moderate</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i="1" lang="en-US" sz="1200">
                          <a:solidFill>
                            <a:schemeClr val="dk1"/>
                          </a:solidFill>
                        </a:rPr>
                        <a:t>Minimal routine</a:t>
                      </a:r>
                      <a:r>
                        <a:rPr lang="en-US" sz="1200">
                          <a:solidFill>
                            <a:schemeClr val="dk1"/>
                          </a:solidFill>
                        </a:rPr>
                        <a:t>: both Low or one Low and the other Moderate</a:t>
                      </a:r>
                      <a:endParaRPr sz="1200">
                        <a:solidFill>
                          <a:schemeClr val="dk1"/>
                        </a:solidFill>
                      </a:endParaRPr>
                    </a:p>
                    <a:p>
                      <a:pPr indent="0" lvl="0" marL="0" rtl="0" algn="l">
                        <a:lnSpc>
                          <a:spcPct val="100000"/>
                        </a:lnSpc>
                        <a:spcBef>
                          <a:spcPts val="1200"/>
                        </a:spcBef>
                        <a:spcAft>
                          <a:spcPts val="0"/>
                        </a:spcAft>
                        <a:buNone/>
                      </a:pPr>
                      <a:r>
                        <a:rPr b="1" lang="en-US" sz="1200">
                          <a:solidFill>
                            <a:schemeClr val="dk1"/>
                          </a:solidFill>
                        </a:rPr>
                        <a:t>Missing Data Handling</a:t>
                      </a:r>
                      <a:r>
                        <a:rPr lang="en-US" sz="1200">
                          <a:solidFill>
                            <a:schemeClr val="dk1"/>
                          </a:solidFill>
                        </a:rPr>
                        <a:t>: If one measure was missing, the classification was based on the other; if both were missing, </a:t>
                      </a:r>
                      <a:r>
                        <a:rPr lang="en-US" sz="1200">
                          <a:solidFill>
                            <a:srgbClr val="188038"/>
                          </a:solidFill>
                          <a:latin typeface="Roboto Mono"/>
                          <a:ea typeface="Roboto Mono"/>
                          <a:cs typeface="Roboto Mono"/>
                          <a:sym typeface="Roboto Mono"/>
                        </a:rPr>
                        <a:t>Routine_Care</a:t>
                      </a:r>
                      <a:r>
                        <a:rPr lang="en-US" sz="1200">
                          <a:solidFill>
                            <a:schemeClr val="dk1"/>
                          </a:solidFill>
                        </a:rPr>
                        <a:t> was set to missing.</a:t>
                      </a:r>
                      <a:endParaRPr b="1"/>
                    </a:p>
                  </a:txBody>
                  <a:tcPr marT="91425" marB="91425" marR="91425" marL="91425" anchor="ctr">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7" name="Shape 467"/>
        <p:cNvGrpSpPr/>
        <p:nvPr/>
      </p:nvGrpSpPr>
      <p:grpSpPr>
        <a:xfrm>
          <a:off x="0" y="0"/>
          <a:ext cx="0" cy="0"/>
          <a:chOff x="0" y="0"/>
          <a:chExt cx="0" cy="0"/>
        </a:xfrm>
      </p:grpSpPr>
      <p:sp>
        <p:nvSpPr>
          <p:cNvPr id="468" name="Google Shape;468;p55"/>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69" name="Google Shape;469;p55"/>
          <p:cNvSpPr txBox="1"/>
          <p:nvPr>
            <p:ph type="title"/>
          </p:nvPr>
        </p:nvSpPr>
        <p:spPr>
          <a:xfrm>
            <a:off x="457200" y="319098"/>
            <a:ext cx="11271300" cy="8283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Health Behaviors &amp; Lifestyle Risks     </a:t>
            </a:r>
            <a:endParaRPr sz="3200"/>
          </a:p>
        </p:txBody>
      </p:sp>
      <p:pic>
        <p:nvPicPr>
          <p:cNvPr id="470" name="Google Shape;470;p55" title="newplot.png"/>
          <p:cNvPicPr preferRelativeResize="0"/>
          <p:nvPr/>
        </p:nvPicPr>
        <p:blipFill>
          <a:blip r:embed="rId3">
            <a:alphaModFix/>
          </a:blip>
          <a:stretch>
            <a:fillRect/>
          </a:stretch>
        </p:blipFill>
        <p:spPr>
          <a:xfrm>
            <a:off x="26688" y="1679933"/>
            <a:ext cx="5966576" cy="3684379"/>
          </a:xfrm>
          <a:prstGeom prst="rect">
            <a:avLst/>
          </a:prstGeom>
          <a:noFill/>
          <a:ln>
            <a:noFill/>
          </a:ln>
        </p:spPr>
      </p:pic>
      <p:pic>
        <p:nvPicPr>
          <p:cNvPr id="471" name="Google Shape;471;p55" title="newplot.png"/>
          <p:cNvPicPr preferRelativeResize="0"/>
          <p:nvPr/>
        </p:nvPicPr>
        <p:blipFill>
          <a:blip r:embed="rId4">
            <a:alphaModFix/>
          </a:blip>
          <a:stretch>
            <a:fillRect/>
          </a:stretch>
        </p:blipFill>
        <p:spPr>
          <a:xfrm>
            <a:off x="6198738" y="1679956"/>
            <a:ext cx="5966576" cy="368434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6"/>
          <p:cNvSpPr/>
          <p:nvPr/>
        </p:nvSpPr>
        <p:spPr>
          <a:xfrm>
            <a:off x="9294160" y="315972"/>
            <a:ext cx="2777100" cy="6036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56"/>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8" name="Google Shape;478;p56"/>
          <p:cNvPicPr preferRelativeResize="0"/>
          <p:nvPr/>
        </p:nvPicPr>
        <p:blipFill>
          <a:blip r:embed="rId3">
            <a:alphaModFix/>
          </a:blip>
          <a:stretch>
            <a:fillRect/>
          </a:stretch>
        </p:blipFill>
        <p:spPr>
          <a:xfrm>
            <a:off x="578751" y="2963038"/>
            <a:ext cx="1136375" cy="887300"/>
          </a:xfrm>
          <a:prstGeom prst="rect">
            <a:avLst/>
          </a:prstGeom>
          <a:noFill/>
          <a:ln>
            <a:noFill/>
          </a:ln>
        </p:spPr>
      </p:pic>
      <p:cxnSp>
        <p:nvCxnSpPr>
          <p:cNvPr id="479" name="Google Shape;479;p56"/>
          <p:cNvCxnSpPr/>
          <p:nvPr/>
        </p:nvCxnSpPr>
        <p:spPr>
          <a:xfrm flipH="1">
            <a:off x="1715126" y="3406388"/>
            <a:ext cx="507000" cy="600"/>
          </a:xfrm>
          <a:prstGeom prst="bentConnector3">
            <a:avLst>
              <a:gd fmla="val 50000" name="adj1"/>
            </a:avLst>
          </a:prstGeom>
          <a:noFill/>
          <a:ln cap="flat" cmpd="sng" w="19050">
            <a:solidFill>
              <a:schemeClr val="dk1"/>
            </a:solidFill>
            <a:prstDash val="solid"/>
            <a:round/>
            <a:headEnd len="med" w="med" type="triangle"/>
            <a:tailEnd len="med" w="med" type="none"/>
          </a:ln>
        </p:spPr>
      </p:cxnSp>
      <p:cxnSp>
        <p:nvCxnSpPr>
          <p:cNvPr id="480" name="Google Shape;480;p56"/>
          <p:cNvCxnSpPr/>
          <p:nvPr/>
        </p:nvCxnSpPr>
        <p:spPr>
          <a:xfrm flipH="1" rot="-5400000">
            <a:off x="4762090" y="4156360"/>
            <a:ext cx="373800" cy="9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481" name="Google Shape;481;p56"/>
          <p:cNvCxnSpPr>
            <a:stCxn id="482" idx="1"/>
            <a:endCxn id="483" idx="1"/>
          </p:cNvCxnSpPr>
          <p:nvPr/>
        </p:nvCxnSpPr>
        <p:spPr>
          <a:xfrm rot="10800000">
            <a:off x="943475" y="1593084"/>
            <a:ext cx="2094300" cy="3394200"/>
          </a:xfrm>
          <a:prstGeom prst="bentConnector3">
            <a:avLst>
              <a:gd fmla="val 127177" name="adj1"/>
            </a:avLst>
          </a:prstGeom>
          <a:noFill/>
          <a:ln cap="flat" cmpd="sng" w="19050">
            <a:solidFill>
              <a:schemeClr val="dk1"/>
            </a:solidFill>
            <a:prstDash val="solid"/>
            <a:round/>
            <a:headEnd len="med" w="med" type="none"/>
            <a:tailEnd len="med" w="med" type="triangle"/>
          </a:ln>
        </p:spPr>
      </p:cxnSp>
      <p:pic>
        <p:nvPicPr>
          <p:cNvPr id="484" name="Google Shape;484;p56"/>
          <p:cNvPicPr preferRelativeResize="0"/>
          <p:nvPr/>
        </p:nvPicPr>
        <p:blipFill>
          <a:blip r:embed="rId4">
            <a:alphaModFix/>
          </a:blip>
          <a:stretch>
            <a:fillRect/>
          </a:stretch>
        </p:blipFill>
        <p:spPr>
          <a:xfrm>
            <a:off x="9110241" y="2100825"/>
            <a:ext cx="2060076" cy="2436250"/>
          </a:xfrm>
          <a:prstGeom prst="rect">
            <a:avLst/>
          </a:prstGeom>
          <a:noFill/>
          <a:ln>
            <a:noFill/>
          </a:ln>
        </p:spPr>
      </p:pic>
      <p:pic>
        <p:nvPicPr>
          <p:cNvPr id="485" name="Google Shape;485;p56"/>
          <p:cNvPicPr preferRelativeResize="0"/>
          <p:nvPr/>
        </p:nvPicPr>
        <p:blipFill>
          <a:blip r:embed="rId5">
            <a:alphaModFix/>
          </a:blip>
          <a:stretch>
            <a:fillRect/>
          </a:stretch>
        </p:blipFill>
        <p:spPr>
          <a:xfrm>
            <a:off x="7227700" y="4359983"/>
            <a:ext cx="1633775" cy="1139850"/>
          </a:xfrm>
          <a:prstGeom prst="rect">
            <a:avLst/>
          </a:prstGeom>
          <a:noFill/>
          <a:ln>
            <a:noFill/>
          </a:ln>
        </p:spPr>
      </p:pic>
      <p:sp>
        <p:nvSpPr>
          <p:cNvPr id="486" name="Google Shape;486;p56"/>
          <p:cNvSpPr/>
          <p:nvPr/>
        </p:nvSpPr>
        <p:spPr>
          <a:xfrm>
            <a:off x="6860213" y="4897950"/>
            <a:ext cx="244200" cy="2028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87" name="Google Shape;487;p56"/>
          <p:cNvCxnSpPr>
            <a:stCxn id="485" idx="3"/>
            <a:endCxn id="484" idx="2"/>
          </p:cNvCxnSpPr>
          <p:nvPr/>
        </p:nvCxnSpPr>
        <p:spPr>
          <a:xfrm flipH="1" rot="10800000">
            <a:off x="8861474" y="4537208"/>
            <a:ext cx="1278900" cy="392700"/>
          </a:xfrm>
          <a:prstGeom prst="bentConnector2">
            <a:avLst/>
          </a:prstGeom>
          <a:noFill/>
          <a:ln cap="flat" cmpd="sng" w="19050">
            <a:solidFill>
              <a:schemeClr val="dk1"/>
            </a:solidFill>
            <a:prstDash val="solid"/>
            <a:round/>
            <a:headEnd len="med" w="med" type="none"/>
            <a:tailEnd len="med" w="med" type="triangle"/>
          </a:ln>
        </p:spPr>
      </p:cxnSp>
      <p:sp>
        <p:nvSpPr>
          <p:cNvPr id="488" name="Google Shape;488;p56"/>
          <p:cNvSpPr/>
          <p:nvPr/>
        </p:nvSpPr>
        <p:spPr>
          <a:xfrm>
            <a:off x="9171375" y="5031300"/>
            <a:ext cx="969000" cy="3018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DOC-M Model</a:t>
            </a:r>
            <a:endParaRPr b="1" sz="900"/>
          </a:p>
        </p:txBody>
      </p:sp>
      <p:sp>
        <p:nvSpPr>
          <p:cNvPr id="489" name="Google Shape;489;p56"/>
          <p:cNvSpPr/>
          <p:nvPr/>
        </p:nvSpPr>
        <p:spPr>
          <a:xfrm>
            <a:off x="9642772" y="402547"/>
            <a:ext cx="2355300" cy="42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Direct effects on health </a:t>
            </a:r>
            <a:endParaRPr sz="900"/>
          </a:p>
          <a:p>
            <a:pPr indent="0" lvl="0" marL="0" rtl="0" algn="l">
              <a:spcBef>
                <a:spcPts val="0"/>
              </a:spcBef>
              <a:spcAft>
                <a:spcPts val="0"/>
              </a:spcAft>
              <a:buNone/>
            </a:pPr>
            <a:r>
              <a:rPr lang="en-US" sz="900"/>
              <a:t>(mediated through intermediate outcomes)</a:t>
            </a:r>
            <a:endParaRPr sz="900"/>
          </a:p>
        </p:txBody>
      </p:sp>
      <p:cxnSp>
        <p:nvCxnSpPr>
          <p:cNvPr id="490" name="Google Shape;490;p56"/>
          <p:cNvCxnSpPr/>
          <p:nvPr/>
        </p:nvCxnSpPr>
        <p:spPr>
          <a:xfrm flipH="1">
            <a:off x="9349960" y="614947"/>
            <a:ext cx="244200" cy="300"/>
          </a:xfrm>
          <a:prstGeom prst="straightConnector1">
            <a:avLst/>
          </a:prstGeom>
          <a:noFill/>
          <a:ln cap="flat" cmpd="sng" w="9525">
            <a:solidFill>
              <a:schemeClr val="dk1"/>
            </a:solidFill>
            <a:prstDash val="solid"/>
            <a:round/>
            <a:headEnd len="med" w="med" type="none"/>
            <a:tailEnd len="med" w="med" type="triangle"/>
          </a:ln>
        </p:spPr>
      </p:cxnSp>
      <p:pic>
        <p:nvPicPr>
          <p:cNvPr id="491" name="Google Shape;491;p56"/>
          <p:cNvPicPr preferRelativeResize="0"/>
          <p:nvPr/>
        </p:nvPicPr>
        <p:blipFill>
          <a:blip r:embed="rId6">
            <a:alphaModFix/>
          </a:blip>
          <a:stretch>
            <a:fillRect/>
          </a:stretch>
        </p:blipFill>
        <p:spPr>
          <a:xfrm>
            <a:off x="2229100" y="2683431"/>
            <a:ext cx="5439779" cy="1268500"/>
          </a:xfrm>
          <a:prstGeom prst="rect">
            <a:avLst/>
          </a:prstGeom>
          <a:noFill/>
          <a:ln>
            <a:noFill/>
          </a:ln>
        </p:spPr>
      </p:pic>
      <p:cxnSp>
        <p:nvCxnSpPr>
          <p:cNvPr id="492" name="Google Shape;492;p56"/>
          <p:cNvCxnSpPr/>
          <p:nvPr/>
        </p:nvCxnSpPr>
        <p:spPr>
          <a:xfrm flipH="1" rot="-5400000">
            <a:off x="4797627" y="2526198"/>
            <a:ext cx="301500" cy="6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493" name="Google Shape;493;p56"/>
          <p:cNvCxnSpPr>
            <a:stCxn id="491" idx="3"/>
            <a:endCxn id="484" idx="1"/>
          </p:cNvCxnSpPr>
          <p:nvPr/>
        </p:nvCxnSpPr>
        <p:spPr>
          <a:xfrm>
            <a:off x="7668879" y="3317681"/>
            <a:ext cx="1441500" cy="1200"/>
          </a:xfrm>
          <a:prstGeom prst="bentConnector3">
            <a:avLst>
              <a:gd fmla="val 49995" name="adj1"/>
            </a:avLst>
          </a:prstGeom>
          <a:noFill/>
          <a:ln cap="flat" cmpd="sng" w="19050">
            <a:solidFill>
              <a:schemeClr val="dk1"/>
            </a:solidFill>
            <a:prstDash val="solid"/>
            <a:round/>
            <a:headEnd len="med" w="med" type="none"/>
            <a:tailEnd len="med" w="med" type="triangle"/>
          </a:ln>
        </p:spPr>
      </p:cxnSp>
      <p:pic>
        <p:nvPicPr>
          <p:cNvPr id="482" name="Google Shape;482;p56"/>
          <p:cNvPicPr preferRelativeResize="0"/>
          <p:nvPr/>
        </p:nvPicPr>
        <p:blipFill>
          <a:blip r:embed="rId7">
            <a:alphaModFix/>
          </a:blip>
          <a:stretch>
            <a:fillRect/>
          </a:stretch>
        </p:blipFill>
        <p:spPr>
          <a:xfrm>
            <a:off x="3037775" y="4293617"/>
            <a:ext cx="3822450" cy="1387334"/>
          </a:xfrm>
          <a:prstGeom prst="rect">
            <a:avLst/>
          </a:prstGeom>
          <a:noFill/>
          <a:ln>
            <a:noFill/>
          </a:ln>
        </p:spPr>
      </p:pic>
      <p:pic>
        <p:nvPicPr>
          <p:cNvPr id="483" name="Google Shape;483;p56"/>
          <p:cNvPicPr preferRelativeResize="0"/>
          <p:nvPr/>
        </p:nvPicPr>
        <p:blipFill>
          <a:blip r:embed="rId8">
            <a:alphaModFix/>
          </a:blip>
          <a:stretch>
            <a:fillRect/>
          </a:stretch>
        </p:blipFill>
        <p:spPr>
          <a:xfrm>
            <a:off x="943389" y="711840"/>
            <a:ext cx="8011200" cy="1762475"/>
          </a:xfrm>
          <a:prstGeom prst="rect">
            <a:avLst/>
          </a:prstGeom>
          <a:noFill/>
          <a:ln>
            <a:noFill/>
          </a:ln>
        </p:spPr>
      </p:pic>
      <p:sp>
        <p:nvSpPr>
          <p:cNvPr id="494" name="Google Shape;494;p56"/>
          <p:cNvSpPr/>
          <p:nvPr/>
        </p:nvSpPr>
        <p:spPr>
          <a:xfrm>
            <a:off x="2134775" y="2539250"/>
            <a:ext cx="5643900" cy="15435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7"/>
          <p:cNvSpPr txBox="1"/>
          <p:nvPr>
            <p:ph idx="12" type="sldNum"/>
          </p:nvPr>
        </p:nvSpPr>
        <p:spPr>
          <a:xfrm>
            <a:off x="4702175" y="6046788"/>
            <a:ext cx="7026275" cy="531812"/>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Arial"/>
                <a:ea typeface="Arial"/>
                <a:cs typeface="Arial"/>
                <a:sym typeface="Arial"/>
              </a:rPr>
              <a:t>‹#›</a:t>
            </a:fld>
            <a:endParaRPr b="0" i="0" sz="1200" u="none" cap="none" strike="noStrike">
              <a:solidFill>
                <a:schemeClr val="lt1"/>
              </a:solidFill>
              <a:latin typeface="Arial"/>
              <a:ea typeface="Arial"/>
              <a:cs typeface="Arial"/>
              <a:sym typeface="Arial"/>
            </a:endParaRPr>
          </a:p>
        </p:txBody>
      </p:sp>
      <p:sp>
        <p:nvSpPr>
          <p:cNvPr id="500" name="Google Shape;500;p57"/>
          <p:cNvSpPr txBox="1"/>
          <p:nvPr>
            <p:ph idx="1" type="body"/>
          </p:nvPr>
        </p:nvSpPr>
        <p:spPr>
          <a:xfrm>
            <a:off x="457200" y="1355725"/>
            <a:ext cx="8562900" cy="4422900"/>
          </a:xfrm>
          <a:prstGeom prst="rect">
            <a:avLst/>
          </a:prstGeom>
          <a:noFill/>
          <a:ln>
            <a:noFill/>
          </a:ln>
        </p:spPr>
        <p:txBody>
          <a:bodyPr anchorCtr="0" anchor="t" bIns="274300" lIns="91425" spcFirstLastPara="1" rIns="91425" wrap="square" tIns="91425">
            <a:noAutofit/>
          </a:bodyPr>
          <a:lstStyle/>
          <a:p>
            <a:pPr indent="0" lvl="0" marL="0" rtl="0" algn="l">
              <a:lnSpc>
                <a:spcPct val="115000"/>
              </a:lnSpc>
              <a:spcBef>
                <a:spcPts val="0"/>
              </a:spcBef>
              <a:spcAft>
                <a:spcPts val="0"/>
              </a:spcAft>
              <a:buNone/>
            </a:pPr>
            <a:r>
              <a:rPr lang="en-US" sz="1600"/>
              <a:t>Each NHANES </a:t>
            </a:r>
            <a:r>
              <a:rPr lang="en-US" sz="1600"/>
              <a:t>periodontal measurement variable name encodes multiple pieces of information: the tooth, the site on the tooth, and the type of measurement. The general format is </a:t>
            </a:r>
            <a:r>
              <a:rPr b="1" lang="en-US" sz="1600"/>
              <a:t>OHX[T][M][S]</a:t>
            </a:r>
            <a:r>
              <a:rPr lang="en-US" sz="1600"/>
              <a:t>, where:</a:t>
            </a:r>
            <a:endParaRPr sz="1600"/>
          </a:p>
          <a:p>
            <a:pPr indent="-330200" lvl="1" marL="914400" rtl="0" algn="l">
              <a:lnSpc>
                <a:spcPct val="115000"/>
              </a:lnSpc>
              <a:spcBef>
                <a:spcPts val="0"/>
              </a:spcBef>
              <a:spcAft>
                <a:spcPts val="0"/>
              </a:spcAft>
              <a:buClr>
                <a:schemeClr val="accent1"/>
              </a:buClr>
              <a:buSzPts val="1600"/>
              <a:buChar char="○"/>
            </a:pPr>
            <a:r>
              <a:rPr lang="en-US" sz="1600"/>
              <a:t>[T] stands for tooth number (third molars 1/16/17/32 are excluded for potential absence and irregular alignments).</a:t>
            </a:r>
            <a:endParaRPr sz="1600"/>
          </a:p>
          <a:p>
            <a:pPr indent="-330200" lvl="1" marL="914400" rtl="0" algn="l">
              <a:lnSpc>
                <a:spcPct val="115000"/>
              </a:lnSpc>
              <a:spcBef>
                <a:spcPts val="0"/>
              </a:spcBef>
              <a:spcAft>
                <a:spcPts val="0"/>
              </a:spcAft>
              <a:buClr>
                <a:schemeClr val="accent1"/>
              </a:buClr>
              <a:buSzPts val="1600"/>
              <a:buChar char="○"/>
            </a:pPr>
            <a:r>
              <a:rPr lang="en-US" sz="1600"/>
              <a:t>[M]: CJ captures gingival recession or overgrowth, </a:t>
            </a:r>
            <a:r>
              <a:rPr b="1" lang="en-US" sz="1600"/>
              <a:t>PC </a:t>
            </a:r>
            <a:r>
              <a:rPr lang="en-US" sz="1600"/>
              <a:t>records periodontal pocket depth (PD), and </a:t>
            </a:r>
            <a:r>
              <a:rPr b="1" lang="en-US" sz="1600"/>
              <a:t>LA (clinical attachment loss)</a:t>
            </a:r>
            <a:r>
              <a:rPr lang="en-US" sz="1600"/>
              <a:t> is calculated as </a:t>
            </a:r>
            <a:r>
              <a:rPr b="1" lang="en-US" sz="1600"/>
              <a:t>CJ minus PD</a:t>
            </a:r>
            <a:r>
              <a:rPr lang="en-US" sz="1600"/>
              <a:t> (CAL = CJ − PD). If the result is negative (e.g., gingival overgrowth beyond the CEJ), </a:t>
            </a:r>
            <a:r>
              <a:rPr b="1" lang="en-US" sz="1600"/>
              <a:t>CAL is set to 0</a:t>
            </a:r>
            <a:r>
              <a:rPr lang="en-US" sz="1600"/>
              <a:t> to reflect no attachment loss.</a:t>
            </a:r>
            <a:endParaRPr sz="1600"/>
          </a:p>
          <a:p>
            <a:pPr indent="-330200" lvl="1" marL="914400" rtl="0" algn="l">
              <a:lnSpc>
                <a:spcPct val="115000"/>
              </a:lnSpc>
              <a:spcBef>
                <a:spcPts val="0"/>
              </a:spcBef>
              <a:spcAft>
                <a:spcPts val="0"/>
              </a:spcAft>
              <a:buClr>
                <a:schemeClr val="accent1"/>
              </a:buClr>
              <a:buSzPts val="1600"/>
              <a:buChar char="○"/>
            </a:pPr>
            <a:r>
              <a:rPr lang="en-US" sz="1600"/>
              <a:t>[S] represents the six sites codes per tooth: </a:t>
            </a:r>
            <a:r>
              <a:rPr b="1" lang="en-US" sz="1600"/>
              <a:t>D</a:t>
            </a:r>
            <a:r>
              <a:rPr lang="en-US" sz="1600"/>
              <a:t> (distofacial), </a:t>
            </a:r>
            <a:r>
              <a:rPr b="1" lang="en-US" sz="1600"/>
              <a:t>M</a:t>
            </a:r>
            <a:r>
              <a:rPr lang="en-US" sz="1600"/>
              <a:t> (mid-facial), </a:t>
            </a:r>
            <a:r>
              <a:rPr b="1" lang="en-US" sz="1600"/>
              <a:t>S</a:t>
            </a:r>
            <a:r>
              <a:rPr lang="en-US" sz="1600"/>
              <a:t> (mesio-facial), </a:t>
            </a:r>
            <a:r>
              <a:rPr b="1" lang="en-US" sz="1600"/>
              <a:t>P</a:t>
            </a:r>
            <a:r>
              <a:rPr lang="en-US" sz="1600"/>
              <a:t> (disto-lingual), </a:t>
            </a:r>
            <a:r>
              <a:rPr b="1" lang="en-US" sz="1600"/>
              <a:t>L</a:t>
            </a:r>
            <a:r>
              <a:rPr lang="en-US" sz="1600"/>
              <a:t> (mid-lingual), </a:t>
            </a:r>
            <a:r>
              <a:rPr b="1" lang="en-US" sz="1600"/>
              <a:t>A</a:t>
            </a:r>
            <a:r>
              <a:rPr lang="en-US" sz="1600"/>
              <a:t> (mesio-lingual).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2013–2014 is the </a:t>
            </a:r>
            <a:r>
              <a:rPr b="1" lang="en-US" sz="1600"/>
              <a:t>latest</a:t>
            </a:r>
            <a:r>
              <a:rPr lang="en-US" sz="1600"/>
              <a:t> publicly released NHANES cycle with full-mouth periodontal variables, and combining it with the two preceding cycles (2009–2010 and 2011–2012) yields a </a:t>
            </a:r>
            <a:r>
              <a:rPr b="1" lang="en-US" sz="1600"/>
              <a:t>six-year sample</a:t>
            </a:r>
            <a:r>
              <a:rPr lang="en-US" sz="1600"/>
              <a:t>. This maximizes case counts while improves statistical precision.</a:t>
            </a:r>
            <a:endParaRPr sz="1600"/>
          </a:p>
          <a:p>
            <a:pPr indent="0" lvl="0" marL="0" rtl="0" algn="l">
              <a:lnSpc>
                <a:spcPct val="115000"/>
              </a:lnSpc>
              <a:spcBef>
                <a:spcPts val="0"/>
              </a:spcBef>
              <a:spcAft>
                <a:spcPts val="0"/>
              </a:spcAft>
              <a:buNone/>
            </a:pPr>
            <a:r>
              <a:t/>
            </a:r>
            <a:endParaRPr sz="1600"/>
          </a:p>
          <a:p>
            <a:pPr indent="0" lvl="0" marL="0" rtl="0" algn="l">
              <a:spcBef>
                <a:spcPts val="0"/>
              </a:spcBef>
              <a:spcAft>
                <a:spcPts val="0"/>
              </a:spcAft>
              <a:buNone/>
            </a:pPr>
            <a:r>
              <a:t/>
            </a:r>
            <a:endParaRPr sz="2000"/>
          </a:p>
          <a:p>
            <a:pPr indent="0" lvl="0" marL="0" rtl="0" algn="l">
              <a:spcBef>
                <a:spcPts val="0"/>
              </a:spcBef>
              <a:spcAft>
                <a:spcPts val="0"/>
              </a:spcAft>
              <a:buNone/>
            </a:pPr>
            <a:r>
              <a:t/>
            </a:r>
            <a:endParaRPr sz="1800"/>
          </a:p>
        </p:txBody>
      </p:sp>
      <p:sp>
        <p:nvSpPr>
          <p:cNvPr id="501" name="Google Shape;501;p57"/>
          <p:cNvSpPr txBox="1"/>
          <p:nvPr>
            <p:ph type="title"/>
          </p:nvPr>
        </p:nvSpPr>
        <p:spPr>
          <a:xfrm>
            <a:off x="457200" y="319098"/>
            <a:ext cx="11271300" cy="870000"/>
          </a:xfrm>
          <a:prstGeom prst="rect">
            <a:avLst/>
          </a:prstGeom>
          <a:noFill/>
          <a:ln>
            <a:noFill/>
          </a:ln>
        </p:spPr>
        <p:txBody>
          <a:bodyPr anchorCtr="0" anchor="ctr" bIns="274300" lIns="91425" spcFirstLastPara="1" rIns="91425" wrap="square" tIns="274300">
            <a:noAutofit/>
          </a:bodyPr>
          <a:lstStyle/>
          <a:p>
            <a:pPr indent="0" lvl="0" marL="0" rtl="0" algn="l">
              <a:lnSpc>
                <a:spcPct val="115000"/>
              </a:lnSpc>
              <a:spcBef>
                <a:spcPts val="1800"/>
              </a:spcBef>
              <a:spcAft>
                <a:spcPts val="400"/>
              </a:spcAft>
              <a:buSzPts val="1100"/>
              <a:buNone/>
            </a:pPr>
            <a:r>
              <a:rPr lang="en-US" sz="3200">
                <a:solidFill>
                  <a:srgbClr val="800000"/>
                </a:solidFill>
              </a:rPr>
              <a:t>NHANES Variables for Periodontal Disease</a:t>
            </a:r>
            <a:endParaRPr sz="3200">
              <a:solidFill>
                <a:srgbClr val="800000"/>
              </a:solidFill>
            </a:endParaRPr>
          </a:p>
        </p:txBody>
      </p:sp>
      <p:pic>
        <p:nvPicPr>
          <p:cNvPr id="502" name="Google Shape;502;p57"/>
          <p:cNvPicPr preferRelativeResize="0"/>
          <p:nvPr/>
        </p:nvPicPr>
        <p:blipFill rotWithShape="1">
          <a:blip r:embed="rId3">
            <a:alphaModFix/>
          </a:blip>
          <a:srcRect b="0" l="5580" r="0" t="0"/>
          <a:stretch/>
        </p:blipFill>
        <p:spPr>
          <a:xfrm>
            <a:off x="9020100" y="1447025"/>
            <a:ext cx="3105475" cy="37082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8"/>
          <p:cNvSpPr txBox="1"/>
          <p:nvPr>
            <p:ph type="title"/>
          </p:nvPr>
        </p:nvSpPr>
        <p:spPr>
          <a:xfrm>
            <a:off x="457200" y="319098"/>
            <a:ext cx="11271300" cy="837600"/>
          </a:xfrm>
          <a:prstGeom prst="rect">
            <a:avLst/>
          </a:prstGeom>
        </p:spPr>
        <p:txBody>
          <a:bodyPr anchorCtr="0" anchor="ctr" bIns="274300" lIns="91425" spcFirstLastPara="1" rIns="91425" wrap="square" tIns="274300">
            <a:noAutofit/>
          </a:bodyPr>
          <a:lstStyle/>
          <a:p>
            <a:pPr indent="0" lvl="0" marL="0" rtl="0" algn="l">
              <a:lnSpc>
                <a:spcPct val="115000"/>
              </a:lnSpc>
              <a:spcBef>
                <a:spcPts val="1800"/>
              </a:spcBef>
              <a:spcAft>
                <a:spcPts val="400"/>
              </a:spcAft>
              <a:buNone/>
            </a:pPr>
            <a:r>
              <a:rPr lang="en-US" sz="3200">
                <a:solidFill>
                  <a:srgbClr val="800000"/>
                </a:solidFill>
              </a:rPr>
              <a:t>NHANES Variables for Periodontal Disease</a:t>
            </a:r>
            <a:endParaRPr sz="3200">
              <a:solidFill>
                <a:srgbClr val="800000"/>
              </a:solidFill>
            </a:endParaRPr>
          </a:p>
        </p:txBody>
      </p:sp>
      <p:sp>
        <p:nvSpPr>
          <p:cNvPr id="508" name="Google Shape;508;p58"/>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09" name="Google Shape;509;p58"/>
          <p:cNvPicPr preferRelativeResize="0"/>
          <p:nvPr/>
        </p:nvPicPr>
        <p:blipFill>
          <a:blip r:embed="rId3">
            <a:alphaModFix/>
          </a:blip>
          <a:stretch>
            <a:fillRect/>
          </a:stretch>
        </p:blipFill>
        <p:spPr>
          <a:xfrm>
            <a:off x="457200" y="1305187"/>
            <a:ext cx="5261551" cy="4247626"/>
          </a:xfrm>
          <a:prstGeom prst="rect">
            <a:avLst/>
          </a:prstGeom>
          <a:noFill/>
          <a:ln>
            <a:noFill/>
          </a:ln>
        </p:spPr>
      </p:pic>
      <p:pic>
        <p:nvPicPr>
          <p:cNvPr id="510" name="Google Shape;510;p58"/>
          <p:cNvPicPr preferRelativeResize="0"/>
          <p:nvPr/>
        </p:nvPicPr>
        <p:blipFill rotWithShape="1">
          <a:blip r:embed="rId4">
            <a:alphaModFix/>
          </a:blip>
          <a:srcRect b="13753" l="2646" r="1467" t="1558"/>
          <a:stretch/>
        </p:blipFill>
        <p:spPr>
          <a:xfrm>
            <a:off x="6446800" y="1156700"/>
            <a:ext cx="4722325" cy="4170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ph idx="1" type="body"/>
          </p:nvPr>
        </p:nvSpPr>
        <p:spPr>
          <a:xfrm>
            <a:off x="457200" y="1356465"/>
            <a:ext cx="11271300" cy="44226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None/>
            </a:pPr>
            <a:r>
              <a:rPr b="1" lang="en-US" sz="1800"/>
              <a:t>NHANES Periodontitis classification </a:t>
            </a:r>
            <a:endParaRPr b="1" sz="1800"/>
          </a:p>
          <a:p>
            <a:pPr indent="-330200" lvl="0" marL="457200" rtl="0" algn="l">
              <a:lnSpc>
                <a:spcPct val="115000"/>
              </a:lnSpc>
              <a:spcBef>
                <a:spcPts val="1200"/>
              </a:spcBef>
              <a:spcAft>
                <a:spcPts val="0"/>
              </a:spcAft>
              <a:buClr>
                <a:schemeClr val="dk1"/>
              </a:buClr>
              <a:buSzPts val="1600"/>
              <a:buChar char="●"/>
            </a:pPr>
            <a:r>
              <a:rPr lang="en-US" sz="1600"/>
              <a:t>Use only inter-proximal readings (mesial = S/A, distal = D/P).</a:t>
            </a:r>
            <a:endParaRPr sz="1600"/>
          </a:p>
          <a:p>
            <a:pPr indent="-330200" lvl="0" marL="457200" rtl="0" algn="l">
              <a:lnSpc>
                <a:spcPct val="115000"/>
              </a:lnSpc>
              <a:spcBef>
                <a:spcPts val="0"/>
              </a:spcBef>
              <a:spcAft>
                <a:spcPts val="0"/>
              </a:spcAft>
              <a:buClr>
                <a:schemeClr val="dk1"/>
              </a:buClr>
              <a:buSzPts val="1600"/>
              <a:buChar char="●"/>
            </a:pPr>
            <a:r>
              <a:rPr lang="en-US" sz="1600"/>
              <a:t>Flag teeth that exceed thresholds (CAL ≥ 6 mm &amp; PD ≥ 5 mm, CAL ≥ 4 mm, PD ≥ 5 mm).</a:t>
            </a:r>
            <a:endParaRPr sz="1600"/>
          </a:p>
          <a:p>
            <a:pPr indent="-330200" lvl="0" marL="457200" rtl="0" algn="l">
              <a:lnSpc>
                <a:spcPct val="115000"/>
              </a:lnSpc>
              <a:spcBef>
                <a:spcPts val="0"/>
              </a:spcBef>
              <a:spcAft>
                <a:spcPts val="0"/>
              </a:spcAft>
              <a:buClr>
                <a:schemeClr val="dk1"/>
              </a:buClr>
              <a:buSzPts val="1600"/>
              <a:buChar char="●"/>
            </a:pPr>
            <a:r>
              <a:rPr lang="en-US" sz="1600"/>
              <a:t>Severe = ≥ 2 teeth CAL ≥ 6 mm </a:t>
            </a:r>
            <a:r>
              <a:rPr b="1" lang="en-US" sz="1600"/>
              <a:t>and</a:t>
            </a:r>
            <a:r>
              <a:rPr lang="en-US" sz="1600"/>
              <a:t> ≥ 1 tooth PD ≥ 5 mm; Moderate = ≥ 2 teeth CAL ≥ 4 mm </a:t>
            </a:r>
            <a:r>
              <a:rPr b="1" lang="en-US" sz="1600"/>
              <a:t>or</a:t>
            </a:r>
            <a:r>
              <a:rPr lang="en-US" sz="1600"/>
              <a:t> ≥ 2 teeth PD ≥ 5 mm; others → None/Mild.</a:t>
            </a:r>
            <a:endParaRPr sz="1600"/>
          </a:p>
          <a:p>
            <a:pPr indent="-330200" lvl="0" marL="457200" rtl="0" algn="l">
              <a:lnSpc>
                <a:spcPct val="115000"/>
              </a:lnSpc>
              <a:spcBef>
                <a:spcPts val="0"/>
              </a:spcBef>
              <a:spcAft>
                <a:spcPts val="0"/>
              </a:spcAft>
              <a:buClr>
                <a:schemeClr val="dk1"/>
              </a:buClr>
              <a:buSzPts val="1600"/>
              <a:buChar char="●"/>
            </a:pPr>
            <a:r>
              <a:rPr lang="en-US" sz="1600"/>
              <a:t>Edentulous adults assigned to </a:t>
            </a:r>
            <a:r>
              <a:rPr b="1" lang="en-US" sz="1600"/>
              <a:t>None/Mild</a:t>
            </a:r>
            <a:r>
              <a:rPr lang="en-US" sz="1600"/>
              <a:t> to avoid over-estimating disease.</a:t>
            </a:r>
            <a:endParaRPr sz="900"/>
          </a:p>
          <a:p>
            <a:pPr indent="0" lvl="0" marL="0" rtl="0" algn="l">
              <a:lnSpc>
                <a:spcPct val="115000"/>
              </a:lnSpc>
              <a:spcBef>
                <a:spcPts val="1200"/>
              </a:spcBef>
              <a:spcAft>
                <a:spcPts val="0"/>
              </a:spcAft>
              <a:buClr>
                <a:schemeClr val="dk1"/>
              </a:buClr>
              <a:buSzPts val="1100"/>
              <a:buFont typeface="Arial"/>
              <a:buNone/>
            </a:pPr>
            <a:r>
              <a:t/>
            </a:r>
            <a:endParaRPr b="1" sz="1800"/>
          </a:p>
          <a:p>
            <a:pPr indent="0" lvl="0" marL="0" rtl="0" algn="l">
              <a:lnSpc>
                <a:spcPct val="115000"/>
              </a:lnSpc>
              <a:spcBef>
                <a:spcPts val="0"/>
              </a:spcBef>
              <a:spcAft>
                <a:spcPts val="0"/>
              </a:spcAft>
              <a:buClr>
                <a:schemeClr val="dk1"/>
              </a:buClr>
              <a:buSzPts val="1100"/>
              <a:buFont typeface="Arial"/>
              <a:buNone/>
            </a:pPr>
            <a:r>
              <a:rPr b="1" lang="en-US" sz="1800"/>
              <a:t>Why only mesial/distal sites?</a:t>
            </a:r>
            <a:endParaRPr b="1" sz="1800"/>
          </a:p>
          <a:p>
            <a:pPr indent="-330200" lvl="0" marL="457200" rtl="0" algn="l">
              <a:lnSpc>
                <a:spcPct val="115000"/>
              </a:lnSpc>
              <a:spcBef>
                <a:spcPts val="1200"/>
              </a:spcBef>
              <a:spcAft>
                <a:spcPts val="0"/>
              </a:spcAft>
              <a:buClr>
                <a:schemeClr val="dk1"/>
              </a:buClr>
              <a:buSzPts val="1600"/>
              <a:buChar char="●"/>
            </a:pPr>
            <a:r>
              <a:rPr lang="en-US" sz="1600"/>
              <a:t>Inter-proximal areas are where periodontitis typically begins and progresses.</a:t>
            </a:r>
            <a:endParaRPr sz="1600"/>
          </a:p>
          <a:p>
            <a:pPr indent="-330200" lvl="0" marL="457200" rtl="0" algn="l">
              <a:lnSpc>
                <a:spcPct val="115000"/>
              </a:lnSpc>
              <a:spcBef>
                <a:spcPts val="0"/>
              </a:spcBef>
              <a:spcAft>
                <a:spcPts val="0"/>
              </a:spcAft>
              <a:buClr>
                <a:schemeClr val="dk1"/>
              </a:buClr>
              <a:buSzPts val="1600"/>
              <a:buChar char="●"/>
            </a:pPr>
            <a:r>
              <a:rPr lang="en-US" sz="1600"/>
              <a:t>Excluding mid-facial/lingual (M/L) prevents false positives from isolated recession or overgrowth, aligning with CDC-AAP surveillance standards.</a:t>
            </a:r>
            <a:endParaRPr sz="1600"/>
          </a:p>
          <a:p>
            <a:pPr indent="0" lvl="0" marL="0" rtl="0" algn="l">
              <a:spcBef>
                <a:spcPts val="1200"/>
              </a:spcBef>
              <a:spcAft>
                <a:spcPts val="0"/>
              </a:spcAft>
              <a:buNone/>
            </a:pPr>
            <a:r>
              <a:rPr b="1" lang="en-US" sz="1200"/>
              <a:t>* </a:t>
            </a:r>
            <a:r>
              <a:rPr b="1" lang="en-US" sz="1200"/>
              <a:t>Classification standard chosen:</a:t>
            </a:r>
            <a:r>
              <a:rPr lang="en-US" sz="1200"/>
              <a:t> Although the 2017 World Workshop / 2018 EFP-AAP “Stage &amp; Grade” system is now preferred clinically—requiring radiographic bone-loss percentages—NHANES lacks those inputs; therefore, the analysis uses the fully implementable CDC-AAP 2012 interproximal CAL/PD surveillance rule.</a:t>
            </a:r>
            <a:endParaRPr sz="12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p:txBody>
      </p:sp>
      <p:sp>
        <p:nvSpPr>
          <p:cNvPr id="516" name="Google Shape;516;p59"/>
          <p:cNvSpPr txBox="1"/>
          <p:nvPr>
            <p:ph type="title"/>
          </p:nvPr>
        </p:nvSpPr>
        <p:spPr>
          <a:xfrm>
            <a:off x="457200" y="319098"/>
            <a:ext cx="11271300" cy="870000"/>
          </a:xfrm>
          <a:prstGeom prst="rect">
            <a:avLst/>
          </a:prstGeom>
        </p:spPr>
        <p:txBody>
          <a:bodyPr anchorCtr="0" anchor="ctr" bIns="274300" lIns="91425" spcFirstLastPara="1" rIns="91425" wrap="square" tIns="274300">
            <a:noAutofit/>
          </a:bodyPr>
          <a:lstStyle/>
          <a:p>
            <a:pPr indent="0" lvl="0" marL="0" rtl="0" algn="l">
              <a:lnSpc>
                <a:spcPct val="115000"/>
              </a:lnSpc>
              <a:spcBef>
                <a:spcPts val="1800"/>
              </a:spcBef>
              <a:spcAft>
                <a:spcPts val="400"/>
              </a:spcAft>
              <a:buNone/>
            </a:pPr>
            <a:r>
              <a:rPr lang="en-US" sz="3200">
                <a:solidFill>
                  <a:srgbClr val="800000"/>
                </a:solidFill>
              </a:rPr>
              <a:t>NHANES Variables for Periodontal Disease</a:t>
            </a:r>
            <a:endParaRPr sz="3200">
              <a:solidFill>
                <a:srgbClr val="800000"/>
              </a:solidFill>
            </a:endParaRPr>
          </a:p>
        </p:txBody>
      </p:sp>
      <p:sp>
        <p:nvSpPr>
          <p:cNvPr id="517" name="Google Shape;517;p59"/>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type="title"/>
          </p:nvPr>
        </p:nvSpPr>
        <p:spPr>
          <a:xfrm>
            <a:off x="457200" y="319096"/>
            <a:ext cx="11271300" cy="7698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Modeling Oral Health: Microsimulation for Periodontal Disease and Tooth Loss in the U.S.</a:t>
            </a:r>
            <a:endParaRPr sz="3200"/>
          </a:p>
        </p:txBody>
      </p:sp>
      <p:sp>
        <p:nvSpPr>
          <p:cNvPr id="92" name="Google Shape;92;p15"/>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93" name="Google Shape;93;p15"/>
          <p:cNvGrpSpPr/>
          <p:nvPr/>
        </p:nvGrpSpPr>
        <p:grpSpPr>
          <a:xfrm>
            <a:off x="5978344" y="1469448"/>
            <a:ext cx="5951842" cy="4110468"/>
            <a:chOff x="4192863" y="1002150"/>
            <a:chExt cx="3679200" cy="3139200"/>
          </a:xfrm>
        </p:grpSpPr>
        <p:sp>
          <p:nvSpPr>
            <p:cNvPr id="94" name="Google Shape;94;p15"/>
            <p:cNvSpPr/>
            <p:nvPr/>
          </p:nvSpPr>
          <p:spPr>
            <a:xfrm>
              <a:off x="4192863" y="1002150"/>
              <a:ext cx="3679200" cy="3139200"/>
            </a:xfrm>
            <a:prstGeom prst="round2DiagRect">
              <a:avLst>
                <a:gd fmla="val 0" name="adj1"/>
                <a:gd fmla="val 17764" name="adj2"/>
              </a:avLst>
            </a:prstGeom>
            <a:solidFill>
              <a:srgbClr val="801F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95" name="Google Shape;95;p15"/>
            <p:cNvSpPr txBox="1"/>
            <p:nvPr/>
          </p:nvSpPr>
          <p:spPr>
            <a:xfrm>
              <a:off x="5358765" y="1002150"/>
              <a:ext cx="2388600" cy="466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latin typeface="Roboto"/>
                  <a:ea typeface="Roboto"/>
                  <a:cs typeface="Roboto"/>
                  <a:sym typeface="Roboto"/>
                </a:rPr>
                <a:t>How Microsimulation Models Address Limitations in PD &amp; TL Research</a:t>
              </a:r>
              <a:endParaRPr sz="1500">
                <a:solidFill>
                  <a:srgbClr val="FFFFFF"/>
                </a:solidFill>
                <a:latin typeface="Roboto"/>
                <a:ea typeface="Roboto"/>
                <a:cs typeface="Roboto"/>
                <a:sym typeface="Roboto"/>
              </a:endParaRPr>
            </a:p>
          </p:txBody>
        </p:sp>
        <p:sp>
          <p:nvSpPr>
            <p:cNvPr id="96" name="Google Shape;96;p15"/>
            <p:cNvSpPr txBox="1"/>
            <p:nvPr/>
          </p:nvSpPr>
          <p:spPr>
            <a:xfrm>
              <a:off x="5190563" y="1426945"/>
              <a:ext cx="2617500" cy="2665500"/>
            </a:xfrm>
            <a:prstGeom prst="rect">
              <a:avLst/>
            </a:prstGeom>
            <a:noFill/>
            <a:ln>
              <a:noFill/>
            </a:ln>
          </p:spPr>
          <p:txBody>
            <a:bodyPr anchorCtr="0" anchor="t" bIns="121900" lIns="121900" spcFirstLastPara="1" rIns="121900" wrap="square" tIns="121900">
              <a:noAutofit/>
            </a:bodyPr>
            <a:lstStyle/>
            <a:p>
              <a:pPr indent="-298450" lvl="0" marL="457200" rtl="0" algn="l">
                <a:lnSpc>
                  <a:spcPct val="115000"/>
                </a:lnSpc>
                <a:spcBef>
                  <a:spcPts val="0"/>
                </a:spcBef>
                <a:spcAft>
                  <a:spcPts val="0"/>
                </a:spcAft>
                <a:buClr>
                  <a:schemeClr val="lt1"/>
                </a:buClr>
                <a:buSzPts val="1100"/>
                <a:buChar char="●"/>
              </a:pPr>
              <a:r>
                <a:rPr b="1" lang="en-US" sz="1100">
                  <a:solidFill>
                    <a:schemeClr val="lt1"/>
                  </a:solidFill>
                </a:rPr>
                <a:t>Captures Individual-Level Heterogeneity: </a:t>
              </a:r>
              <a:r>
                <a:rPr lang="en-US" sz="1100">
                  <a:solidFill>
                    <a:schemeClr val="lt1"/>
                  </a:solidFill>
                </a:rPr>
                <a:t>Individual-level models simulate hypothetical cohorts with diverse attributes (e.g., age, race, income, comorbidities, insurance status)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i="1" lang="en-US" sz="1100">
                  <a:solidFill>
                    <a:schemeClr val="lt1"/>
                  </a:solidFill>
                </a:rPr>
                <a:t>(Choi, Sima, &amp; Pandya, 2020; Broomhead et al., 2023)</a:t>
              </a:r>
              <a:endParaRPr i="1"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US" sz="1100">
                  <a:solidFill>
                    <a:schemeClr val="lt1"/>
                  </a:solidFill>
                </a:rPr>
                <a:t>Simulates Long-Term Disease Progression</a:t>
              </a:r>
              <a:endParaRPr b="1"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US" sz="1100">
                  <a:solidFill>
                    <a:schemeClr val="lt1"/>
                  </a:solidFill>
                </a:rPr>
                <a:t>Tracks periodontal status, tooth retention, and intervention outcomes over decades, something not feasible in real-world trials.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lang="en-US" sz="1100">
                  <a:solidFill>
                    <a:schemeClr val="lt1"/>
                  </a:solidFill>
                </a:rPr>
                <a:t>Replaces static transitions (in Markov models) with </a:t>
              </a:r>
              <a:r>
                <a:rPr b="1" lang="en-US" sz="1100">
                  <a:solidFill>
                    <a:schemeClr val="lt1"/>
                  </a:solidFill>
                </a:rPr>
                <a:t>dynamic life-course modeling</a:t>
              </a:r>
              <a:r>
                <a:rPr lang="en-US" sz="1100">
                  <a:solidFill>
                    <a:schemeClr val="lt1"/>
                  </a:solidFill>
                </a:rPr>
                <a:t>.</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i="1" lang="en-US" sz="1100">
                  <a:solidFill>
                    <a:schemeClr val="lt1"/>
                  </a:solidFill>
                </a:rPr>
                <a:t>(Qu et al., 2019)</a:t>
              </a:r>
              <a:endParaRPr b="1"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US" sz="1100">
                  <a:solidFill>
                    <a:schemeClr val="lt1"/>
                  </a:solidFill>
                </a:rPr>
                <a:t>Policy &amp; Intervention Scenarios</a:t>
              </a:r>
              <a:endParaRPr sz="1100">
                <a:solidFill>
                  <a:schemeClr val="dk1"/>
                </a:solidFill>
              </a:endParaRPr>
            </a:p>
            <a:p>
              <a:pPr indent="-298450" lvl="1" marL="914400" rtl="0" algn="l">
                <a:lnSpc>
                  <a:spcPct val="115000"/>
                </a:lnSpc>
                <a:spcBef>
                  <a:spcPts val="0"/>
                </a:spcBef>
                <a:spcAft>
                  <a:spcPts val="0"/>
                </a:spcAft>
                <a:buClr>
                  <a:schemeClr val="lt1"/>
                </a:buClr>
                <a:buSzPts val="1100"/>
                <a:buChar char="○"/>
              </a:pPr>
              <a:r>
                <a:rPr lang="en-US" sz="1100">
                  <a:solidFill>
                    <a:schemeClr val="lt1"/>
                  </a:solidFill>
                </a:rPr>
                <a:t>Helps evaluate </a:t>
              </a:r>
              <a:r>
                <a:rPr b="1" lang="en-US" sz="1100">
                  <a:solidFill>
                    <a:schemeClr val="lt1"/>
                  </a:solidFill>
                </a:rPr>
                <a:t>cost-effectiveness</a:t>
              </a:r>
              <a:r>
                <a:rPr lang="en-US" sz="1100">
                  <a:solidFill>
                    <a:schemeClr val="lt1"/>
                  </a:solidFill>
                </a:rPr>
                <a:t> for public health programs.</a:t>
              </a:r>
              <a:endParaRPr sz="1100">
                <a:solidFill>
                  <a:schemeClr val="lt1"/>
                </a:solidFill>
              </a:endParaRPr>
            </a:p>
            <a:p>
              <a:pPr indent="-298450" lvl="1" marL="914400" rtl="0" algn="l">
                <a:lnSpc>
                  <a:spcPct val="115000"/>
                </a:lnSpc>
                <a:spcBef>
                  <a:spcPts val="0"/>
                </a:spcBef>
                <a:spcAft>
                  <a:spcPts val="0"/>
                </a:spcAft>
                <a:buClr>
                  <a:schemeClr val="lt1"/>
                </a:buClr>
                <a:buSzPts val="1100"/>
                <a:buChar char="○"/>
              </a:pPr>
              <a:r>
                <a:rPr i="1" lang="en-US" sz="1100">
                  <a:solidFill>
                    <a:schemeClr val="lt1"/>
                  </a:solidFill>
                </a:rPr>
                <a:t>(Choi et al., 2020; Brocklehurst et al., 2019)</a:t>
              </a:r>
              <a:endParaRPr sz="1100">
                <a:solidFill>
                  <a:schemeClr val="lt1"/>
                </a:solidFill>
              </a:endParaRPr>
            </a:p>
            <a:p>
              <a:pPr indent="0" lvl="0" marL="0" rtl="0" algn="l">
                <a:lnSpc>
                  <a:spcPct val="115000"/>
                </a:lnSpc>
                <a:spcBef>
                  <a:spcPts val="2100"/>
                </a:spcBef>
                <a:spcAft>
                  <a:spcPts val="0"/>
                </a:spcAft>
                <a:buNone/>
              </a:pPr>
              <a:r>
                <a:t/>
              </a:r>
              <a:endParaRPr i="1" sz="1100">
                <a:solidFill>
                  <a:schemeClr val="dk1"/>
                </a:solidFill>
              </a:endParaRPr>
            </a:p>
            <a:p>
              <a:pPr indent="0" lvl="0" marL="0" rtl="0" algn="l">
                <a:lnSpc>
                  <a:spcPct val="115000"/>
                </a:lnSpc>
                <a:spcBef>
                  <a:spcPts val="2100"/>
                </a:spcBef>
                <a:spcAft>
                  <a:spcPts val="2100"/>
                </a:spcAft>
                <a:buNone/>
              </a:pPr>
              <a:r>
                <a:t/>
              </a:r>
              <a:endParaRPr i="1" sz="1100">
                <a:solidFill>
                  <a:schemeClr val="dk1"/>
                </a:solidFill>
              </a:endParaRPr>
            </a:p>
          </p:txBody>
        </p:sp>
      </p:grpSp>
      <p:grpSp>
        <p:nvGrpSpPr>
          <p:cNvPr id="97" name="Google Shape;97;p15"/>
          <p:cNvGrpSpPr/>
          <p:nvPr/>
        </p:nvGrpSpPr>
        <p:grpSpPr>
          <a:xfrm>
            <a:off x="4004120" y="1469449"/>
            <a:ext cx="3778906" cy="2122099"/>
            <a:chOff x="3163086" y="1002150"/>
            <a:chExt cx="2035500" cy="1569600"/>
          </a:xfrm>
        </p:grpSpPr>
        <p:sp>
          <p:nvSpPr>
            <p:cNvPr id="98" name="Google Shape;98;p15"/>
            <p:cNvSpPr/>
            <p:nvPr/>
          </p:nvSpPr>
          <p:spPr>
            <a:xfrm flipH="1">
              <a:off x="3216519" y="1002150"/>
              <a:ext cx="1944600" cy="1569600"/>
            </a:xfrm>
            <a:prstGeom prst="round2DiagRect">
              <a:avLst>
                <a:gd fmla="val 0" name="adj1"/>
                <a:gd fmla="val 17764" name="adj2"/>
              </a:avLst>
            </a:prstGeom>
            <a:solidFill>
              <a:srgbClr val="B02B2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15"/>
            <p:cNvSpPr txBox="1"/>
            <p:nvPr/>
          </p:nvSpPr>
          <p:spPr>
            <a:xfrm>
              <a:off x="3461157" y="1051807"/>
              <a:ext cx="1451700" cy="421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300">
                  <a:solidFill>
                    <a:schemeClr val="lt1"/>
                  </a:solidFill>
                </a:rPr>
                <a:t>Longitudinal Cohort Studies</a:t>
              </a:r>
              <a:endParaRPr b="1" sz="1300">
                <a:solidFill>
                  <a:schemeClr val="lt1"/>
                </a:solidFill>
                <a:latin typeface="Roboto"/>
                <a:ea typeface="Roboto"/>
                <a:cs typeface="Roboto"/>
                <a:sym typeface="Roboto"/>
              </a:endParaRPr>
            </a:p>
          </p:txBody>
        </p:sp>
        <p:sp>
          <p:nvSpPr>
            <p:cNvPr id="100" name="Google Shape;100;p15"/>
            <p:cNvSpPr txBox="1"/>
            <p:nvPr/>
          </p:nvSpPr>
          <p:spPr>
            <a:xfrm>
              <a:off x="3163086" y="1329511"/>
              <a:ext cx="2035500" cy="1149300"/>
            </a:xfrm>
            <a:prstGeom prst="rect">
              <a:avLst/>
            </a:prstGeom>
            <a:noFill/>
            <a:ln>
              <a:noFill/>
            </a:ln>
          </p:spPr>
          <p:txBody>
            <a:bodyPr anchorCtr="0" anchor="t" bIns="121900" lIns="121900" spcFirstLastPara="1" rIns="121900" wrap="square" tIns="121900">
              <a:noAutofit/>
            </a:bodyPr>
            <a:lstStyle/>
            <a:p>
              <a:pPr indent="-298450" lvl="0" marL="457200" rtl="0" algn="l">
                <a:lnSpc>
                  <a:spcPct val="115000"/>
                </a:lnSpc>
                <a:spcBef>
                  <a:spcPts val="0"/>
                </a:spcBef>
                <a:spcAft>
                  <a:spcPts val="0"/>
                </a:spcAft>
                <a:buClr>
                  <a:schemeClr val="lt1"/>
                </a:buClr>
                <a:buSzPts val="1100"/>
                <a:buChar char="●"/>
              </a:pPr>
              <a:r>
                <a:rPr lang="en-US" sz="1100">
                  <a:solidFill>
                    <a:schemeClr val="lt1"/>
                  </a:solidFill>
                </a:rPr>
                <a:t>Follow individuals over time to assess the </a:t>
              </a:r>
              <a:r>
                <a:rPr b="1" lang="en-US" sz="1100">
                  <a:solidFill>
                    <a:schemeClr val="lt1"/>
                  </a:solidFill>
                </a:rPr>
                <a:t>natural progression of disease</a:t>
              </a:r>
              <a:r>
                <a:rPr lang="en-US" sz="1100">
                  <a:solidFill>
                    <a:schemeClr val="lt1"/>
                  </a:solidFill>
                </a:rPr>
                <a:t>, risk factors, and outcomes such as tooth loss – </a:t>
              </a:r>
              <a:r>
                <a:rPr b="1" i="1" lang="en-US" sz="1100">
                  <a:solidFill>
                    <a:schemeClr val="lt1"/>
                  </a:solidFill>
                </a:rPr>
                <a:t>VA Dental Longitudinal Study</a:t>
              </a:r>
              <a:endParaRPr i="1"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US" sz="1100">
                  <a:solidFill>
                    <a:schemeClr val="lt1"/>
                  </a:solidFill>
                </a:rPr>
                <a:t>Limitations: costly</a:t>
              </a:r>
              <a:r>
                <a:rPr lang="en-US" sz="1100">
                  <a:solidFill>
                    <a:schemeClr val="lt1"/>
                  </a:solidFill>
                </a:rPr>
                <a:t>, and less adaptable to assessing various policy scenarios.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i="1" lang="en-US" sz="1100">
                  <a:solidFill>
                    <a:schemeClr val="lt1"/>
                  </a:solidFill>
                </a:rPr>
                <a:t>(Romandini et al., 2021; Genco &amp; Sanz, 2020)</a:t>
              </a:r>
              <a:endParaRPr sz="1100">
                <a:solidFill>
                  <a:schemeClr val="lt1"/>
                </a:solidFill>
              </a:endParaRPr>
            </a:p>
            <a:p>
              <a:pPr indent="0" lvl="0" marL="0" rtl="0" algn="l">
                <a:lnSpc>
                  <a:spcPct val="115000"/>
                </a:lnSpc>
                <a:spcBef>
                  <a:spcPts val="2100"/>
                </a:spcBef>
                <a:spcAft>
                  <a:spcPts val="2100"/>
                </a:spcAft>
                <a:buNone/>
              </a:pPr>
              <a:r>
                <a:t/>
              </a:r>
              <a:endParaRPr sz="1100">
                <a:solidFill>
                  <a:schemeClr val="dk1"/>
                </a:solidFill>
              </a:endParaRPr>
            </a:p>
          </p:txBody>
        </p:sp>
      </p:grpSp>
      <p:grpSp>
        <p:nvGrpSpPr>
          <p:cNvPr id="101" name="Google Shape;101;p15"/>
          <p:cNvGrpSpPr/>
          <p:nvPr/>
        </p:nvGrpSpPr>
        <p:grpSpPr>
          <a:xfrm>
            <a:off x="717524" y="1469483"/>
            <a:ext cx="3386499" cy="1988526"/>
            <a:chOff x="1232055" y="1002150"/>
            <a:chExt cx="1984470" cy="1569600"/>
          </a:xfrm>
        </p:grpSpPr>
        <p:sp>
          <p:nvSpPr>
            <p:cNvPr id="102" name="Google Shape;102;p15"/>
            <p:cNvSpPr/>
            <p:nvPr/>
          </p:nvSpPr>
          <p:spPr>
            <a:xfrm rot="10800000">
              <a:off x="1271925" y="1002150"/>
              <a:ext cx="1944600" cy="1569600"/>
            </a:xfrm>
            <a:prstGeom prst="round2DiagRect">
              <a:avLst>
                <a:gd fmla="val 0" name="adj1"/>
                <a:gd fmla="val 17764" name="adj2"/>
              </a:avLst>
            </a:prstGeom>
            <a:solidFill>
              <a:srgbClr val="D8372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 name="Google Shape;103;p15"/>
            <p:cNvSpPr txBox="1"/>
            <p:nvPr/>
          </p:nvSpPr>
          <p:spPr>
            <a:xfrm>
              <a:off x="1347831" y="1070969"/>
              <a:ext cx="1783500" cy="334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300">
                  <a:solidFill>
                    <a:schemeClr val="lt1"/>
                  </a:solidFill>
                </a:rPr>
                <a:t>Cross-Sectional Population Surveys</a:t>
              </a:r>
              <a:endParaRPr sz="1700">
                <a:solidFill>
                  <a:schemeClr val="lt1"/>
                </a:solidFill>
                <a:latin typeface="Roboto"/>
                <a:ea typeface="Roboto"/>
                <a:cs typeface="Roboto"/>
                <a:sym typeface="Roboto"/>
              </a:endParaRPr>
            </a:p>
          </p:txBody>
        </p:sp>
        <p:sp>
          <p:nvSpPr>
            <p:cNvPr id="104" name="Google Shape;104;p15"/>
            <p:cNvSpPr txBox="1"/>
            <p:nvPr/>
          </p:nvSpPr>
          <p:spPr>
            <a:xfrm>
              <a:off x="1232055" y="1405167"/>
              <a:ext cx="1944600" cy="1063800"/>
            </a:xfrm>
            <a:prstGeom prst="rect">
              <a:avLst/>
            </a:prstGeom>
            <a:noFill/>
            <a:ln>
              <a:noFill/>
            </a:ln>
          </p:spPr>
          <p:txBody>
            <a:bodyPr anchorCtr="0" anchor="t" bIns="121900" lIns="121900" spcFirstLastPara="1" rIns="121900" wrap="square" tIns="121900">
              <a:noAutofit/>
            </a:bodyPr>
            <a:lstStyle/>
            <a:p>
              <a:pPr indent="-298450" lvl="0" marL="457200" rtl="0" algn="l">
                <a:lnSpc>
                  <a:spcPct val="115000"/>
                </a:lnSpc>
                <a:spcBef>
                  <a:spcPts val="0"/>
                </a:spcBef>
                <a:spcAft>
                  <a:spcPts val="0"/>
                </a:spcAft>
                <a:buClr>
                  <a:schemeClr val="lt1"/>
                </a:buClr>
                <a:buSzPts val="1100"/>
                <a:buChar char="●"/>
              </a:pPr>
              <a:r>
                <a:rPr lang="en-US" sz="1100">
                  <a:solidFill>
                    <a:schemeClr val="lt1"/>
                  </a:solidFill>
                </a:rPr>
                <a:t>Used to </a:t>
              </a:r>
              <a:r>
                <a:rPr b="1" lang="en-US" sz="1100">
                  <a:solidFill>
                    <a:schemeClr val="lt1"/>
                  </a:solidFill>
                </a:rPr>
                <a:t>estimate prevalence</a:t>
              </a:r>
              <a:r>
                <a:rPr lang="en-US" sz="1100">
                  <a:solidFill>
                    <a:schemeClr val="lt1"/>
                  </a:solidFill>
                </a:rPr>
                <a:t> and </a:t>
              </a:r>
              <a:r>
                <a:rPr b="1" lang="en-US" sz="1100">
                  <a:solidFill>
                    <a:schemeClr val="lt1"/>
                  </a:solidFill>
                </a:rPr>
                <a:t>demographic distribution</a:t>
              </a:r>
              <a:r>
                <a:rPr lang="en-US" sz="1100">
                  <a:solidFill>
                    <a:schemeClr val="lt1"/>
                  </a:solidFill>
                </a:rPr>
                <a:t> of PD and TL.</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US" sz="1100">
                  <a:solidFill>
                    <a:schemeClr val="lt1"/>
                  </a:solidFill>
                </a:rPr>
                <a:t>Limitations: </a:t>
              </a:r>
              <a:r>
                <a:rPr lang="en-US" sz="1100">
                  <a:solidFill>
                    <a:schemeClr val="lt1"/>
                  </a:solidFill>
                </a:rPr>
                <a:t>It </a:t>
              </a:r>
              <a:r>
                <a:rPr b="1" lang="en-US" sz="1100">
                  <a:solidFill>
                    <a:schemeClr val="lt1"/>
                  </a:solidFill>
                </a:rPr>
                <a:t>does not capture disease progression</a:t>
              </a:r>
              <a:r>
                <a:rPr lang="en-US" sz="1100">
                  <a:solidFill>
                    <a:schemeClr val="lt1"/>
                  </a:solidFill>
                </a:rPr>
                <a:t> or evaluate intervention impacts.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i="1" lang="en-US" sz="1100">
                  <a:solidFill>
                    <a:schemeClr val="lt1"/>
                  </a:solidFill>
                </a:rPr>
                <a:t>(Qu et al., 2019; CDC, 2019)</a:t>
              </a:r>
              <a:endParaRPr sz="1100">
                <a:solidFill>
                  <a:schemeClr val="lt1"/>
                </a:solidFill>
              </a:endParaRPr>
            </a:p>
          </p:txBody>
        </p:sp>
      </p:grpSp>
      <p:grpSp>
        <p:nvGrpSpPr>
          <p:cNvPr id="105" name="Google Shape;105;p15"/>
          <p:cNvGrpSpPr/>
          <p:nvPr/>
        </p:nvGrpSpPr>
        <p:grpSpPr>
          <a:xfrm>
            <a:off x="719946" y="3457974"/>
            <a:ext cx="3386486" cy="2122099"/>
            <a:chOff x="1003426" y="2571756"/>
            <a:chExt cx="2213100" cy="1569600"/>
          </a:xfrm>
        </p:grpSpPr>
        <p:sp>
          <p:nvSpPr>
            <p:cNvPr id="106" name="Google Shape;106;p15"/>
            <p:cNvSpPr/>
            <p:nvPr/>
          </p:nvSpPr>
          <p:spPr>
            <a:xfrm flipH="1">
              <a:off x="1003426" y="2571756"/>
              <a:ext cx="2213100" cy="1569600"/>
            </a:xfrm>
            <a:prstGeom prst="round2DiagRect">
              <a:avLst>
                <a:gd fmla="val 0" name="adj1"/>
                <a:gd fmla="val 17764" name="adj2"/>
              </a:avLst>
            </a:prstGeom>
            <a:solidFill>
              <a:srgbClr val="B02B2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 name="Google Shape;107;p15"/>
            <p:cNvSpPr txBox="1"/>
            <p:nvPr/>
          </p:nvSpPr>
          <p:spPr>
            <a:xfrm>
              <a:off x="1152186" y="2590152"/>
              <a:ext cx="2006100" cy="268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300">
                  <a:solidFill>
                    <a:schemeClr val="lt1"/>
                  </a:solidFill>
                </a:rPr>
                <a:t>Markov and Decision Tree Models</a:t>
              </a:r>
              <a:endParaRPr sz="1300">
                <a:solidFill>
                  <a:schemeClr val="lt1"/>
                </a:solidFill>
                <a:latin typeface="Roboto"/>
                <a:ea typeface="Roboto"/>
                <a:cs typeface="Roboto"/>
                <a:sym typeface="Roboto"/>
              </a:endParaRPr>
            </a:p>
          </p:txBody>
        </p:sp>
        <p:sp>
          <p:nvSpPr>
            <p:cNvPr id="108" name="Google Shape;108;p15"/>
            <p:cNvSpPr txBox="1"/>
            <p:nvPr/>
          </p:nvSpPr>
          <p:spPr>
            <a:xfrm>
              <a:off x="1010877" y="2797798"/>
              <a:ext cx="2170800" cy="966900"/>
            </a:xfrm>
            <a:prstGeom prst="rect">
              <a:avLst/>
            </a:prstGeom>
            <a:noFill/>
            <a:ln>
              <a:noFill/>
            </a:ln>
          </p:spPr>
          <p:txBody>
            <a:bodyPr anchorCtr="0" anchor="t" bIns="121900" lIns="121900" spcFirstLastPara="1" rIns="121900" wrap="square" tIns="121900">
              <a:noAutofit/>
            </a:bodyPr>
            <a:lstStyle/>
            <a:p>
              <a:pPr indent="-298450" lvl="0" marL="457200" rtl="0" algn="l">
                <a:lnSpc>
                  <a:spcPct val="115000"/>
                </a:lnSpc>
                <a:spcBef>
                  <a:spcPts val="0"/>
                </a:spcBef>
                <a:spcAft>
                  <a:spcPts val="0"/>
                </a:spcAft>
                <a:buClr>
                  <a:schemeClr val="lt1"/>
                </a:buClr>
                <a:buSzPts val="1100"/>
                <a:buChar char="●"/>
              </a:pPr>
              <a:r>
                <a:rPr lang="en-US" sz="1100">
                  <a:solidFill>
                    <a:schemeClr val="lt1"/>
                  </a:solidFill>
                </a:rPr>
                <a:t>discrete-state transition (e.g., healthy → gingivitis → periodontitis → tooth loss).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US" sz="1100">
                  <a:solidFill>
                    <a:schemeClr val="lt1"/>
                  </a:solidFill>
                </a:rPr>
                <a:t>The models rely on </a:t>
              </a:r>
              <a:r>
                <a:rPr b="1" lang="en-US" sz="1100">
                  <a:solidFill>
                    <a:schemeClr val="lt1"/>
                  </a:solidFill>
                </a:rPr>
                <a:t>average transition probabilities</a:t>
              </a:r>
              <a:r>
                <a:rPr lang="en-US" sz="1100">
                  <a:solidFill>
                    <a:schemeClr val="lt1"/>
                  </a:solidFill>
                </a:rPr>
                <a:t> and assume </a:t>
              </a:r>
              <a:r>
                <a:rPr b="1" lang="en-US" sz="1100">
                  <a:solidFill>
                    <a:schemeClr val="lt1"/>
                  </a:solidFill>
                </a:rPr>
                <a:t>homogeneity</a:t>
              </a:r>
              <a:r>
                <a:rPr lang="en-US" sz="1100">
                  <a:solidFill>
                    <a:schemeClr val="lt1"/>
                  </a:solidFill>
                </a:rPr>
                <a:t>.</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US" sz="1100">
                  <a:solidFill>
                    <a:schemeClr val="lt1"/>
                  </a:solidFill>
                </a:rPr>
                <a:t>They are static and </a:t>
              </a:r>
              <a:r>
                <a:rPr b="1" lang="en-US" sz="1100">
                  <a:solidFill>
                    <a:schemeClr val="lt1"/>
                  </a:solidFill>
                </a:rPr>
                <a:t>cannot perform individual-level analysis.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i="1" lang="en-US" sz="1100">
                  <a:solidFill>
                    <a:schemeClr val="lt1"/>
                  </a:solidFill>
                </a:rPr>
                <a:t>(Qu et al., 2019; Krauth et al., 2019)</a:t>
              </a:r>
              <a:endParaRPr i="1" sz="1100">
                <a:solidFill>
                  <a:schemeClr val="lt1"/>
                </a:solidFill>
              </a:endParaRPr>
            </a:p>
            <a:p>
              <a:pPr indent="0" lvl="0" marL="0" rtl="0" algn="l">
                <a:lnSpc>
                  <a:spcPct val="115000"/>
                </a:lnSpc>
                <a:spcBef>
                  <a:spcPts val="2100"/>
                </a:spcBef>
                <a:spcAft>
                  <a:spcPts val="2100"/>
                </a:spcAft>
                <a:buNone/>
              </a:pPr>
              <a:r>
                <a:t/>
              </a:r>
              <a:endParaRPr sz="1100">
                <a:solidFill>
                  <a:srgbClr val="FFFFFF"/>
                </a:solidFill>
                <a:latin typeface="Roboto"/>
                <a:ea typeface="Roboto"/>
                <a:cs typeface="Roboto"/>
                <a:sym typeface="Roboto"/>
              </a:endParaRPr>
            </a:p>
          </p:txBody>
        </p:sp>
      </p:grpSp>
      <p:grpSp>
        <p:nvGrpSpPr>
          <p:cNvPr id="109" name="Google Shape;109;p15"/>
          <p:cNvGrpSpPr/>
          <p:nvPr/>
        </p:nvGrpSpPr>
        <p:grpSpPr>
          <a:xfrm>
            <a:off x="4004200" y="3458029"/>
            <a:ext cx="3730600" cy="2122094"/>
            <a:chOff x="3167751" y="2378511"/>
            <a:chExt cx="1993374" cy="1762830"/>
          </a:xfrm>
        </p:grpSpPr>
        <p:sp>
          <p:nvSpPr>
            <p:cNvPr id="110" name="Google Shape;110;p15"/>
            <p:cNvSpPr/>
            <p:nvPr/>
          </p:nvSpPr>
          <p:spPr>
            <a:xfrm rot="10800000">
              <a:off x="3216525" y="2405841"/>
              <a:ext cx="1944600" cy="1735500"/>
            </a:xfrm>
            <a:prstGeom prst="round2DiagRect">
              <a:avLst>
                <a:gd fmla="val 0" name="adj1"/>
                <a:gd fmla="val 17764" name="adj2"/>
              </a:avLst>
            </a:prstGeom>
            <a:solidFill>
              <a:srgbClr val="D8372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p15"/>
            <p:cNvSpPr txBox="1"/>
            <p:nvPr/>
          </p:nvSpPr>
          <p:spPr>
            <a:xfrm>
              <a:off x="3363732" y="2378511"/>
              <a:ext cx="1754700" cy="294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300">
                  <a:solidFill>
                    <a:schemeClr val="lt1"/>
                  </a:solidFill>
                </a:rPr>
                <a:t>Regression-Based Analyses</a:t>
              </a:r>
              <a:endParaRPr b="1" sz="1300">
                <a:solidFill>
                  <a:schemeClr val="lt1"/>
                </a:solidFill>
                <a:latin typeface="Roboto"/>
                <a:ea typeface="Roboto"/>
                <a:cs typeface="Roboto"/>
                <a:sym typeface="Roboto"/>
              </a:endParaRPr>
            </a:p>
          </p:txBody>
        </p:sp>
        <p:sp>
          <p:nvSpPr>
            <p:cNvPr id="112" name="Google Shape;112;p15"/>
            <p:cNvSpPr txBox="1"/>
            <p:nvPr/>
          </p:nvSpPr>
          <p:spPr>
            <a:xfrm>
              <a:off x="3167751" y="2617335"/>
              <a:ext cx="1944600" cy="1427400"/>
            </a:xfrm>
            <a:prstGeom prst="rect">
              <a:avLst/>
            </a:prstGeom>
            <a:noFill/>
            <a:ln>
              <a:noFill/>
            </a:ln>
          </p:spPr>
          <p:txBody>
            <a:bodyPr anchorCtr="0" anchor="t" bIns="121900" lIns="121900" spcFirstLastPara="1" rIns="121900" wrap="square" tIns="121900">
              <a:noAutofit/>
            </a:bodyPr>
            <a:lstStyle/>
            <a:p>
              <a:pPr indent="-298450" lvl="0" marL="457200" rtl="0" algn="l">
                <a:lnSpc>
                  <a:spcPct val="115000"/>
                </a:lnSpc>
                <a:spcBef>
                  <a:spcPts val="0"/>
                </a:spcBef>
                <a:spcAft>
                  <a:spcPts val="0"/>
                </a:spcAft>
                <a:buClr>
                  <a:schemeClr val="lt1"/>
                </a:buClr>
                <a:buSzPts val="1100"/>
                <a:buChar char="●"/>
              </a:pPr>
              <a:r>
                <a:rPr lang="en-US" sz="1100">
                  <a:solidFill>
                    <a:schemeClr val="lt1"/>
                  </a:solidFill>
                </a:rPr>
                <a:t>Widely applied to explore associations between PD/TL and other factors (e.g., diabetes, SSBs, smoking).</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US" sz="1100">
                  <a:solidFill>
                    <a:schemeClr val="lt1"/>
                  </a:solidFill>
                </a:rPr>
                <a:t>Useful for </a:t>
              </a:r>
              <a:r>
                <a:rPr b="1" lang="en-US" sz="1100">
                  <a:solidFill>
                    <a:schemeClr val="lt1"/>
                  </a:solidFill>
                </a:rPr>
                <a:t>risk factor identification</a:t>
              </a:r>
              <a:r>
                <a:rPr lang="en-US" sz="1100">
                  <a:solidFill>
                    <a:schemeClr val="lt1"/>
                  </a:solidFill>
                </a:rPr>
                <a:t> but limited in </a:t>
              </a:r>
              <a:r>
                <a:rPr b="1" lang="en-US" sz="1100">
                  <a:solidFill>
                    <a:schemeClr val="lt1"/>
                  </a:solidFill>
                </a:rPr>
                <a:t>predictive or policy-testing power</a:t>
              </a:r>
              <a:r>
                <a:rPr lang="en-US" sz="1100">
                  <a:solidFill>
                    <a:schemeClr val="lt1"/>
                  </a:solidFill>
                </a:rPr>
                <a:t>.</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en-US" sz="1100">
                  <a:solidFill>
                    <a:schemeClr val="lt1"/>
                  </a:solidFill>
                </a:rPr>
                <a:t>These models typically </a:t>
              </a:r>
              <a:r>
                <a:rPr b="1" lang="en-US" sz="1100">
                  <a:solidFill>
                    <a:schemeClr val="lt1"/>
                  </a:solidFill>
                </a:rPr>
                <a:t>lack temporal dynamics</a:t>
              </a:r>
              <a:r>
                <a:rPr lang="en-US" sz="1100">
                  <a:solidFill>
                    <a:schemeClr val="lt1"/>
                  </a:solidFill>
                </a:rPr>
                <a:t>.</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i="1" lang="en-US" sz="1100">
                  <a:solidFill>
                    <a:schemeClr val="lt1"/>
                  </a:solidFill>
                </a:rPr>
                <a:t>(Nazir, 2017; Winning &amp; Linden, 2015)</a:t>
              </a:r>
              <a:endParaRPr i="1" sz="1100">
                <a:solidFill>
                  <a:schemeClr val="lt1"/>
                </a:solidFill>
              </a:endParaRPr>
            </a:p>
            <a:p>
              <a:pPr indent="0" lvl="0" marL="0" rtl="0" algn="l">
                <a:lnSpc>
                  <a:spcPct val="115000"/>
                </a:lnSpc>
                <a:spcBef>
                  <a:spcPts val="2100"/>
                </a:spcBef>
                <a:spcAft>
                  <a:spcPts val="2100"/>
                </a:spcAft>
                <a:buNone/>
              </a:pPr>
              <a:r>
                <a:t/>
              </a:r>
              <a:endParaRPr sz="1100">
                <a:solidFill>
                  <a:srgbClr val="FFFFFF"/>
                </a:solidFill>
                <a:latin typeface="Roboto"/>
                <a:ea typeface="Roboto"/>
                <a:cs typeface="Roboto"/>
                <a:sym typeface="Roboto"/>
              </a:endParaRPr>
            </a:p>
          </p:txBody>
        </p:sp>
      </p:grpSp>
      <p:grpSp>
        <p:nvGrpSpPr>
          <p:cNvPr id="113" name="Google Shape;113;p15"/>
          <p:cNvGrpSpPr/>
          <p:nvPr/>
        </p:nvGrpSpPr>
        <p:grpSpPr>
          <a:xfrm>
            <a:off x="3817243" y="3297199"/>
            <a:ext cx="571019" cy="466402"/>
            <a:chOff x="3157188" y="909150"/>
            <a:chExt cx="470400" cy="470400"/>
          </a:xfrm>
        </p:grpSpPr>
        <p:sp>
          <p:nvSpPr>
            <p:cNvPr id="114" name="Google Shape;114;p15"/>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p15"/>
            <p:cNvSpPr/>
            <p:nvPr/>
          </p:nvSpPr>
          <p:spPr>
            <a:xfrm>
              <a:off x="3243138" y="995100"/>
              <a:ext cx="298500" cy="298500"/>
            </a:xfrm>
            <a:prstGeom prst="mathPlus">
              <a:avLst>
                <a:gd fmla="val 9900" name="adj1"/>
              </a:avLst>
            </a:prstGeom>
            <a:solidFill>
              <a:srgbClr val="B02B2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0"/>
          <p:cNvSpPr txBox="1"/>
          <p:nvPr>
            <p:ph type="title"/>
          </p:nvPr>
        </p:nvSpPr>
        <p:spPr>
          <a:xfrm>
            <a:off x="457200" y="319097"/>
            <a:ext cx="11271300" cy="7377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solidFill>
                  <a:srgbClr val="800000"/>
                </a:solidFill>
              </a:rPr>
              <a:t>MICE-based Method for Data Imputation</a:t>
            </a:r>
            <a:endParaRPr sz="3200">
              <a:solidFill>
                <a:srgbClr val="800000"/>
              </a:solidFill>
            </a:endParaRPr>
          </a:p>
        </p:txBody>
      </p:sp>
      <p:sp>
        <p:nvSpPr>
          <p:cNvPr id="523" name="Google Shape;523;p60"/>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24" name="Google Shape;524;p60"/>
          <p:cNvSpPr txBox="1"/>
          <p:nvPr/>
        </p:nvSpPr>
        <p:spPr>
          <a:xfrm>
            <a:off x="350225" y="1530000"/>
            <a:ext cx="5140800" cy="39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chemeClr val="dk1"/>
                </a:solidFill>
              </a:rPr>
              <a:t>Strict Imputation-Based Classification</a:t>
            </a:r>
            <a:r>
              <a:rPr lang="en-US" sz="1600">
                <a:solidFill>
                  <a:schemeClr val="dk1"/>
                </a:solidFill>
              </a:rPr>
              <a:t>: We use a conservative approach where </a:t>
            </a:r>
            <a:r>
              <a:rPr i="1" lang="en-US" sz="1600">
                <a:solidFill>
                  <a:schemeClr val="dk1"/>
                </a:solidFill>
              </a:rPr>
              <a:t>any missing tooth-level CAL or PD value</a:t>
            </a:r>
            <a:r>
              <a:rPr lang="en-US" sz="1600">
                <a:solidFill>
                  <a:schemeClr val="dk1"/>
                </a:solidFill>
              </a:rPr>
              <a:t> results in an unclassified (NA) periodontal severity status.</a:t>
            </a:r>
            <a:br>
              <a:rPr lang="en-US" sz="1600">
                <a:solidFill>
                  <a:schemeClr val="dk1"/>
                </a:solidFill>
              </a:rPr>
            </a:br>
            <a:endParaRPr sz="1600">
              <a:solidFill>
                <a:schemeClr val="dk1"/>
              </a:solidFill>
            </a:endParaRPr>
          </a:p>
          <a:p>
            <a:pPr indent="0" lvl="0" marL="0" rtl="0" algn="l">
              <a:spcBef>
                <a:spcPts val="0"/>
              </a:spcBef>
              <a:spcAft>
                <a:spcPts val="0"/>
              </a:spcAft>
              <a:buClr>
                <a:schemeClr val="dk1"/>
              </a:buClr>
              <a:buSzPts val="1100"/>
              <a:buFont typeface="Arial"/>
              <a:buNone/>
            </a:pPr>
            <a:r>
              <a:rPr b="1" lang="en-US" sz="1600">
                <a:solidFill>
                  <a:schemeClr val="dk1"/>
                </a:solidFill>
              </a:rPr>
              <a:t>High Missingness in Raw Data</a:t>
            </a:r>
            <a:r>
              <a:rPr lang="en-US" sz="1600">
                <a:solidFill>
                  <a:schemeClr val="dk1"/>
                </a:solidFill>
              </a:rPr>
              <a:t>: Due to substantial missingness in NHANES dental exams, many participants are unclassifiable under this strict rule unless missing values are imputed.</a:t>
            </a:r>
            <a:br>
              <a:rPr lang="en-US" sz="1600">
                <a:solidFill>
                  <a:schemeClr val="dk1"/>
                </a:solidFill>
              </a:rPr>
            </a:br>
            <a:endParaRPr sz="1600">
              <a:solidFill>
                <a:schemeClr val="dk1"/>
              </a:solidFill>
            </a:endParaRPr>
          </a:p>
          <a:p>
            <a:pPr indent="0" lvl="0" marL="0" rtl="0" algn="l">
              <a:spcBef>
                <a:spcPts val="0"/>
              </a:spcBef>
              <a:spcAft>
                <a:spcPts val="0"/>
              </a:spcAft>
              <a:buNone/>
            </a:pPr>
            <a:r>
              <a:rPr b="1" lang="en-US" sz="1600">
                <a:solidFill>
                  <a:schemeClr val="dk1"/>
                </a:solidFill>
              </a:rPr>
              <a:t>Visual Comparison</a:t>
            </a:r>
            <a:r>
              <a:rPr lang="en-US" sz="1600">
                <a:solidFill>
                  <a:schemeClr val="dk1"/>
                </a:solidFill>
              </a:rPr>
              <a:t>: This chart compares the original severity variable (based on partial data) to the imputed version, highlighting the impact of stricter missing data handling.</a:t>
            </a:r>
            <a:endParaRPr sz="3700">
              <a:solidFill>
                <a:schemeClr val="dk1"/>
              </a:solidFill>
            </a:endParaRPr>
          </a:p>
        </p:txBody>
      </p:sp>
      <p:pic>
        <p:nvPicPr>
          <p:cNvPr id="525" name="Google Shape;525;p60" title="newplot.png"/>
          <p:cNvPicPr preferRelativeResize="0"/>
          <p:nvPr/>
        </p:nvPicPr>
        <p:blipFill>
          <a:blip r:embed="rId3">
            <a:alphaModFix/>
          </a:blip>
          <a:stretch>
            <a:fillRect/>
          </a:stretch>
        </p:blipFill>
        <p:spPr>
          <a:xfrm>
            <a:off x="5649058" y="1448985"/>
            <a:ext cx="6396174" cy="39496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1"/>
          <p:cNvSpPr txBox="1"/>
          <p:nvPr>
            <p:ph idx="1" type="body"/>
          </p:nvPr>
        </p:nvSpPr>
        <p:spPr>
          <a:xfrm>
            <a:off x="457200" y="1217690"/>
            <a:ext cx="11271300" cy="4422600"/>
          </a:xfrm>
          <a:prstGeom prst="rect">
            <a:avLst/>
          </a:prstGeom>
        </p:spPr>
        <p:txBody>
          <a:bodyPr anchorCtr="0" anchor="t" bIns="274300" lIns="91425" spcFirstLastPara="1" rIns="91425" wrap="square" tIns="91425">
            <a:noAutofit/>
          </a:bodyPr>
          <a:lstStyle/>
          <a:p>
            <a:pPr indent="-342900" lvl="0" marL="457200" rtl="0" algn="l">
              <a:spcBef>
                <a:spcPts val="1200"/>
              </a:spcBef>
              <a:spcAft>
                <a:spcPts val="0"/>
              </a:spcAft>
              <a:buSzPts val="1800"/>
              <a:buChar char="●"/>
            </a:pPr>
            <a:r>
              <a:rPr lang="en-US" sz="1800"/>
              <a:t>Multiple imputation (MI) by chained equations (MICE) is a widely applied method for imputing missing clinical data</a:t>
            </a:r>
            <a:endParaRPr sz="1800"/>
          </a:p>
          <a:p>
            <a:pPr indent="-330200" lvl="1" marL="914400" rtl="0" algn="l">
              <a:spcBef>
                <a:spcPts val="0"/>
              </a:spcBef>
              <a:spcAft>
                <a:spcPts val="0"/>
              </a:spcAft>
              <a:buSzPts val="1600"/>
              <a:buChar char="○"/>
            </a:pPr>
            <a:r>
              <a:rPr lang="en-US" sz="1600"/>
              <a:t>key assumption: values i</a:t>
            </a:r>
            <a:r>
              <a:rPr lang="en-US" sz="1600"/>
              <a:t>n dataset </a:t>
            </a:r>
            <a:r>
              <a:rPr lang="en-US" sz="1600"/>
              <a:t>missing</a:t>
            </a:r>
            <a:r>
              <a:rPr b="1" lang="en-US" sz="1600"/>
              <a:t> at random</a:t>
            </a:r>
            <a:endParaRPr b="1" sz="1600"/>
          </a:p>
          <a:p>
            <a:pPr indent="-330200" lvl="1" marL="914400" rtl="0" algn="l">
              <a:spcBef>
                <a:spcPts val="0"/>
              </a:spcBef>
              <a:spcAft>
                <a:spcPts val="0"/>
              </a:spcAft>
              <a:buSzPts val="1600"/>
              <a:buChar char="○"/>
            </a:pPr>
            <a:r>
              <a:rPr lang="en-US" sz="1600"/>
              <a:t>imputes the missing data by consulting on observations of</a:t>
            </a:r>
            <a:r>
              <a:rPr b="1" lang="en-US" sz="1600"/>
              <a:t> other variables</a:t>
            </a:r>
            <a:endParaRPr b="1" sz="1600"/>
          </a:p>
          <a:p>
            <a:pPr indent="-330200" lvl="1" marL="914400" rtl="0" algn="l">
              <a:spcBef>
                <a:spcPts val="0"/>
              </a:spcBef>
              <a:spcAft>
                <a:spcPts val="0"/>
              </a:spcAft>
              <a:buSzPts val="1600"/>
              <a:buChar char="○"/>
            </a:pPr>
            <a:r>
              <a:rPr lang="en-US" sz="1600"/>
              <a:t>drawing plausible values from the models → updating the model parameters sequentially across each variable → convergence / reach max # iteration</a:t>
            </a:r>
            <a:endParaRPr sz="1600"/>
          </a:p>
          <a:p>
            <a:pPr indent="-330200" lvl="1" marL="914400" rtl="0" algn="l">
              <a:spcBef>
                <a:spcPts val="0"/>
              </a:spcBef>
              <a:spcAft>
                <a:spcPts val="0"/>
              </a:spcAft>
              <a:buSzPts val="1600"/>
              <a:buChar char="○"/>
            </a:pPr>
            <a:r>
              <a:rPr lang="en-US" sz="1600"/>
              <a:t>1</a:t>
            </a:r>
            <a:r>
              <a:rPr lang="en-US" sz="1600"/>
              <a:t>0 datasets, </a:t>
            </a:r>
            <a:r>
              <a:rPr lang="en-US" sz="1600"/>
              <a:t>50 iterations, </a:t>
            </a:r>
            <a:r>
              <a:rPr lang="en-US" sz="1600"/>
              <a:t>pooling for final result</a:t>
            </a:r>
            <a:endParaRPr sz="1800"/>
          </a:p>
          <a:p>
            <a:pPr indent="0" lvl="0" marL="0" rtl="0" algn="l">
              <a:spcBef>
                <a:spcPts val="1200"/>
              </a:spcBef>
              <a:spcAft>
                <a:spcPts val="0"/>
              </a:spcAft>
              <a:buNone/>
            </a:pPr>
            <a:r>
              <a:t/>
            </a:r>
            <a:endParaRPr sz="100"/>
          </a:p>
          <a:p>
            <a:pPr indent="-342900" lvl="0" marL="457200" rtl="0" algn="l">
              <a:spcBef>
                <a:spcPts val="1200"/>
              </a:spcBef>
              <a:spcAft>
                <a:spcPts val="0"/>
              </a:spcAft>
              <a:buSzPts val="1800"/>
              <a:buChar char="●"/>
            </a:pPr>
            <a:r>
              <a:rPr lang="en-US" sz="1800"/>
              <a:t>Two most popular methods for imputation: </a:t>
            </a:r>
            <a:endParaRPr sz="1800"/>
          </a:p>
          <a:p>
            <a:pPr indent="-330200" lvl="1" marL="914400" rtl="0" algn="l">
              <a:spcBef>
                <a:spcPts val="0"/>
              </a:spcBef>
              <a:spcAft>
                <a:spcPts val="0"/>
              </a:spcAft>
              <a:buSzPts val="1600"/>
              <a:buChar char="○"/>
            </a:pPr>
            <a:r>
              <a:rPr lang="en-US" sz="1600"/>
              <a:t>Predictive mean matching (PMM): </a:t>
            </a:r>
            <a:endParaRPr sz="1600"/>
          </a:p>
          <a:p>
            <a:pPr indent="-330200" lvl="2" marL="1371600" rtl="0" algn="l">
              <a:spcBef>
                <a:spcPts val="0"/>
              </a:spcBef>
              <a:spcAft>
                <a:spcPts val="0"/>
              </a:spcAft>
              <a:buSzPts val="1600"/>
              <a:buChar char="■"/>
            </a:pPr>
            <a:r>
              <a:rPr lang="en-US" sz="1600"/>
              <a:t>Using closest predicted value </a:t>
            </a:r>
            <a:endParaRPr sz="1600"/>
          </a:p>
          <a:p>
            <a:pPr indent="-330200" lvl="2" marL="1371600" rtl="0" algn="l">
              <a:spcBef>
                <a:spcPts val="0"/>
              </a:spcBef>
              <a:spcAft>
                <a:spcPts val="0"/>
              </a:spcAft>
              <a:buSzPts val="1600"/>
              <a:buChar char="■"/>
            </a:pPr>
            <a:r>
              <a:rPr lang="en-US" sz="1600"/>
              <a:t>Useful for imputing values that are: </a:t>
            </a:r>
            <a:br>
              <a:rPr lang="en-US" sz="1600"/>
            </a:br>
            <a:r>
              <a:rPr lang="en-US" sz="1600"/>
              <a:t>Multimodal/</a:t>
            </a:r>
            <a:r>
              <a:rPr b="1" lang="en-US" sz="1600"/>
              <a:t>Integer</a:t>
            </a:r>
            <a:r>
              <a:rPr lang="en-US" sz="1600"/>
              <a:t>/Skewed</a:t>
            </a:r>
            <a:endParaRPr sz="1600"/>
          </a:p>
          <a:p>
            <a:pPr indent="-330200" lvl="1" marL="914400" rtl="0" algn="l">
              <a:spcBef>
                <a:spcPts val="0"/>
              </a:spcBef>
              <a:spcAft>
                <a:spcPts val="0"/>
              </a:spcAft>
              <a:buSzPts val="1600"/>
              <a:buChar char="○"/>
            </a:pPr>
            <a:r>
              <a:rPr lang="en-US" sz="1600"/>
              <a:t>Classification and regression trees (CARTs):</a:t>
            </a:r>
            <a:endParaRPr sz="1600"/>
          </a:p>
          <a:p>
            <a:pPr indent="-330200" lvl="2" marL="1371600" rtl="0" algn="l">
              <a:spcBef>
                <a:spcPts val="0"/>
              </a:spcBef>
              <a:spcAft>
                <a:spcPts val="0"/>
              </a:spcAft>
              <a:buSzPts val="1600"/>
              <a:buChar char="■"/>
            </a:pPr>
            <a:r>
              <a:rPr lang="en-US" sz="1600"/>
              <a:t>Using other covariates as predictors</a:t>
            </a:r>
            <a:endParaRPr sz="1600"/>
          </a:p>
          <a:p>
            <a:pPr indent="-330200" lvl="2" marL="1371600" rtl="0" algn="l">
              <a:spcBef>
                <a:spcPts val="0"/>
              </a:spcBef>
              <a:spcAft>
                <a:spcPts val="0"/>
              </a:spcAft>
              <a:buSzPts val="1600"/>
              <a:buChar char="■"/>
            </a:pPr>
            <a:r>
              <a:rPr lang="en-US" sz="1600"/>
              <a:t>Useful for imputing values that are:	</a:t>
            </a:r>
            <a:br>
              <a:rPr lang="en-US" sz="1600"/>
            </a:br>
            <a:r>
              <a:rPr lang="en-US" sz="1600"/>
              <a:t>Continuous/</a:t>
            </a:r>
            <a:r>
              <a:rPr lang="en-US" sz="1600"/>
              <a:t>Bimodal</a:t>
            </a:r>
            <a:endParaRPr sz="1600"/>
          </a:p>
          <a:p>
            <a:pPr indent="0" lvl="0" marL="0" rtl="0" algn="l">
              <a:spcBef>
                <a:spcPts val="1200"/>
              </a:spcBef>
              <a:spcAft>
                <a:spcPts val="0"/>
              </a:spcAft>
              <a:buNone/>
            </a:pPr>
            <a:r>
              <a:t/>
            </a:r>
            <a:endParaRPr sz="1800"/>
          </a:p>
        </p:txBody>
      </p:sp>
      <p:sp>
        <p:nvSpPr>
          <p:cNvPr id="531" name="Google Shape;531;p61"/>
          <p:cNvSpPr txBox="1"/>
          <p:nvPr>
            <p:ph type="title"/>
          </p:nvPr>
        </p:nvSpPr>
        <p:spPr>
          <a:xfrm>
            <a:off x="457200" y="319972"/>
            <a:ext cx="11271300" cy="809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solidFill>
                  <a:srgbClr val="800000"/>
                </a:solidFill>
              </a:rPr>
              <a:t>MICE-based Method for Data Imputation</a:t>
            </a:r>
            <a:endParaRPr sz="3200">
              <a:solidFill>
                <a:srgbClr val="800000"/>
              </a:solidFill>
            </a:endParaRPr>
          </a:p>
        </p:txBody>
      </p:sp>
      <p:sp>
        <p:nvSpPr>
          <p:cNvPr id="532" name="Google Shape;532;p61"/>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33" name="Google Shape;533;p61"/>
          <p:cNvPicPr preferRelativeResize="0"/>
          <p:nvPr/>
        </p:nvPicPr>
        <p:blipFill>
          <a:blip r:embed="rId3">
            <a:alphaModFix/>
          </a:blip>
          <a:stretch>
            <a:fillRect/>
          </a:stretch>
        </p:blipFill>
        <p:spPr>
          <a:xfrm>
            <a:off x="6242600" y="3429000"/>
            <a:ext cx="5867373" cy="2061499"/>
          </a:xfrm>
          <a:prstGeom prst="rect">
            <a:avLst/>
          </a:prstGeom>
          <a:noFill/>
          <a:ln>
            <a:noFill/>
          </a:ln>
        </p:spPr>
      </p:pic>
      <p:sp>
        <p:nvSpPr>
          <p:cNvPr id="534" name="Google Shape;534;p61"/>
          <p:cNvSpPr txBox="1"/>
          <p:nvPr/>
        </p:nvSpPr>
        <p:spPr>
          <a:xfrm>
            <a:off x="7731575" y="5490500"/>
            <a:ext cx="4231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chemeClr val="dk1"/>
                </a:solidFill>
              </a:rPr>
              <a:t>Source: https://cran.r-project.org/web/packages/miceRanger/vignettes/miceAlgorithm.html</a:t>
            </a:r>
            <a:endParaRPr sz="8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2"/>
          <p:cNvSpPr txBox="1"/>
          <p:nvPr>
            <p:ph idx="1" type="body"/>
          </p:nvPr>
        </p:nvSpPr>
        <p:spPr>
          <a:xfrm>
            <a:off x="457200" y="1217690"/>
            <a:ext cx="11271300" cy="44226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None/>
            </a:pPr>
            <a:r>
              <a:rPr b="1" lang="en-US" sz="1800">
                <a:highlight>
                  <a:schemeClr val="lt1"/>
                </a:highlight>
              </a:rPr>
              <a:t>The Imputation approach this research used is based on a validated model (Zhang et al. 2024)</a:t>
            </a:r>
            <a:endParaRPr b="1" sz="1800">
              <a:highlight>
                <a:schemeClr val="lt1"/>
              </a:highlight>
            </a:endParaRPr>
          </a:p>
          <a:p>
            <a:pPr indent="-330200" lvl="0" marL="457200" rtl="0" algn="l">
              <a:spcBef>
                <a:spcPts val="1200"/>
              </a:spcBef>
              <a:spcAft>
                <a:spcPts val="0"/>
              </a:spcAft>
              <a:buSzPts val="1600"/>
              <a:buChar char="•"/>
            </a:pPr>
            <a:r>
              <a:rPr lang="en-US" sz="1600"/>
              <a:t>The key covariates for MICE are: "age", "sex", "race", "number of missing teeth", "Current Smoker Status" and 4 oral health questionnaires, where</a:t>
            </a:r>
            <a:endParaRPr sz="16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rPr b="1" lang="en-US" sz="1800"/>
              <a:t>Propensity Score Model for Smoking (used in validation):</a:t>
            </a:r>
            <a:endParaRPr b="1" sz="1800"/>
          </a:p>
          <a:p>
            <a:pPr indent="0" lvl="0" marL="457200" rtl="0" algn="l">
              <a:spcBef>
                <a:spcPts val="1200"/>
              </a:spcBef>
              <a:spcAft>
                <a:spcPts val="0"/>
              </a:spcAft>
              <a:buNone/>
            </a:pPr>
            <a:r>
              <a:t/>
            </a:r>
            <a:endParaRPr sz="1800"/>
          </a:p>
        </p:txBody>
      </p:sp>
      <p:sp>
        <p:nvSpPr>
          <p:cNvPr id="540" name="Google Shape;540;p62"/>
          <p:cNvSpPr txBox="1"/>
          <p:nvPr>
            <p:ph type="title"/>
          </p:nvPr>
        </p:nvSpPr>
        <p:spPr>
          <a:xfrm>
            <a:off x="457200" y="319972"/>
            <a:ext cx="11271300" cy="797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solidFill>
                  <a:srgbClr val="800000"/>
                </a:solidFill>
              </a:rPr>
              <a:t>MICE-based Method for Data Imputation</a:t>
            </a:r>
            <a:endParaRPr sz="3200">
              <a:solidFill>
                <a:srgbClr val="800000"/>
              </a:solidFill>
            </a:endParaRPr>
          </a:p>
        </p:txBody>
      </p:sp>
      <p:sp>
        <p:nvSpPr>
          <p:cNvPr id="541" name="Google Shape;541;p62"/>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2" name="Google Shape;542;p62"/>
          <p:cNvSpPr txBox="1"/>
          <p:nvPr/>
        </p:nvSpPr>
        <p:spPr>
          <a:xfrm>
            <a:off x="8553300" y="5542550"/>
            <a:ext cx="3638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chemeClr val="dk1"/>
                </a:solidFill>
              </a:rPr>
              <a:t>Source: </a:t>
            </a:r>
            <a:r>
              <a:rPr lang="en-US" sz="800">
                <a:solidFill>
                  <a:schemeClr val="dk1"/>
                </a:solidFill>
              </a:rPr>
              <a:t>https://journals.sagepub.com/doi/10.1177/23800844241228277</a:t>
            </a:r>
            <a:endParaRPr sz="800">
              <a:solidFill>
                <a:schemeClr val="dk1"/>
              </a:solidFill>
            </a:endParaRPr>
          </a:p>
        </p:txBody>
      </p:sp>
      <p:pic>
        <p:nvPicPr>
          <p:cNvPr id="543" name="Google Shape;543;p62"/>
          <p:cNvPicPr preferRelativeResize="0"/>
          <p:nvPr/>
        </p:nvPicPr>
        <p:blipFill>
          <a:blip r:embed="rId3">
            <a:alphaModFix/>
          </a:blip>
          <a:stretch>
            <a:fillRect/>
          </a:stretch>
        </p:blipFill>
        <p:spPr>
          <a:xfrm>
            <a:off x="899075" y="5336775"/>
            <a:ext cx="9687250" cy="205775"/>
          </a:xfrm>
          <a:prstGeom prst="rect">
            <a:avLst/>
          </a:prstGeom>
          <a:noFill/>
          <a:ln>
            <a:noFill/>
          </a:ln>
        </p:spPr>
      </p:pic>
      <p:graphicFrame>
        <p:nvGraphicFramePr>
          <p:cNvPr id="544" name="Google Shape;544;p62"/>
          <p:cNvGraphicFramePr/>
          <p:nvPr/>
        </p:nvGraphicFramePr>
        <p:xfrm>
          <a:off x="1014600" y="2340975"/>
          <a:ext cx="3000000" cy="3000000"/>
        </p:xfrm>
        <a:graphic>
          <a:graphicData uri="http://schemas.openxmlformats.org/drawingml/2006/table">
            <a:tbl>
              <a:tblPr>
                <a:noFill/>
                <a:tableStyleId>{0B419C3C-F81E-404C-BEA5-8DC54F98D1C1}</a:tableStyleId>
              </a:tblPr>
              <a:tblGrid>
                <a:gridCol w="924425"/>
                <a:gridCol w="8531800"/>
              </a:tblGrid>
              <a:tr h="346950">
                <a:tc>
                  <a:txBody>
                    <a:bodyPr/>
                    <a:lstStyle/>
                    <a:p>
                      <a:pPr indent="0" lvl="0" marL="0" rtl="0" algn="ctr">
                        <a:spcBef>
                          <a:spcPts val="0"/>
                        </a:spcBef>
                        <a:spcAft>
                          <a:spcPts val="0"/>
                        </a:spcAft>
                        <a:buNone/>
                      </a:pPr>
                      <a:r>
                        <a:rPr lang="en-US"/>
                        <a:t>Variable</a:t>
                      </a:r>
                      <a:endParaRPr/>
                    </a:p>
                  </a:txBody>
                  <a:tcPr marT="91425" marB="91425" marR="91425" marL="91425"/>
                </a:tc>
                <a:tc>
                  <a:txBody>
                    <a:bodyPr/>
                    <a:lstStyle/>
                    <a:p>
                      <a:pPr indent="0" lvl="0" marL="0" rtl="0" algn="ctr">
                        <a:spcBef>
                          <a:spcPts val="0"/>
                        </a:spcBef>
                        <a:spcAft>
                          <a:spcPts val="0"/>
                        </a:spcAft>
                        <a:buNone/>
                      </a:pPr>
                      <a:r>
                        <a:rPr lang="en-US"/>
                        <a:t>Question</a:t>
                      </a:r>
                      <a:endParaRPr/>
                    </a:p>
                  </a:txBody>
                  <a:tcPr marT="91425" marB="91425" marR="91425" marL="91425"/>
                </a:tc>
              </a:tr>
              <a:tr h="346950">
                <a:tc>
                  <a:txBody>
                    <a:bodyPr/>
                    <a:lstStyle/>
                    <a:p>
                      <a:pPr indent="0" lvl="0" marL="0" rtl="0" algn="l">
                        <a:spcBef>
                          <a:spcPts val="0"/>
                        </a:spcBef>
                        <a:spcAft>
                          <a:spcPts val="0"/>
                        </a:spcAft>
                        <a:buNone/>
                      </a:pPr>
                      <a:r>
                        <a:rPr lang="en-US"/>
                        <a:t>OHQ835</a:t>
                      </a:r>
                      <a:endParaRPr/>
                    </a:p>
                  </a:txBody>
                  <a:tcPr marT="91425" marB="91425" marR="91425" marL="91425"/>
                </a:tc>
                <a:tc>
                  <a:txBody>
                    <a:bodyPr/>
                    <a:lstStyle/>
                    <a:p>
                      <a:pPr indent="0" lvl="0" marL="0" rtl="0" algn="l">
                        <a:spcBef>
                          <a:spcPts val="0"/>
                        </a:spcBef>
                        <a:spcAft>
                          <a:spcPts val="0"/>
                        </a:spcAft>
                        <a:buNone/>
                      </a:pPr>
                      <a:r>
                        <a:rPr lang="en-US"/>
                        <a:t>{Do you/Does SP} think {you/s/he} might have gum disease?</a:t>
                      </a:r>
                      <a:endParaRPr/>
                    </a:p>
                  </a:txBody>
                  <a:tcPr marT="91425" marB="91425" marR="91425" marL="91425"/>
                </a:tc>
              </a:tr>
              <a:tr h="533775">
                <a:tc>
                  <a:txBody>
                    <a:bodyPr/>
                    <a:lstStyle/>
                    <a:p>
                      <a:pPr indent="0" lvl="0" marL="0" rtl="0" algn="l">
                        <a:spcBef>
                          <a:spcPts val="0"/>
                        </a:spcBef>
                        <a:spcAft>
                          <a:spcPts val="0"/>
                        </a:spcAft>
                        <a:buNone/>
                      </a:pPr>
                      <a:r>
                        <a:rPr lang="en-US"/>
                        <a:t>OHQ850</a:t>
                      </a:r>
                      <a:endParaRPr/>
                    </a:p>
                  </a:txBody>
                  <a:tcPr marT="91425" marB="91425" marR="91425" marL="91425"/>
                </a:tc>
                <a:tc>
                  <a:txBody>
                    <a:bodyPr/>
                    <a:lstStyle/>
                    <a:p>
                      <a:pPr indent="0" lvl="0" marL="0" rtl="0" algn="l">
                        <a:spcBef>
                          <a:spcPts val="0"/>
                        </a:spcBef>
                        <a:spcAft>
                          <a:spcPts val="0"/>
                        </a:spcAft>
                        <a:buNone/>
                      </a:pPr>
                      <a:r>
                        <a:rPr lang="en-US"/>
                        <a:t>{Have you/Has SP} ever had treatment for gum disease such as scaling and root planing, sometimes called "deep cleaning"?</a:t>
                      </a:r>
                      <a:endParaRPr/>
                    </a:p>
                  </a:txBody>
                  <a:tcPr marT="91425" marB="91425" marR="91425" marL="91425"/>
                </a:tc>
              </a:tr>
              <a:tr h="346950">
                <a:tc>
                  <a:txBody>
                    <a:bodyPr/>
                    <a:lstStyle/>
                    <a:p>
                      <a:pPr indent="0" lvl="0" marL="0" rtl="0" algn="l">
                        <a:spcBef>
                          <a:spcPts val="0"/>
                        </a:spcBef>
                        <a:spcAft>
                          <a:spcPts val="0"/>
                        </a:spcAft>
                        <a:buNone/>
                      </a:pPr>
                      <a:r>
                        <a:rPr lang="en-US"/>
                        <a:t>OHQ855</a:t>
                      </a:r>
                      <a:endParaRPr/>
                    </a:p>
                  </a:txBody>
                  <a:tcPr marT="91425" marB="91425" marR="91425" marL="91425"/>
                </a:tc>
                <a:tc>
                  <a:txBody>
                    <a:bodyPr/>
                    <a:lstStyle/>
                    <a:p>
                      <a:pPr indent="0" lvl="0" marL="0" rtl="0" algn="l">
                        <a:spcBef>
                          <a:spcPts val="0"/>
                        </a:spcBef>
                        <a:spcAft>
                          <a:spcPts val="0"/>
                        </a:spcAft>
                        <a:buNone/>
                      </a:pPr>
                      <a:r>
                        <a:rPr lang="en-US"/>
                        <a:t>{Have you/Has SP} ever had any teeth become loose on their own, without an injury</a:t>
                      </a:r>
                      <a:endParaRPr/>
                    </a:p>
                  </a:txBody>
                  <a:tcPr marT="91425" marB="91425" marR="91425" marL="91425"/>
                </a:tc>
              </a:tr>
              <a:tr h="497125">
                <a:tc>
                  <a:txBody>
                    <a:bodyPr/>
                    <a:lstStyle/>
                    <a:p>
                      <a:pPr indent="0" lvl="0" marL="0" rtl="0" algn="l">
                        <a:spcBef>
                          <a:spcPts val="0"/>
                        </a:spcBef>
                        <a:spcAft>
                          <a:spcPts val="0"/>
                        </a:spcAft>
                        <a:buNone/>
                      </a:pPr>
                      <a:r>
                        <a:rPr lang="en-US"/>
                        <a:t>OHQ860</a:t>
                      </a:r>
                      <a:endParaRPr/>
                    </a:p>
                  </a:txBody>
                  <a:tcPr marT="91425" marB="91425" marR="91425" marL="91425"/>
                </a:tc>
                <a:tc>
                  <a:txBody>
                    <a:bodyPr/>
                    <a:lstStyle/>
                    <a:p>
                      <a:pPr indent="0" lvl="0" marL="0" rtl="0" algn="l">
                        <a:spcBef>
                          <a:spcPts val="0"/>
                        </a:spcBef>
                        <a:spcAft>
                          <a:spcPts val="0"/>
                        </a:spcAft>
                        <a:buNone/>
                      </a:pPr>
                      <a:r>
                        <a:rPr lang="en-US"/>
                        <a:t>{Have you/Has SP} ever been told by a dental professional that {you/s/he} lost bone around [your/his/her} teeth?</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3"/>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50" name="Google Shape;550;p63"/>
          <p:cNvSpPr txBox="1"/>
          <p:nvPr>
            <p:ph type="title"/>
          </p:nvPr>
        </p:nvSpPr>
        <p:spPr>
          <a:xfrm>
            <a:off x="457200" y="319972"/>
            <a:ext cx="11271300" cy="773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solidFill>
                  <a:srgbClr val="800000"/>
                </a:solidFill>
              </a:rPr>
              <a:t>MICE-based Method for Data Imputation</a:t>
            </a:r>
            <a:endParaRPr sz="3200">
              <a:solidFill>
                <a:srgbClr val="800000"/>
              </a:solidFill>
            </a:endParaRPr>
          </a:p>
        </p:txBody>
      </p:sp>
      <p:pic>
        <p:nvPicPr>
          <p:cNvPr id="551" name="Google Shape;551;p63" title="newplot.png"/>
          <p:cNvPicPr preferRelativeResize="0"/>
          <p:nvPr/>
        </p:nvPicPr>
        <p:blipFill>
          <a:blip r:embed="rId3">
            <a:alphaModFix/>
          </a:blip>
          <a:stretch>
            <a:fillRect/>
          </a:stretch>
        </p:blipFill>
        <p:spPr>
          <a:xfrm>
            <a:off x="6096000" y="1601100"/>
            <a:ext cx="6096000" cy="3764280"/>
          </a:xfrm>
          <a:prstGeom prst="rect">
            <a:avLst/>
          </a:prstGeom>
          <a:noFill/>
          <a:ln>
            <a:noFill/>
          </a:ln>
        </p:spPr>
      </p:pic>
      <p:pic>
        <p:nvPicPr>
          <p:cNvPr id="552" name="Google Shape;552;p63" title="newplot.png"/>
          <p:cNvPicPr preferRelativeResize="0"/>
          <p:nvPr/>
        </p:nvPicPr>
        <p:blipFill>
          <a:blip r:embed="rId4">
            <a:alphaModFix/>
          </a:blip>
          <a:stretch>
            <a:fillRect/>
          </a:stretch>
        </p:blipFill>
        <p:spPr>
          <a:xfrm>
            <a:off x="13342" y="1601128"/>
            <a:ext cx="6096000" cy="376422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4"/>
          <p:cNvSpPr txBox="1"/>
          <p:nvPr>
            <p:ph idx="1" type="body"/>
          </p:nvPr>
        </p:nvSpPr>
        <p:spPr>
          <a:xfrm>
            <a:off x="457200" y="1480999"/>
            <a:ext cx="5403900" cy="41592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US" sz="1800"/>
              <a:t>Variable format:</a:t>
            </a:r>
            <a:r>
              <a:rPr lang="en-US" sz="1800"/>
              <a:t> </a:t>
            </a:r>
            <a:r>
              <a:rPr i="1" lang="en-US" sz="1800"/>
              <a:t>OHX + ## + TC</a:t>
            </a:r>
            <a:endParaRPr i="1" sz="1800"/>
          </a:p>
          <a:p>
            <a:pPr indent="-330200" lvl="0" marL="457200" rtl="0" algn="l">
              <a:lnSpc>
                <a:spcPct val="115000"/>
              </a:lnSpc>
              <a:spcBef>
                <a:spcPts val="1200"/>
              </a:spcBef>
              <a:spcAft>
                <a:spcPts val="0"/>
              </a:spcAft>
              <a:buClr>
                <a:schemeClr val="dk1"/>
              </a:buClr>
              <a:buSzPts val="1600"/>
              <a:buChar char="●"/>
            </a:pPr>
            <a:r>
              <a:rPr i="1" lang="en-US" sz="1600"/>
              <a:t>OHX</a:t>
            </a:r>
            <a:r>
              <a:rPr lang="en-US" sz="1600"/>
              <a:t> = Oral Health Exam file prefix</a:t>
            </a:r>
            <a:endParaRPr sz="1600"/>
          </a:p>
          <a:p>
            <a:pPr indent="-330200" lvl="0" marL="457200" rtl="0" algn="l">
              <a:lnSpc>
                <a:spcPct val="115000"/>
              </a:lnSpc>
              <a:spcBef>
                <a:spcPts val="0"/>
              </a:spcBef>
              <a:spcAft>
                <a:spcPts val="0"/>
              </a:spcAft>
              <a:buClr>
                <a:schemeClr val="dk1"/>
              </a:buClr>
              <a:buSzPts val="1600"/>
              <a:buChar char="●"/>
            </a:pPr>
            <a:r>
              <a:rPr i="1" lang="en-US" sz="1600"/>
              <a:t>##</a:t>
            </a:r>
            <a:r>
              <a:rPr lang="en-US" sz="1600"/>
              <a:t> = tooth number 01-32</a:t>
            </a:r>
            <a:endParaRPr sz="1600"/>
          </a:p>
          <a:p>
            <a:pPr indent="-330200" lvl="0" marL="457200" rtl="0" algn="l">
              <a:lnSpc>
                <a:spcPct val="115000"/>
              </a:lnSpc>
              <a:spcBef>
                <a:spcPts val="0"/>
              </a:spcBef>
              <a:spcAft>
                <a:spcPts val="0"/>
              </a:spcAft>
              <a:buClr>
                <a:schemeClr val="dk1"/>
              </a:buClr>
              <a:buSzPts val="1600"/>
              <a:buChar char="●"/>
            </a:pPr>
            <a:r>
              <a:rPr i="1" lang="en-US" sz="1600"/>
              <a:t>TC</a:t>
            </a:r>
            <a:r>
              <a:rPr lang="en-US" sz="1600"/>
              <a:t> = Tooth Count status (</a:t>
            </a:r>
            <a:r>
              <a:rPr b="1" i="1" lang="en-US" sz="1600"/>
              <a:t>Permanent tooth present, </a:t>
            </a:r>
            <a:r>
              <a:rPr i="1" lang="en-US" sz="1600"/>
              <a:t>Primary (deciduous) tooth present, Tooth not present, </a:t>
            </a:r>
            <a:r>
              <a:rPr i="1" lang="en-US" sz="1600"/>
              <a:t>Dental implant, Permanent dental root fragment present</a:t>
            </a:r>
            <a:r>
              <a:rPr lang="en-US" sz="1600"/>
              <a:t>)</a:t>
            </a:r>
            <a:endParaRPr sz="1600"/>
          </a:p>
          <a:p>
            <a:pPr indent="0" lvl="0" marL="0" rtl="0" algn="l">
              <a:spcBef>
                <a:spcPts val="1200"/>
              </a:spcBef>
              <a:spcAft>
                <a:spcPts val="0"/>
              </a:spcAft>
              <a:buNone/>
            </a:pPr>
            <a:r>
              <a:rPr b="1" lang="en-US" sz="1800"/>
              <a:t>Wisdom teeth excluded:</a:t>
            </a:r>
            <a:r>
              <a:rPr lang="en-US" sz="1800"/>
              <a:t> </a:t>
            </a:r>
            <a:r>
              <a:rPr lang="en-US" sz="1600"/>
              <a:t>third molars (01, 16, 17, 32) are dropped from analyses.</a:t>
            </a:r>
            <a:endParaRPr sz="1600"/>
          </a:p>
          <a:p>
            <a:pPr indent="0" lvl="0" marL="0" rtl="0" algn="l">
              <a:spcBef>
                <a:spcPts val="1200"/>
              </a:spcBef>
              <a:spcAft>
                <a:spcPts val="0"/>
              </a:spcAft>
              <a:buNone/>
            </a:pPr>
            <a:r>
              <a:rPr b="1" lang="en-US" sz="1800"/>
              <a:t>Tooth-count rule:</a:t>
            </a:r>
            <a:r>
              <a:rPr lang="en-US" sz="1800"/>
              <a:t> </a:t>
            </a:r>
            <a:r>
              <a:rPr lang="en-US" sz="1600"/>
              <a:t>only </a:t>
            </a:r>
            <a:r>
              <a:rPr i="1" lang="en-US" sz="1600"/>
              <a:t>Permanent tooth present</a:t>
            </a:r>
            <a:r>
              <a:rPr lang="en-US" sz="1600"/>
              <a:t> contributes to the numeric tooth-count; implants, roots, and primary teeth are </a:t>
            </a:r>
            <a:r>
              <a:rPr b="1" lang="en-US" sz="1600"/>
              <a:t>not</a:t>
            </a:r>
            <a:r>
              <a:rPr lang="en-US" sz="1600"/>
              <a:t> counted.</a:t>
            </a:r>
            <a:endParaRPr sz="1600"/>
          </a:p>
        </p:txBody>
      </p:sp>
      <p:sp>
        <p:nvSpPr>
          <p:cNvPr id="558" name="Google Shape;558;p64"/>
          <p:cNvSpPr txBox="1"/>
          <p:nvPr>
            <p:ph type="title"/>
          </p:nvPr>
        </p:nvSpPr>
        <p:spPr>
          <a:xfrm>
            <a:off x="457200" y="319097"/>
            <a:ext cx="11271300" cy="755400"/>
          </a:xfrm>
          <a:prstGeom prst="rect">
            <a:avLst/>
          </a:prstGeom>
        </p:spPr>
        <p:txBody>
          <a:bodyPr anchorCtr="0" anchor="ctr" bIns="274300" lIns="91425" spcFirstLastPara="1" rIns="91425" wrap="square" tIns="274300">
            <a:noAutofit/>
          </a:bodyPr>
          <a:lstStyle/>
          <a:p>
            <a:pPr indent="0" lvl="0" marL="0" rtl="0" algn="l">
              <a:lnSpc>
                <a:spcPct val="115000"/>
              </a:lnSpc>
              <a:spcBef>
                <a:spcPts val="1800"/>
              </a:spcBef>
              <a:spcAft>
                <a:spcPts val="400"/>
              </a:spcAft>
              <a:buNone/>
            </a:pPr>
            <a:r>
              <a:rPr lang="en-US" sz="3200">
                <a:solidFill>
                  <a:srgbClr val="800000"/>
                </a:solidFill>
              </a:rPr>
              <a:t>NHANES Variables for Tooth Loss </a:t>
            </a:r>
            <a:endParaRPr sz="3200">
              <a:solidFill>
                <a:srgbClr val="800000"/>
              </a:solidFill>
            </a:endParaRPr>
          </a:p>
        </p:txBody>
      </p:sp>
      <p:sp>
        <p:nvSpPr>
          <p:cNvPr id="559" name="Google Shape;559;p64"/>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0" name="Google Shape;560;p64"/>
          <p:cNvSpPr txBox="1"/>
          <p:nvPr>
            <p:ph idx="2" type="body"/>
          </p:nvPr>
        </p:nvSpPr>
        <p:spPr>
          <a:xfrm>
            <a:off x="6458025" y="1481000"/>
            <a:ext cx="5404200" cy="4159200"/>
          </a:xfrm>
          <a:prstGeom prst="rect">
            <a:avLst/>
          </a:prstGeom>
        </p:spPr>
        <p:txBody>
          <a:bodyPr anchorCtr="0" anchor="t" bIns="274300" lIns="91425" spcFirstLastPara="1" rIns="91425" wrap="square" tIns="91425">
            <a:noAutofit/>
          </a:bodyPr>
          <a:lstStyle/>
          <a:p>
            <a:pPr indent="0" lvl="0" marL="0" rtl="0" algn="ctr">
              <a:lnSpc>
                <a:spcPct val="115000"/>
              </a:lnSpc>
              <a:spcBef>
                <a:spcPts val="1800"/>
              </a:spcBef>
              <a:spcAft>
                <a:spcPts val="0"/>
              </a:spcAft>
              <a:buClr>
                <a:schemeClr val="dk1"/>
              </a:buClr>
              <a:buSzPts val="1100"/>
              <a:buFont typeface="Arial"/>
              <a:buNone/>
            </a:pPr>
            <a:r>
              <a:rPr b="1" lang="en-US" sz="1800"/>
              <a:t>Tooth-loss thresholds (excluding third molars)</a:t>
            </a:r>
            <a:endParaRPr b="1" sz="1800"/>
          </a:p>
          <a:p>
            <a:pPr indent="-330200" lvl="0" marL="457200" rtl="0" algn="l">
              <a:lnSpc>
                <a:spcPct val="115000"/>
              </a:lnSpc>
              <a:spcBef>
                <a:spcPts val="1200"/>
              </a:spcBef>
              <a:spcAft>
                <a:spcPts val="0"/>
              </a:spcAft>
              <a:buSzPts val="1600"/>
              <a:buChar char="●"/>
            </a:pPr>
            <a:r>
              <a:rPr lang="en-US" sz="1600"/>
              <a:t>0 teeth lost (all 28 present)</a:t>
            </a:r>
            <a:endParaRPr sz="1600"/>
          </a:p>
          <a:p>
            <a:pPr indent="-330200" lvl="0" marL="457200" rtl="0" algn="l">
              <a:lnSpc>
                <a:spcPct val="115000"/>
              </a:lnSpc>
              <a:spcBef>
                <a:spcPts val="0"/>
              </a:spcBef>
              <a:spcAft>
                <a:spcPts val="0"/>
              </a:spcAft>
              <a:buSzPts val="1600"/>
              <a:buChar char="●"/>
            </a:pPr>
            <a:r>
              <a:rPr lang="en-US" sz="1600"/>
              <a:t>1–5 teeth lost</a:t>
            </a:r>
            <a:endParaRPr sz="1600"/>
          </a:p>
          <a:p>
            <a:pPr indent="-330200" lvl="0" marL="457200" rtl="0" algn="l">
              <a:lnSpc>
                <a:spcPct val="115000"/>
              </a:lnSpc>
              <a:spcBef>
                <a:spcPts val="0"/>
              </a:spcBef>
              <a:spcAft>
                <a:spcPts val="0"/>
              </a:spcAft>
              <a:buSzPts val="1600"/>
              <a:buChar char="●"/>
            </a:pPr>
            <a:r>
              <a:rPr lang="en-US" sz="1600"/>
              <a:t>6–20 teeth lost (less than 20 remaining, not functionally dentate)</a:t>
            </a:r>
            <a:endParaRPr sz="1600"/>
          </a:p>
          <a:p>
            <a:pPr indent="-330200" lvl="0" marL="457200" rtl="0" algn="l">
              <a:lnSpc>
                <a:spcPct val="115000"/>
              </a:lnSpc>
              <a:spcBef>
                <a:spcPts val="0"/>
              </a:spcBef>
              <a:spcAft>
                <a:spcPts val="0"/>
              </a:spcAft>
              <a:buSzPts val="1600"/>
              <a:buChar char="●"/>
            </a:pPr>
            <a:r>
              <a:rPr lang="en-US" sz="1600"/>
              <a:t>Edentulous (all teeth lost)</a:t>
            </a:r>
            <a:br>
              <a:rPr lang="en-US" sz="1600"/>
            </a:b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5"/>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6" name="Google Shape;566;p65"/>
          <p:cNvSpPr txBox="1"/>
          <p:nvPr>
            <p:ph type="title"/>
          </p:nvPr>
        </p:nvSpPr>
        <p:spPr>
          <a:xfrm>
            <a:off x="457200" y="319096"/>
            <a:ext cx="11271300" cy="713700"/>
          </a:xfrm>
          <a:prstGeom prst="rect">
            <a:avLst/>
          </a:prstGeom>
        </p:spPr>
        <p:txBody>
          <a:bodyPr anchorCtr="0" anchor="ctr" bIns="274300" lIns="91425" spcFirstLastPara="1" rIns="91425" wrap="square" tIns="274300">
            <a:noAutofit/>
          </a:bodyPr>
          <a:lstStyle/>
          <a:p>
            <a:pPr indent="0" lvl="0" marL="0" rtl="0" algn="l">
              <a:lnSpc>
                <a:spcPct val="115000"/>
              </a:lnSpc>
              <a:spcBef>
                <a:spcPts val="1800"/>
              </a:spcBef>
              <a:spcAft>
                <a:spcPts val="400"/>
              </a:spcAft>
              <a:buNone/>
            </a:pPr>
            <a:r>
              <a:rPr lang="en-US" sz="3200">
                <a:solidFill>
                  <a:srgbClr val="800000"/>
                </a:solidFill>
              </a:rPr>
              <a:t>NHANES Variables for Tooth Loss </a:t>
            </a:r>
            <a:endParaRPr sz="3200">
              <a:solidFill>
                <a:srgbClr val="800000"/>
              </a:solidFill>
            </a:endParaRPr>
          </a:p>
        </p:txBody>
      </p:sp>
      <p:pic>
        <p:nvPicPr>
          <p:cNvPr id="567" name="Google Shape;567;p65" title="newplot.png"/>
          <p:cNvPicPr preferRelativeResize="0"/>
          <p:nvPr/>
        </p:nvPicPr>
        <p:blipFill>
          <a:blip r:embed="rId3">
            <a:alphaModFix/>
          </a:blip>
          <a:stretch>
            <a:fillRect/>
          </a:stretch>
        </p:blipFill>
        <p:spPr>
          <a:xfrm>
            <a:off x="0" y="1884734"/>
            <a:ext cx="6096000" cy="3764292"/>
          </a:xfrm>
          <a:prstGeom prst="rect">
            <a:avLst/>
          </a:prstGeom>
          <a:noFill/>
          <a:ln>
            <a:noFill/>
          </a:ln>
        </p:spPr>
      </p:pic>
      <p:pic>
        <p:nvPicPr>
          <p:cNvPr id="568" name="Google Shape;568;p65" title="newplot.png"/>
          <p:cNvPicPr preferRelativeResize="0"/>
          <p:nvPr/>
        </p:nvPicPr>
        <p:blipFill>
          <a:blip r:embed="rId4">
            <a:alphaModFix/>
          </a:blip>
          <a:stretch>
            <a:fillRect/>
          </a:stretch>
        </p:blipFill>
        <p:spPr>
          <a:xfrm>
            <a:off x="6096000" y="1884763"/>
            <a:ext cx="6096000" cy="37642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6"/>
          <p:cNvSpPr/>
          <p:nvPr/>
        </p:nvSpPr>
        <p:spPr>
          <a:xfrm>
            <a:off x="9294160" y="315972"/>
            <a:ext cx="2777100" cy="6036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66"/>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75" name="Google Shape;575;p66"/>
          <p:cNvPicPr preferRelativeResize="0"/>
          <p:nvPr/>
        </p:nvPicPr>
        <p:blipFill>
          <a:blip r:embed="rId3">
            <a:alphaModFix/>
          </a:blip>
          <a:stretch>
            <a:fillRect/>
          </a:stretch>
        </p:blipFill>
        <p:spPr>
          <a:xfrm>
            <a:off x="578751" y="2963038"/>
            <a:ext cx="1136375" cy="887300"/>
          </a:xfrm>
          <a:prstGeom prst="rect">
            <a:avLst/>
          </a:prstGeom>
          <a:noFill/>
          <a:ln>
            <a:noFill/>
          </a:ln>
        </p:spPr>
      </p:pic>
      <p:cxnSp>
        <p:nvCxnSpPr>
          <p:cNvPr id="576" name="Google Shape;576;p66"/>
          <p:cNvCxnSpPr/>
          <p:nvPr/>
        </p:nvCxnSpPr>
        <p:spPr>
          <a:xfrm flipH="1">
            <a:off x="1715126" y="3406388"/>
            <a:ext cx="507000" cy="600"/>
          </a:xfrm>
          <a:prstGeom prst="bentConnector3">
            <a:avLst>
              <a:gd fmla="val 50000" name="adj1"/>
            </a:avLst>
          </a:prstGeom>
          <a:noFill/>
          <a:ln cap="flat" cmpd="sng" w="19050">
            <a:solidFill>
              <a:schemeClr val="dk1"/>
            </a:solidFill>
            <a:prstDash val="solid"/>
            <a:round/>
            <a:headEnd len="med" w="med" type="triangle"/>
            <a:tailEnd len="med" w="med" type="none"/>
          </a:ln>
        </p:spPr>
      </p:cxnSp>
      <p:cxnSp>
        <p:nvCxnSpPr>
          <p:cNvPr id="577" name="Google Shape;577;p66"/>
          <p:cNvCxnSpPr/>
          <p:nvPr/>
        </p:nvCxnSpPr>
        <p:spPr>
          <a:xfrm flipH="1" rot="-5400000">
            <a:off x="4762090" y="4156360"/>
            <a:ext cx="373800" cy="9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578" name="Google Shape;578;p66"/>
          <p:cNvCxnSpPr>
            <a:stCxn id="579" idx="1"/>
            <a:endCxn id="580" idx="1"/>
          </p:cNvCxnSpPr>
          <p:nvPr/>
        </p:nvCxnSpPr>
        <p:spPr>
          <a:xfrm rot="10800000">
            <a:off x="943475" y="1593084"/>
            <a:ext cx="2094300" cy="3394200"/>
          </a:xfrm>
          <a:prstGeom prst="bentConnector3">
            <a:avLst>
              <a:gd fmla="val 127177" name="adj1"/>
            </a:avLst>
          </a:prstGeom>
          <a:noFill/>
          <a:ln cap="flat" cmpd="sng" w="19050">
            <a:solidFill>
              <a:schemeClr val="dk1"/>
            </a:solidFill>
            <a:prstDash val="solid"/>
            <a:round/>
            <a:headEnd len="med" w="med" type="none"/>
            <a:tailEnd len="med" w="med" type="triangle"/>
          </a:ln>
        </p:spPr>
      </p:cxnSp>
      <p:pic>
        <p:nvPicPr>
          <p:cNvPr id="581" name="Google Shape;581;p66"/>
          <p:cNvPicPr preferRelativeResize="0"/>
          <p:nvPr/>
        </p:nvPicPr>
        <p:blipFill>
          <a:blip r:embed="rId4">
            <a:alphaModFix/>
          </a:blip>
          <a:stretch>
            <a:fillRect/>
          </a:stretch>
        </p:blipFill>
        <p:spPr>
          <a:xfrm>
            <a:off x="9110241" y="2100825"/>
            <a:ext cx="2060076" cy="2436250"/>
          </a:xfrm>
          <a:prstGeom prst="rect">
            <a:avLst/>
          </a:prstGeom>
          <a:noFill/>
          <a:ln>
            <a:noFill/>
          </a:ln>
        </p:spPr>
      </p:pic>
      <p:pic>
        <p:nvPicPr>
          <p:cNvPr id="582" name="Google Shape;582;p66"/>
          <p:cNvPicPr preferRelativeResize="0"/>
          <p:nvPr/>
        </p:nvPicPr>
        <p:blipFill>
          <a:blip r:embed="rId5">
            <a:alphaModFix/>
          </a:blip>
          <a:stretch>
            <a:fillRect/>
          </a:stretch>
        </p:blipFill>
        <p:spPr>
          <a:xfrm>
            <a:off x="7227700" y="4359983"/>
            <a:ext cx="1633775" cy="1139850"/>
          </a:xfrm>
          <a:prstGeom prst="rect">
            <a:avLst/>
          </a:prstGeom>
          <a:noFill/>
          <a:ln>
            <a:noFill/>
          </a:ln>
        </p:spPr>
      </p:pic>
      <p:sp>
        <p:nvSpPr>
          <p:cNvPr id="583" name="Google Shape;583;p66"/>
          <p:cNvSpPr/>
          <p:nvPr/>
        </p:nvSpPr>
        <p:spPr>
          <a:xfrm>
            <a:off x="6860213" y="4897950"/>
            <a:ext cx="244200" cy="2028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84" name="Google Shape;584;p66"/>
          <p:cNvCxnSpPr>
            <a:stCxn id="582" idx="3"/>
            <a:endCxn id="581" idx="2"/>
          </p:cNvCxnSpPr>
          <p:nvPr/>
        </p:nvCxnSpPr>
        <p:spPr>
          <a:xfrm flipH="1" rot="10800000">
            <a:off x="8861474" y="4537208"/>
            <a:ext cx="1278900" cy="392700"/>
          </a:xfrm>
          <a:prstGeom prst="bentConnector2">
            <a:avLst/>
          </a:prstGeom>
          <a:noFill/>
          <a:ln cap="flat" cmpd="sng" w="19050">
            <a:solidFill>
              <a:schemeClr val="dk1"/>
            </a:solidFill>
            <a:prstDash val="solid"/>
            <a:round/>
            <a:headEnd len="med" w="med" type="none"/>
            <a:tailEnd len="med" w="med" type="triangle"/>
          </a:ln>
        </p:spPr>
      </p:cxnSp>
      <p:sp>
        <p:nvSpPr>
          <p:cNvPr id="585" name="Google Shape;585;p66"/>
          <p:cNvSpPr/>
          <p:nvPr/>
        </p:nvSpPr>
        <p:spPr>
          <a:xfrm>
            <a:off x="9171375" y="5031300"/>
            <a:ext cx="969000" cy="3018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DOC-M Model</a:t>
            </a:r>
            <a:endParaRPr b="1" sz="900"/>
          </a:p>
        </p:txBody>
      </p:sp>
      <p:sp>
        <p:nvSpPr>
          <p:cNvPr id="586" name="Google Shape;586;p66"/>
          <p:cNvSpPr/>
          <p:nvPr/>
        </p:nvSpPr>
        <p:spPr>
          <a:xfrm>
            <a:off x="9642772" y="402547"/>
            <a:ext cx="2355300" cy="42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Direct effects on health </a:t>
            </a:r>
            <a:endParaRPr sz="900"/>
          </a:p>
          <a:p>
            <a:pPr indent="0" lvl="0" marL="0" rtl="0" algn="l">
              <a:spcBef>
                <a:spcPts val="0"/>
              </a:spcBef>
              <a:spcAft>
                <a:spcPts val="0"/>
              </a:spcAft>
              <a:buNone/>
            </a:pPr>
            <a:r>
              <a:rPr lang="en-US" sz="900"/>
              <a:t>(mediated through intermediate outcomes)</a:t>
            </a:r>
            <a:endParaRPr sz="900"/>
          </a:p>
        </p:txBody>
      </p:sp>
      <p:cxnSp>
        <p:nvCxnSpPr>
          <p:cNvPr id="587" name="Google Shape;587;p66"/>
          <p:cNvCxnSpPr/>
          <p:nvPr/>
        </p:nvCxnSpPr>
        <p:spPr>
          <a:xfrm flipH="1">
            <a:off x="9349960" y="614947"/>
            <a:ext cx="244200" cy="300"/>
          </a:xfrm>
          <a:prstGeom prst="straightConnector1">
            <a:avLst/>
          </a:prstGeom>
          <a:noFill/>
          <a:ln cap="flat" cmpd="sng" w="9525">
            <a:solidFill>
              <a:schemeClr val="dk1"/>
            </a:solidFill>
            <a:prstDash val="solid"/>
            <a:round/>
            <a:headEnd len="med" w="med" type="none"/>
            <a:tailEnd len="med" w="med" type="triangle"/>
          </a:ln>
        </p:spPr>
      </p:cxnSp>
      <p:pic>
        <p:nvPicPr>
          <p:cNvPr id="588" name="Google Shape;588;p66"/>
          <p:cNvPicPr preferRelativeResize="0"/>
          <p:nvPr/>
        </p:nvPicPr>
        <p:blipFill>
          <a:blip r:embed="rId6">
            <a:alphaModFix/>
          </a:blip>
          <a:stretch>
            <a:fillRect/>
          </a:stretch>
        </p:blipFill>
        <p:spPr>
          <a:xfrm>
            <a:off x="2229100" y="2683431"/>
            <a:ext cx="5439779" cy="1268500"/>
          </a:xfrm>
          <a:prstGeom prst="rect">
            <a:avLst/>
          </a:prstGeom>
          <a:noFill/>
          <a:ln>
            <a:noFill/>
          </a:ln>
        </p:spPr>
      </p:pic>
      <p:cxnSp>
        <p:nvCxnSpPr>
          <p:cNvPr id="589" name="Google Shape;589;p66"/>
          <p:cNvCxnSpPr/>
          <p:nvPr/>
        </p:nvCxnSpPr>
        <p:spPr>
          <a:xfrm flipH="1" rot="-5400000">
            <a:off x="4797627" y="2526198"/>
            <a:ext cx="301500" cy="6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590" name="Google Shape;590;p66"/>
          <p:cNvCxnSpPr>
            <a:stCxn id="588" idx="3"/>
            <a:endCxn id="581" idx="1"/>
          </p:cNvCxnSpPr>
          <p:nvPr/>
        </p:nvCxnSpPr>
        <p:spPr>
          <a:xfrm>
            <a:off x="7668879" y="3317681"/>
            <a:ext cx="1441500" cy="1200"/>
          </a:xfrm>
          <a:prstGeom prst="bentConnector3">
            <a:avLst>
              <a:gd fmla="val 49995" name="adj1"/>
            </a:avLst>
          </a:prstGeom>
          <a:noFill/>
          <a:ln cap="flat" cmpd="sng" w="19050">
            <a:solidFill>
              <a:schemeClr val="dk1"/>
            </a:solidFill>
            <a:prstDash val="solid"/>
            <a:round/>
            <a:headEnd len="med" w="med" type="none"/>
            <a:tailEnd len="med" w="med" type="triangle"/>
          </a:ln>
        </p:spPr>
      </p:cxnSp>
      <p:pic>
        <p:nvPicPr>
          <p:cNvPr id="579" name="Google Shape;579;p66"/>
          <p:cNvPicPr preferRelativeResize="0"/>
          <p:nvPr/>
        </p:nvPicPr>
        <p:blipFill>
          <a:blip r:embed="rId7">
            <a:alphaModFix/>
          </a:blip>
          <a:stretch>
            <a:fillRect/>
          </a:stretch>
        </p:blipFill>
        <p:spPr>
          <a:xfrm>
            <a:off x="3037775" y="4293617"/>
            <a:ext cx="3822450" cy="1387334"/>
          </a:xfrm>
          <a:prstGeom prst="rect">
            <a:avLst/>
          </a:prstGeom>
          <a:noFill/>
          <a:ln>
            <a:noFill/>
          </a:ln>
        </p:spPr>
      </p:pic>
      <p:pic>
        <p:nvPicPr>
          <p:cNvPr id="580" name="Google Shape;580;p66"/>
          <p:cNvPicPr preferRelativeResize="0"/>
          <p:nvPr/>
        </p:nvPicPr>
        <p:blipFill>
          <a:blip r:embed="rId8">
            <a:alphaModFix/>
          </a:blip>
          <a:stretch>
            <a:fillRect/>
          </a:stretch>
        </p:blipFill>
        <p:spPr>
          <a:xfrm>
            <a:off x="943389" y="711840"/>
            <a:ext cx="8011200" cy="1762475"/>
          </a:xfrm>
          <a:prstGeom prst="rect">
            <a:avLst/>
          </a:prstGeom>
          <a:noFill/>
          <a:ln>
            <a:noFill/>
          </a:ln>
        </p:spPr>
      </p:pic>
      <p:sp>
        <p:nvSpPr>
          <p:cNvPr id="591" name="Google Shape;591;p66"/>
          <p:cNvSpPr/>
          <p:nvPr/>
        </p:nvSpPr>
        <p:spPr>
          <a:xfrm>
            <a:off x="4866550" y="607100"/>
            <a:ext cx="1993800" cy="19413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2" name="Google Shape;592;p66"/>
          <p:cNvSpPr/>
          <p:nvPr/>
        </p:nvSpPr>
        <p:spPr>
          <a:xfrm>
            <a:off x="4702175" y="4161025"/>
            <a:ext cx="2141100" cy="15588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7"/>
          <p:cNvSpPr txBox="1"/>
          <p:nvPr>
            <p:ph idx="1" type="body"/>
          </p:nvPr>
        </p:nvSpPr>
        <p:spPr>
          <a:xfrm>
            <a:off x="457200" y="1217075"/>
            <a:ext cx="11271300" cy="4326000"/>
          </a:xfrm>
          <a:prstGeom prst="rect">
            <a:avLst/>
          </a:prstGeom>
        </p:spPr>
        <p:txBody>
          <a:bodyPr anchorCtr="0" anchor="t" bIns="274300"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US" sz="1800">
                <a:solidFill>
                  <a:srgbClr val="212529"/>
                </a:solidFill>
                <a:highlight>
                  <a:schemeClr val="lt1"/>
                </a:highlight>
              </a:rPr>
              <a:t>What is the Healthy Eating Index?</a:t>
            </a:r>
            <a:endParaRPr b="1" sz="1800">
              <a:solidFill>
                <a:srgbClr val="212529"/>
              </a:solidFill>
              <a:highlight>
                <a:schemeClr val="lt1"/>
              </a:highlight>
            </a:endParaRPr>
          </a:p>
          <a:p>
            <a:pPr indent="-330200" lvl="0" marL="457200" rtl="0" algn="l">
              <a:spcBef>
                <a:spcPts val="1200"/>
              </a:spcBef>
              <a:spcAft>
                <a:spcPts val="0"/>
              </a:spcAft>
              <a:buClr>
                <a:srgbClr val="212529"/>
              </a:buClr>
              <a:buSzPts val="1600"/>
              <a:buChar char="●"/>
            </a:pPr>
            <a:r>
              <a:rPr lang="en-US" sz="1600">
                <a:solidFill>
                  <a:srgbClr val="212529"/>
                </a:solidFill>
                <a:highlight>
                  <a:schemeClr val="lt1"/>
                </a:highlight>
              </a:rPr>
              <a:t>The Healthy Eating Index (HEI) is a scoring metric that can be used to determine </a:t>
            </a:r>
            <a:r>
              <a:rPr b="1" lang="en-US" sz="1600">
                <a:solidFill>
                  <a:srgbClr val="212529"/>
                </a:solidFill>
                <a:highlight>
                  <a:schemeClr val="lt1"/>
                </a:highlight>
              </a:rPr>
              <a:t>overall diet quality</a:t>
            </a:r>
            <a:r>
              <a:rPr lang="en-US" sz="1600">
                <a:solidFill>
                  <a:srgbClr val="212529"/>
                </a:solidFill>
                <a:highlight>
                  <a:schemeClr val="lt1"/>
                </a:highlight>
              </a:rPr>
              <a:t> as well as the quality of several dietary components</a:t>
            </a:r>
            <a:endParaRPr b="1" sz="1800"/>
          </a:p>
          <a:p>
            <a:pPr indent="0" lvl="0" marL="0" rtl="0" algn="l">
              <a:lnSpc>
                <a:spcPct val="115000"/>
              </a:lnSpc>
              <a:spcBef>
                <a:spcPts val="1200"/>
              </a:spcBef>
              <a:spcAft>
                <a:spcPts val="0"/>
              </a:spcAft>
              <a:buNone/>
            </a:pPr>
            <a:r>
              <a:rPr b="1" lang="en-US" sz="1800"/>
              <a:t>Data Sources</a:t>
            </a:r>
            <a:r>
              <a:rPr lang="en-US" sz="1800"/>
              <a:t>:</a:t>
            </a:r>
            <a:endParaRPr sz="1800"/>
          </a:p>
          <a:p>
            <a:pPr indent="-330200" lvl="0" marL="457200" rtl="0" algn="l">
              <a:lnSpc>
                <a:spcPct val="115000"/>
              </a:lnSpc>
              <a:spcBef>
                <a:spcPts val="1200"/>
              </a:spcBef>
              <a:spcAft>
                <a:spcPts val="0"/>
              </a:spcAft>
              <a:buClr>
                <a:schemeClr val="dk1"/>
              </a:buClr>
              <a:buSzPts val="1600"/>
              <a:buChar char="●"/>
            </a:pPr>
            <a:r>
              <a:rPr b="1" lang="en-US" sz="1600"/>
              <a:t>NHANES 24-hour dietary recall</a:t>
            </a:r>
            <a:r>
              <a:rPr lang="en-US" sz="1600"/>
              <a:t>: First-day data (</a:t>
            </a:r>
            <a:r>
              <a:rPr lang="en-US" sz="1600">
                <a:solidFill>
                  <a:srgbClr val="188038"/>
                </a:solidFill>
                <a:latin typeface="Roboto Mono"/>
                <a:ea typeface="Roboto Mono"/>
                <a:cs typeface="Roboto Mono"/>
                <a:sym typeface="Roboto Mono"/>
              </a:rPr>
              <a:t>DR1IFF</a:t>
            </a:r>
            <a:r>
              <a:rPr lang="en-US" sz="1600"/>
              <a:t> Individual Foods File and </a:t>
            </a:r>
            <a:r>
              <a:rPr lang="en-US" sz="1600">
                <a:solidFill>
                  <a:srgbClr val="188038"/>
                </a:solidFill>
                <a:latin typeface="Roboto Mono"/>
                <a:ea typeface="Roboto Mono"/>
                <a:cs typeface="Roboto Mono"/>
                <a:sym typeface="Roboto Mono"/>
              </a:rPr>
              <a:t>DR1TOT</a:t>
            </a:r>
            <a:r>
              <a:rPr lang="en-US" sz="1600"/>
              <a:t> Total Nutrient Intake File) are used for population-level reliability, as only Day 1 is collected in-person with higher response rates.</a:t>
            </a:r>
            <a:endParaRPr sz="1600"/>
          </a:p>
          <a:p>
            <a:pPr indent="-330200" lvl="0" marL="457200" rtl="0" algn="l">
              <a:lnSpc>
                <a:spcPct val="115000"/>
              </a:lnSpc>
              <a:spcBef>
                <a:spcPts val="0"/>
              </a:spcBef>
              <a:spcAft>
                <a:spcPts val="0"/>
              </a:spcAft>
              <a:buClr>
                <a:schemeClr val="dk1"/>
              </a:buClr>
              <a:buSzPts val="1600"/>
              <a:buChar char="●"/>
            </a:pPr>
            <a:r>
              <a:rPr b="1" lang="en-US" sz="1600"/>
              <a:t>USDA Food Patterns Equivalents Database (FPED 2009–2014)</a:t>
            </a:r>
            <a:endParaRPr sz="1600"/>
          </a:p>
          <a:p>
            <a:pPr indent="0" lvl="0" marL="0" rtl="0" algn="l">
              <a:lnSpc>
                <a:spcPct val="115000"/>
              </a:lnSpc>
              <a:spcBef>
                <a:spcPts val="1200"/>
              </a:spcBef>
              <a:spcAft>
                <a:spcPts val="0"/>
              </a:spcAft>
              <a:buNone/>
            </a:pPr>
            <a:r>
              <a:rPr b="1" lang="en-US" sz="1800"/>
              <a:t>Scoring Framework: HEI-2020</a:t>
            </a:r>
            <a:endParaRPr i="1" sz="1800"/>
          </a:p>
          <a:p>
            <a:pPr indent="-330200" lvl="0" marL="457200" rtl="0" algn="l">
              <a:lnSpc>
                <a:spcPct val="115000"/>
              </a:lnSpc>
              <a:spcBef>
                <a:spcPts val="1200"/>
              </a:spcBef>
              <a:spcAft>
                <a:spcPts val="0"/>
              </a:spcAft>
              <a:buClr>
                <a:schemeClr val="dk1"/>
              </a:buClr>
              <a:buSzPts val="1600"/>
              <a:buChar char="●"/>
            </a:pPr>
            <a:r>
              <a:rPr lang="en-US" sz="1600"/>
              <a:t>13 components:</a:t>
            </a:r>
            <a:endParaRPr sz="1600"/>
          </a:p>
          <a:p>
            <a:pPr indent="-330200" lvl="1" marL="914400" rtl="0" algn="l">
              <a:lnSpc>
                <a:spcPct val="115000"/>
              </a:lnSpc>
              <a:spcBef>
                <a:spcPts val="0"/>
              </a:spcBef>
              <a:spcAft>
                <a:spcPts val="0"/>
              </a:spcAft>
              <a:buClr>
                <a:schemeClr val="dk1"/>
              </a:buClr>
              <a:buSzPts val="1600"/>
              <a:buChar char="○"/>
            </a:pPr>
            <a:r>
              <a:rPr b="1" lang="en-US" sz="1600"/>
              <a:t>Adequacy</a:t>
            </a:r>
            <a:r>
              <a:rPr lang="en-US" sz="1600"/>
              <a:t> (encouraged intake): Total Fruit, Whole Fruit, Vegetables, Greens &amp; Beans, Whole Grains, Dairy, Protein, Seafood &amp; Plant Proteins, Fatty Acids</a:t>
            </a:r>
            <a:endParaRPr sz="1600"/>
          </a:p>
          <a:p>
            <a:pPr indent="-330200" lvl="1" marL="914400" rtl="0" algn="l">
              <a:lnSpc>
                <a:spcPct val="115000"/>
              </a:lnSpc>
              <a:spcBef>
                <a:spcPts val="0"/>
              </a:spcBef>
              <a:spcAft>
                <a:spcPts val="0"/>
              </a:spcAft>
              <a:buClr>
                <a:schemeClr val="dk1"/>
              </a:buClr>
              <a:buSzPts val="1600"/>
              <a:buChar char="○"/>
            </a:pPr>
            <a:r>
              <a:rPr b="1" lang="en-US" sz="1600"/>
              <a:t>Moderation</a:t>
            </a:r>
            <a:r>
              <a:rPr lang="en-US" sz="1600"/>
              <a:t> (limited intake): Refined Grains, Sodium, Added Sugars, Saturated Fat</a:t>
            </a:r>
            <a:endParaRPr sz="1600"/>
          </a:p>
          <a:p>
            <a:pPr indent="-330200" lvl="0" marL="457200" rtl="0" algn="l">
              <a:lnSpc>
                <a:spcPct val="115000"/>
              </a:lnSpc>
              <a:spcBef>
                <a:spcPts val="0"/>
              </a:spcBef>
              <a:spcAft>
                <a:spcPts val="0"/>
              </a:spcAft>
              <a:buClr>
                <a:schemeClr val="dk1"/>
              </a:buClr>
              <a:buSzPts val="1600"/>
              <a:buChar char="●"/>
            </a:pPr>
            <a:r>
              <a:rPr lang="en-US" sz="1600"/>
              <a:t>Component scores expressed per </a:t>
            </a:r>
            <a:r>
              <a:rPr b="1" lang="en-US" sz="1600"/>
              <a:t>1000 kcal</a:t>
            </a:r>
            <a:r>
              <a:rPr lang="en-US" sz="1600"/>
              <a:t> or as </a:t>
            </a:r>
            <a:r>
              <a:rPr b="1" lang="en-US" sz="1600"/>
              <a:t>%kcal</a:t>
            </a:r>
            <a:r>
              <a:rPr lang="en-US" sz="1600"/>
              <a:t>, with a total score out of </a:t>
            </a:r>
            <a:r>
              <a:rPr b="1" lang="en-US" sz="1600"/>
              <a:t>100</a:t>
            </a:r>
            <a:endParaRPr sz="1600"/>
          </a:p>
          <a:p>
            <a:pPr indent="0" lvl="0" marL="0" rtl="0" algn="l">
              <a:lnSpc>
                <a:spcPct val="115000"/>
              </a:lnSpc>
              <a:spcBef>
                <a:spcPts val="1200"/>
              </a:spcBef>
              <a:spcAft>
                <a:spcPts val="0"/>
              </a:spcAft>
              <a:buNone/>
            </a:pPr>
            <a:r>
              <a:t/>
            </a:r>
            <a:endParaRPr sz="1800"/>
          </a:p>
          <a:p>
            <a:pPr indent="0" lvl="0" marL="0" rtl="0" algn="l">
              <a:lnSpc>
                <a:spcPct val="115000"/>
              </a:lnSpc>
              <a:spcBef>
                <a:spcPts val="1200"/>
              </a:spcBef>
              <a:spcAft>
                <a:spcPts val="0"/>
              </a:spcAft>
              <a:buNone/>
            </a:pPr>
            <a:r>
              <a:t/>
            </a:r>
            <a:endParaRPr b="1" sz="1800"/>
          </a:p>
          <a:p>
            <a:pPr indent="0" lvl="0" marL="0" rtl="0" algn="l">
              <a:spcBef>
                <a:spcPts val="1200"/>
              </a:spcBef>
              <a:spcAft>
                <a:spcPts val="0"/>
              </a:spcAft>
              <a:buNone/>
            </a:pPr>
            <a:r>
              <a:t/>
            </a:r>
            <a:endParaRPr/>
          </a:p>
        </p:txBody>
      </p:sp>
      <p:sp>
        <p:nvSpPr>
          <p:cNvPr id="598" name="Google Shape;598;p67"/>
          <p:cNvSpPr txBox="1"/>
          <p:nvPr>
            <p:ph type="title"/>
          </p:nvPr>
        </p:nvSpPr>
        <p:spPr>
          <a:xfrm>
            <a:off x="457200" y="319098"/>
            <a:ext cx="11271300" cy="822000"/>
          </a:xfrm>
          <a:prstGeom prst="rect">
            <a:avLst/>
          </a:prstGeom>
        </p:spPr>
        <p:txBody>
          <a:bodyPr anchorCtr="0" anchor="ctr" bIns="274300" lIns="91425" spcFirstLastPara="1" rIns="91425" wrap="square" tIns="274300">
            <a:noAutofit/>
          </a:bodyPr>
          <a:lstStyle/>
          <a:p>
            <a:pPr indent="0" lvl="0" marL="0" rtl="0" algn="l">
              <a:lnSpc>
                <a:spcPct val="115000"/>
              </a:lnSpc>
              <a:spcBef>
                <a:spcPts val="1800"/>
              </a:spcBef>
              <a:spcAft>
                <a:spcPts val="400"/>
              </a:spcAft>
              <a:buNone/>
            </a:pPr>
            <a:r>
              <a:rPr lang="en-US" sz="3200">
                <a:solidFill>
                  <a:srgbClr val="800000"/>
                </a:solidFill>
              </a:rPr>
              <a:t>Constructing HEI-2020 Scores from NHANES 2009–2014</a:t>
            </a:r>
            <a:endParaRPr sz="3200">
              <a:solidFill>
                <a:srgbClr val="800000"/>
              </a:solidFill>
            </a:endParaRPr>
          </a:p>
        </p:txBody>
      </p:sp>
      <p:sp>
        <p:nvSpPr>
          <p:cNvPr id="599" name="Google Shape;599;p67"/>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8"/>
          <p:cNvSpPr txBox="1"/>
          <p:nvPr>
            <p:ph idx="1" type="body"/>
          </p:nvPr>
        </p:nvSpPr>
        <p:spPr>
          <a:xfrm>
            <a:off x="457200" y="1356465"/>
            <a:ext cx="11271300" cy="44226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US" sz="1800"/>
              <a:t>Why Use Day 1 Only?</a:t>
            </a:r>
            <a:endParaRPr b="1" sz="1800"/>
          </a:p>
          <a:p>
            <a:pPr indent="-330200" lvl="0" marL="457200" rtl="0" algn="l">
              <a:lnSpc>
                <a:spcPct val="115000"/>
              </a:lnSpc>
              <a:spcBef>
                <a:spcPts val="1200"/>
              </a:spcBef>
              <a:spcAft>
                <a:spcPts val="0"/>
              </a:spcAft>
              <a:buClr>
                <a:schemeClr val="dk1"/>
              </a:buClr>
              <a:buSzPts val="1600"/>
              <a:buChar char="●"/>
            </a:pPr>
            <a:r>
              <a:rPr b="1" lang="en-US" sz="1600"/>
              <a:t>NHANES Day 1 recall</a:t>
            </a:r>
            <a:r>
              <a:rPr lang="en-US" sz="1600"/>
              <a:t> is </a:t>
            </a:r>
            <a:r>
              <a:rPr b="1" lang="en-US" sz="1600"/>
              <a:t>administered in-person</a:t>
            </a:r>
            <a:r>
              <a:rPr lang="en-US" sz="1600"/>
              <a:t>, ensuring higher data quality</a:t>
            </a:r>
            <a:endParaRPr sz="1600"/>
          </a:p>
          <a:p>
            <a:pPr indent="-330200" lvl="0" marL="457200" rtl="0" algn="l">
              <a:lnSpc>
                <a:spcPct val="115000"/>
              </a:lnSpc>
              <a:spcBef>
                <a:spcPts val="0"/>
              </a:spcBef>
              <a:spcAft>
                <a:spcPts val="0"/>
              </a:spcAft>
              <a:buClr>
                <a:schemeClr val="dk1"/>
              </a:buClr>
              <a:buSzPts val="1600"/>
              <a:buChar char="●"/>
            </a:pPr>
            <a:r>
              <a:rPr lang="en-US" sz="1600"/>
              <a:t>More </a:t>
            </a:r>
            <a:r>
              <a:rPr b="1" lang="en-US" sz="1600"/>
              <a:t>complete response rate</a:t>
            </a:r>
            <a:r>
              <a:rPr lang="en-US" sz="1600"/>
              <a:t> and lower reporting error vs. Day 2 (often phone-based)</a:t>
            </a:r>
            <a:endParaRPr sz="1600"/>
          </a:p>
          <a:p>
            <a:pPr indent="-330200" lvl="0" marL="457200" rtl="0" algn="l">
              <a:lnSpc>
                <a:spcPct val="115000"/>
              </a:lnSpc>
              <a:spcBef>
                <a:spcPts val="0"/>
              </a:spcBef>
              <a:spcAft>
                <a:spcPts val="0"/>
              </a:spcAft>
              <a:buClr>
                <a:schemeClr val="dk1"/>
              </a:buClr>
              <a:buSzPts val="1600"/>
              <a:buChar char="●"/>
            </a:pPr>
            <a:r>
              <a:rPr lang="en-US" sz="1600"/>
              <a:t>Ensures </a:t>
            </a:r>
            <a:r>
              <a:rPr b="1" lang="en-US" sz="1600"/>
              <a:t>uniformity</a:t>
            </a:r>
            <a:r>
              <a:rPr lang="en-US" sz="1600"/>
              <a:t> across all cycles, as not all participants complete Day 2</a:t>
            </a:r>
            <a:endParaRPr sz="1600"/>
          </a:p>
          <a:p>
            <a:pPr indent="-330200" lvl="0" marL="457200" rtl="0" algn="l">
              <a:lnSpc>
                <a:spcPct val="115000"/>
              </a:lnSpc>
              <a:spcBef>
                <a:spcPts val="0"/>
              </a:spcBef>
              <a:spcAft>
                <a:spcPts val="0"/>
              </a:spcAft>
              <a:buClr>
                <a:schemeClr val="dk1"/>
              </a:buClr>
              <a:buSzPts val="1600"/>
              <a:buChar char="●"/>
            </a:pPr>
            <a:r>
              <a:rPr lang="en-US" sz="1600"/>
              <a:t>Prior studies (e.g., USDA reports) support </a:t>
            </a:r>
            <a:r>
              <a:rPr b="1" lang="en-US" sz="1600"/>
              <a:t>validity of Day 1 for population-level diet quality</a:t>
            </a:r>
            <a:endParaRPr b="1" sz="1600"/>
          </a:p>
          <a:p>
            <a:pPr indent="0" lvl="0" marL="0" rtl="0" algn="l">
              <a:lnSpc>
                <a:spcPct val="115000"/>
              </a:lnSpc>
              <a:spcBef>
                <a:spcPts val="1200"/>
              </a:spcBef>
              <a:spcAft>
                <a:spcPts val="0"/>
              </a:spcAft>
              <a:buNone/>
            </a:pPr>
            <a:r>
              <a:rPr b="1" lang="en-US" sz="1800">
                <a:solidFill>
                  <a:srgbClr val="212529"/>
                </a:solidFill>
                <a:highlight>
                  <a:schemeClr val="lt1"/>
                </a:highlight>
              </a:rPr>
              <a:t>The multivariate Markov Chain Monte Carlo (MCMC) method for calculating HEI scores involves:</a:t>
            </a:r>
            <a:endParaRPr sz="1200">
              <a:latin typeface="Roboto"/>
              <a:ea typeface="Roboto"/>
              <a:cs typeface="Roboto"/>
              <a:sym typeface="Roboto"/>
            </a:endParaRPr>
          </a:p>
          <a:p>
            <a:pPr indent="-330200" lvl="0" marL="457200" rtl="0" algn="l">
              <a:lnSpc>
                <a:spcPct val="115000"/>
              </a:lnSpc>
              <a:spcBef>
                <a:spcPts val="600"/>
              </a:spcBef>
              <a:spcAft>
                <a:spcPts val="0"/>
              </a:spcAft>
              <a:buClr>
                <a:srgbClr val="212529"/>
              </a:buClr>
              <a:buSzPts val="1600"/>
              <a:buChar char="●"/>
            </a:pPr>
            <a:r>
              <a:rPr lang="en-US" sz="1600">
                <a:solidFill>
                  <a:srgbClr val="212529"/>
                </a:solidFill>
                <a:highlight>
                  <a:schemeClr val="lt1"/>
                </a:highlight>
              </a:rPr>
              <a:t>Separate modeling of each dietary constituent (e.g., whole fruits, dark green vegetables) to avoid overlap or collinearity</a:t>
            </a:r>
            <a:endParaRPr sz="1600">
              <a:solidFill>
                <a:srgbClr val="212529"/>
              </a:solidFill>
              <a:highlight>
                <a:schemeClr val="lt1"/>
              </a:highlight>
            </a:endParaRPr>
          </a:p>
          <a:p>
            <a:pPr indent="-330200" lvl="0" marL="457200" rtl="0" algn="l">
              <a:lnSpc>
                <a:spcPct val="115000"/>
              </a:lnSpc>
              <a:spcBef>
                <a:spcPts val="0"/>
              </a:spcBef>
              <a:spcAft>
                <a:spcPts val="0"/>
              </a:spcAft>
              <a:buClr>
                <a:srgbClr val="212529"/>
              </a:buClr>
              <a:buSzPts val="1600"/>
              <a:buChar char="●"/>
            </a:pPr>
            <a:r>
              <a:rPr lang="en-US" sz="1600">
                <a:solidFill>
                  <a:srgbClr val="212529"/>
                </a:solidFill>
                <a:highlight>
                  <a:schemeClr val="lt1"/>
                </a:highlight>
              </a:rPr>
              <a:t>Joint simulation of all HEI components and energy intake using a multi-part model, accounting for correlations between components, skewness, and episodic consumption patterns</a:t>
            </a:r>
            <a:endParaRPr sz="1600">
              <a:solidFill>
                <a:srgbClr val="212529"/>
              </a:solidFill>
              <a:highlight>
                <a:schemeClr val="lt1"/>
              </a:highlight>
            </a:endParaRPr>
          </a:p>
          <a:p>
            <a:pPr indent="-330200" lvl="0" marL="457200" rtl="0" algn="l">
              <a:lnSpc>
                <a:spcPct val="115000"/>
              </a:lnSpc>
              <a:spcBef>
                <a:spcPts val="0"/>
              </a:spcBef>
              <a:spcAft>
                <a:spcPts val="0"/>
              </a:spcAft>
              <a:buClr>
                <a:srgbClr val="212529"/>
              </a:buClr>
              <a:buSzPts val="1600"/>
              <a:buChar char="●"/>
            </a:pPr>
            <a:r>
              <a:rPr lang="en-US" sz="1600">
                <a:solidFill>
                  <a:srgbClr val="212529"/>
                </a:solidFill>
                <a:highlight>
                  <a:schemeClr val="lt1"/>
                </a:highlight>
              </a:rPr>
              <a:t>Monte Carlo steps to generate </a:t>
            </a:r>
            <a:r>
              <a:rPr b="1" lang="en-US" sz="1600">
                <a:solidFill>
                  <a:srgbClr val="212529"/>
                </a:solidFill>
                <a:highlight>
                  <a:schemeClr val="lt1"/>
                </a:highlight>
              </a:rPr>
              <a:t>pseudo-individual</a:t>
            </a:r>
            <a:r>
              <a:rPr lang="en-US" sz="1600">
                <a:solidFill>
                  <a:srgbClr val="212529"/>
                </a:solidFill>
                <a:highlight>
                  <a:schemeClr val="lt1"/>
                </a:highlight>
              </a:rPr>
              <a:t> intake distributions, which are then scored using HEI standards to estimate population-level diet quality distributions</a:t>
            </a:r>
            <a:endParaRPr sz="1600">
              <a:solidFill>
                <a:srgbClr val="212529"/>
              </a:solidFill>
              <a:highlight>
                <a:schemeClr val="lt1"/>
              </a:highlight>
            </a:endParaRPr>
          </a:p>
          <a:p>
            <a:pPr indent="0" lvl="0" marL="0" rtl="0" algn="l">
              <a:lnSpc>
                <a:spcPct val="115000"/>
              </a:lnSpc>
              <a:spcBef>
                <a:spcPts val="1200"/>
              </a:spcBef>
              <a:spcAft>
                <a:spcPts val="1200"/>
              </a:spcAft>
              <a:buNone/>
            </a:pPr>
            <a:r>
              <a:rPr b="1" lang="en-US" sz="1100"/>
              <a:t>Why HEI-2020 (vs. HEI-2015): </a:t>
            </a:r>
            <a:r>
              <a:rPr lang="en-US" sz="1100"/>
              <a:t>Reflects the latest U.S. Dietary Guidelines (2020–2025), with a stronger emphasis on healthy fats (via updated fatty acid ratio), and refined scoring to better capture plant-forward diets and nuances in protein and grain intake [1] [2].</a:t>
            </a:r>
            <a:endParaRPr sz="1100">
              <a:solidFill>
                <a:srgbClr val="212529"/>
              </a:solidFill>
              <a:highlight>
                <a:schemeClr val="lt1"/>
              </a:highlight>
            </a:endParaRPr>
          </a:p>
        </p:txBody>
      </p:sp>
      <p:sp>
        <p:nvSpPr>
          <p:cNvPr id="605" name="Google Shape;605;p68"/>
          <p:cNvSpPr txBox="1"/>
          <p:nvPr>
            <p:ph type="title"/>
          </p:nvPr>
        </p:nvSpPr>
        <p:spPr>
          <a:xfrm>
            <a:off x="457200" y="319088"/>
            <a:ext cx="112713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100"/>
              <a:t>Constructing HEI-2020 Scores from NHANES 2009–2014</a:t>
            </a:r>
            <a:endParaRPr sz="3100"/>
          </a:p>
        </p:txBody>
      </p:sp>
      <p:sp>
        <p:nvSpPr>
          <p:cNvPr id="606" name="Google Shape;606;p68"/>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9"/>
          <p:cNvSpPr txBox="1"/>
          <p:nvPr>
            <p:ph idx="1" type="body"/>
          </p:nvPr>
        </p:nvSpPr>
        <p:spPr>
          <a:xfrm>
            <a:off x="457200" y="5140675"/>
            <a:ext cx="11271300" cy="7794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None/>
            </a:pPr>
            <a:r>
              <a:rPr lang="en-US" sz="1100"/>
              <a:t>Monte Carlo HEI estimates (e.g., </a:t>
            </a:r>
            <a:r>
              <a:rPr lang="en-US" sz="1100">
                <a:solidFill>
                  <a:srgbClr val="188038"/>
                </a:solidFill>
                <a:latin typeface="Roboto Mono"/>
                <a:ea typeface="Roboto Mono"/>
                <a:cs typeface="Roboto Mono"/>
                <a:sym typeface="Roboto Mono"/>
              </a:rPr>
              <a:t>day1_mc_mean</a:t>
            </a:r>
            <a:r>
              <a:rPr lang="en-US" sz="1100"/>
              <a:t>) have fewer missing values because they use simulation or multiple imputation to handle incomplete or uncertain dietary recall data, unlike conventional HEI scores which require fully observed inputs for all components.</a:t>
            </a:r>
            <a:endParaRPr sz="1100"/>
          </a:p>
        </p:txBody>
      </p:sp>
      <p:sp>
        <p:nvSpPr>
          <p:cNvPr id="612" name="Google Shape;612;p69"/>
          <p:cNvSpPr txBox="1"/>
          <p:nvPr>
            <p:ph type="title"/>
          </p:nvPr>
        </p:nvSpPr>
        <p:spPr>
          <a:xfrm>
            <a:off x="457200" y="319088"/>
            <a:ext cx="112713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100"/>
              <a:t>Constructing HEI-2020 Scores from NHANES 2009–2014</a:t>
            </a:r>
            <a:endParaRPr/>
          </a:p>
        </p:txBody>
      </p:sp>
      <p:sp>
        <p:nvSpPr>
          <p:cNvPr id="613" name="Google Shape;613;p69"/>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14" name="Google Shape;614;p69"/>
          <p:cNvPicPr preferRelativeResize="0"/>
          <p:nvPr/>
        </p:nvPicPr>
        <p:blipFill>
          <a:blip r:embed="rId3">
            <a:alphaModFix/>
          </a:blip>
          <a:stretch>
            <a:fillRect/>
          </a:stretch>
        </p:blipFill>
        <p:spPr>
          <a:xfrm>
            <a:off x="6236225" y="1464387"/>
            <a:ext cx="5835610" cy="3605549"/>
          </a:xfrm>
          <a:prstGeom prst="rect">
            <a:avLst/>
          </a:prstGeom>
          <a:noFill/>
          <a:ln>
            <a:noFill/>
          </a:ln>
        </p:spPr>
      </p:pic>
      <p:pic>
        <p:nvPicPr>
          <p:cNvPr id="615" name="Google Shape;615;p69"/>
          <p:cNvPicPr preferRelativeResize="0"/>
          <p:nvPr/>
        </p:nvPicPr>
        <p:blipFill>
          <a:blip r:embed="rId4">
            <a:alphaModFix/>
          </a:blip>
          <a:stretch>
            <a:fillRect/>
          </a:stretch>
        </p:blipFill>
        <p:spPr>
          <a:xfrm>
            <a:off x="260400" y="1445364"/>
            <a:ext cx="5835599" cy="36055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457200" y="319100"/>
            <a:ext cx="11627100" cy="6792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Why Microsimulation is useful in the U.S. Context</a:t>
            </a:r>
            <a:endParaRPr sz="3200"/>
          </a:p>
        </p:txBody>
      </p:sp>
      <p:sp>
        <p:nvSpPr>
          <p:cNvPr id="121" name="Google Shape;121;p16"/>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2" name="Google Shape;122;p16"/>
          <p:cNvSpPr txBox="1"/>
          <p:nvPr/>
        </p:nvSpPr>
        <p:spPr>
          <a:xfrm>
            <a:off x="457200" y="1134150"/>
            <a:ext cx="6712200" cy="45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800">
                <a:solidFill>
                  <a:schemeClr val="dk1"/>
                </a:solidFill>
              </a:rPr>
              <a:t>U.S. Oral Health System</a:t>
            </a:r>
            <a:endParaRPr b="1" sz="18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Unlike most high-income countries with </a:t>
            </a:r>
            <a:r>
              <a:rPr b="1" lang="en-US" sz="1600">
                <a:solidFill>
                  <a:schemeClr val="dk1"/>
                </a:solidFill>
              </a:rPr>
              <a:t>universal dental coverage</a:t>
            </a:r>
            <a:r>
              <a:rPr lang="en-US" sz="1600">
                <a:solidFill>
                  <a:schemeClr val="dk1"/>
                </a:solidFill>
              </a:rPr>
              <a:t>, the U.S. offers a </a:t>
            </a:r>
            <a:r>
              <a:rPr b="1" lang="en-US" sz="1600">
                <a:solidFill>
                  <a:schemeClr val="dk1"/>
                </a:solidFill>
              </a:rPr>
              <a:t>patchwork system</a:t>
            </a:r>
            <a:r>
              <a:rPr lang="en-US" sz="1600">
                <a:solidFill>
                  <a:schemeClr val="dk1"/>
                </a:solidFill>
              </a:rPr>
              <a:t> where adult dental benefits under Medicaid are </a:t>
            </a:r>
            <a:r>
              <a:rPr b="1" lang="en-US" sz="1600">
                <a:solidFill>
                  <a:schemeClr val="dk1"/>
                </a:solidFill>
              </a:rPr>
              <a:t>optional</a:t>
            </a:r>
            <a:r>
              <a:rPr lang="en-US" sz="1600">
                <a:solidFill>
                  <a:schemeClr val="dk1"/>
                </a:solidFill>
              </a:rPr>
              <a:t> and vary by state.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Microsimulation allows effective evaluation of state-level policy scenarios, modeling diverse Medicaid expansions and assessing their cost-effectiveness.</a:t>
            </a:r>
            <a:endParaRPr sz="1600">
              <a:solidFill>
                <a:schemeClr val="dk1"/>
              </a:solidFill>
            </a:endParaRPr>
          </a:p>
          <a:p>
            <a:pPr indent="0" lvl="0" marL="0" rtl="0" algn="l">
              <a:lnSpc>
                <a:spcPct val="115000"/>
              </a:lnSpc>
              <a:spcBef>
                <a:spcPts val="1400"/>
              </a:spcBef>
              <a:spcAft>
                <a:spcPts val="0"/>
              </a:spcAft>
              <a:buNone/>
            </a:pPr>
            <a:r>
              <a:rPr b="1" lang="en-US" sz="1800">
                <a:solidFill>
                  <a:schemeClr val="dk1"/>
                </a:solidFill>
              </a:rPr>
              <a:t>Significant Health Inequities</a:t>
            </a:r>
            <a:endParaRPr b="1" sz="18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Significant racial, ethnic, and income-based oral health disparities exist in the U.S., disproportionately affecting Black and Hispanic adults.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Microsimulation is able to capture individual demographic, behavioral, and clinical characteristics, enabling precise modeling for equity-focused policy interventions.</a:t>
            </a:r>
            <a:endParaRPr sz="1600">
              <a:solidFill>
                <a:schemeClr val="dk1"/>
              </a:solidFill>
            </a:endParaRPr>
          </a:p>
          <a:p>
            <a:pPr indent="0" lvl="0" marL="0" rtl="0" algn="l">
              <a:lnSpc>
                <a:spcPct val="115000"/>
              </a:lnSpc>
              <a:spcBef>
                <a:spcPts val="1200"/>
              </a:spcBef>
              <a:spcAft>
                <a:spcPts val="0"/>
              </a:spcAft>
              <a:buNone/>
            </a:pPr>
            <a:r>
              <a:t/>
            </a:r>
            <a:endParaRPr sz="1600">
              <a:solidFill>
                <a:schemeClr val="dk1"/>
              </a:solidFill>
            </a:endParaRPr>
          </a:p>
          <a:p>
            <a:pPr indent="0" lvl="0" marL="0" rtl="0" algn="l">
              <a:spcBef>
                <a:spcPts val="1200"/>
              </a:spcBef>
              <a:spcAft>
                <a:spcPts val="0"/>
              </a:spcAft>
              <a:buNone/>
            </a:pPr>
            <a:r>
              <a:t/>
            </a:r>
            <a:endParaRPr sz="1800">
              <a:solidFill>
                <a:schemeClr val="dk1"/>
              </a:solidFill>
            </a:endParaRPr>
          </a:p>
        </p:txBody>
      </p:sp>
      <p:pic>
        <p:nvPicPr>
          <p:cNvPr id="123" name="Google Shape;123;p16"/>
          <p:cNvPicPr preferRelativeResize="0"/>
          <p:nvPr/>
        </p:nvPicPr>
        <p:blipFill>
          <a:blip r:embed="rId3">
            <a:alphaModFix/>
          </a:blip>
          <a:stretch>
            <a:fillRect/>
          </a:stretch>
        </p:blipFill>
        <p:spPr>
          <a:xfrm>
            <a:off x="7366500" y="1100900"/>
            <a:ext cx="4717801" cy="4232541"/>
          </a:xfrm>
          <a:prstGeom prst="rect">
            <a:avLst/>
          </a:prstGeom>
          <a:noFill/>
          <a:ln>
            <a:noFill/>
          </a:ln>
        </p:spPr>
      </p:pic>
      <p:sp>
        <p:nvSpPr>
          <p:cNvPr id="124" name="Google Shape;124;p16"/>
          <p:cNvSpPr txBox="1"/>
          <p:nvPr/>
        </p:nvSpPr>
        <p:spPr>
          <a:xfrm>
            <a:off x="7018500" y="5436175"/>
            <a:ext cx="51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latin typeface="Times New Roman"/>
                <a:ea typeface="Times New Roman"/>
                <a:cs typeface="Times New Roman"/>
                <a:sym typeface="Times New Roman"/>
                <a:hlinkClick r:id="rId4"/>
              </a:rPr>
              <a:t>Graphic: Map of Scope of Adult Dental Benefits Covered by Medicaid as of Sept. 2019</a:t>
            </a:r>
            <a:endParaRPr>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9" name="Shape 619"/>
        <p:cNvGrpSpPr/>
        <p:nvPr/>
      </p:nvGrpSpPr>
      <p:grpSpPr>
        <a:xfrm>
          <a:off x="0" y="0"/>
          <a:ext cx="0" cy="0"/>
          <a:chOff x="0" y="0"/>
          <a:chExt cx="0" cy="0"/>
        </a:xfrm>
      </p:grpSpPr>
      <p:sp>
        <p:nvSpPr>
          <p:cNvPr id="620" name="Google Shape;620;p70"/>
          <p:cNvSpPr/>
          <p:nvPr/>
        </p:nvSpPr>
        <p:spPr>
          <a:xfrm>
            <a:off x="9294160" y="315972"/>
            <a:ext cx="2777100" cy="6036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1" name="Google Shape;621;p70"/>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22" name="Google Shape;622;p70"/>
          <p:cNvPicPr preferRelativeResize="0"/>
          <p:nvPr/>
        </p:nvPicPr>
        <p:blipFill>
          <a:blip r:embed="rId3">
            <a:alphaModFix/>
          </a:blip>
          <a:stretch>
            <a:fillRect/>
          </a:stretch>
        </p:blipFill>
        <p:spPr>
          <a:xfrm>
            <a:off x="578751" y="2963038"/>
            <a:ext cx="1136375" cy="887300"/>
          </a:xfrm>
          <a:prstGeom prst="rect">
            <a:avLst/>
          </a:prstGeom>
          <a:noFill/>
          <a:ln>
            <a:noFill/>
          </a:ln>
        </p:spPr>
      </p:pic>
      <p:cxnSp>
        <p:nvCxnSpPr>
          <p:cNvPr id="623" name="Google Shape;623;p70"/>
          <p:cNvCxnSpPr/>
          <p:nvPr/>
        </p:nvCxnSpPr>
        <p:spPr>
          <a:xfrm flipH="1">
            <a:off x="1715126" y="3406388"/>
            <a:ext cx="507000" cy="600"/>
          </a:xfrm>
          <a:prstGeom prst="bentConnector3">
            <a:avLst>
              <a:gd fmla="val 50000" name="adj1"/>
            </a:avLst>
          </a:prstGeom>
          <a:noFill/>
          <a:ln cap="flat" cmpd="sng" w="19050">
            <a:solidFill>
              <a:schemeClr val="dk1"/>
            </a:solidFill>
            <a:prstDash val="solid"/>
            <a:round/>
            <a:headEnd len="med" w="med" type="triangle"/>
            <a:tailEnd len="med" w="med" type="none"/>
          </a:ln>
        </p:spPr>
      </p:cxnSp>
      <p:cxnSp>
        <p:nvCxnSpPr>
          <p:cNvPr id="624" name="Google Shape;624;p70"/>
          <p:cNvCxnSpPr/>
          <p:nvPr/>
        </p:nvCxnSpPr>
        <p:spPr>
          <a:xfrm flipH="1" rot="-5400000">
            <a:off x="4762090" y="4156360"/>
            <a:ext cx="373800" cy="9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625" name="Google Shape;625;p70"/>
          <p:cNvCxnSpPr>
            <a:stCxn id="626" idx="1"/>
            <a:endCxn id="627" idx="1"/>
          </p:cNvCxnSpPr>
          <p:nvPr/>
        </p:nvCxnSpPr>
        <p:spPr>
          <a:xfrm rot="10800000">
            <a:off x="943475" y="1593084"/>
            <a:ext cx="2094300" cy="3394200"/>
          </a:xfrm>
          <a:prstGeom prst="bentConnector3">
            <a:avLst>
              <a:gd fmla="val 127177" name="adj1"/>
            </a:avLst>
          </a:prstGeom>
          <a:noFill/>
          <a:ln cap="flat" cmpd="sng" w="19050">
            <a:solidFill>
              <a:schemeClr val="dk1"/>
            </a:solidFill>
            <a:prstDash val="solid"/>
            <a:round/>
            <a:headEnd len="med" w="med" type="none"/>
            <a:tailEnd len="med" w="med" type="triangle"/>
          </a:ln>
        </p:spPr>
      </p:cxnSp>
      <p:pic>
        <p:nvPicPr>
          <p:cNvPr id="628" name="Google Shape;628;p70"/>
          <p:cNvPicPr preferRelativeResize="0"/>
          <p:nvPr/>
        </p:nvPicPr>
        <p:blipFill>
          <a:blip r:embed="rId4">
            <a:alphaModFix/>
          </a:blip>
          <a:stretch>
            <a:fillRect/>
          </a:stretch>
        </p:blipFill>
        <p:spPr>
          <a:xfrm>
            <a:off x="9110241" y="2100825"/>
            <a:ext cx="2060076" cy="2436250"/>
          </a:xfrm>
          <a:prstGeom prst="rect">
            <a:avLst/>
          </a:prstGeom>
          <a:noFill/>
          <a:ln>
            <a:noFill/>
          </a:ln>
        </p:spPr>
      </p:pic>
      <p:pic>
        <p:nvPicPr>
          <p:cNvPr id="629" name="Google Shape;629;p70"/>
          <p:cNvPicPr preferRelativeResize="0"/>
          <p:nvPr/>
        </p:nvPicPr>
        <p:blipFill>
          <a:blip r:embed="rId5">
            <a:alphaModFix/>
          </a:blip>
          <a:stretch>
            <a:fillRect/>
          </a:stretch>
        </p:blipFill>
        <p:spPr>
          <a:xfrm>
            <a:off x="7227700" y="4359983"/>
            <a:ext cx="1633775" cy="1139850"/>
          </a:xfrm>
          <a:prstGeom prst="rect">
            <a:avLst/>
          </a:prstGeom>
          <a:noFill/>
          <a:ln>
            <a:noFill/>
          </a:ln>
        </p:spPr>
      </p:pic>
      <p:sp>
        <p:nvSpPr>
          <p:cNvPr id="630" name="Google Shape;630;p70"/>
          <p:cNvSpPr/>
          <p:nvPr/>
        </p:nvSpPr>
        <p:spPr>
          <a:xfrm>
            <a:off x="6860213" y="4897950"/>
            <a:ext cx="244200" cy="2028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31" name="Google Shape;631;p70"/>
          <p:cNvCxnSpPr>
            <a:stCxn id="629" idx="3"/>
            <a:endCxn id="628" idx="2"/>
          </p:cNvCxnSpPr>
          <p:nvPr/>
        </p:nvCxnSpPr>
        <p:spPr>
          <a:xfrm flipH="1" rot="10800000">
            <a:off x="8861474" y="4537208"/>
            <a:ext cx="1278900" cy="392700"/>
          </a:xfrm>
          <a:prstGeom prst="bentConnector2">
            <a:avLst/>
          </a:prstGeom>
          <a:noFill/>
          <a:ln cap="flat" cmpd="sng" w="19050">
            <a:solidFill>
              <a:schemeClr val="dk1"/>
            </a:solidFill>
            <a:prstDash val="solid"/>
            <a:round/>
            <a:headEnd len="med" w="med" type="none"/>
            <a:tailEnd len="med" w="med" type="triangle"/>
          </a:ln>
        </p:spPr>
      </p:cxnSp>
      <p:sp>
        <p:nvSpPr>
          <p:cNvPr id="632" name="Google Shape;632;p70"/>
          <p:cNvSpPr/>
          <p:nvPr/>
        </p:nvSpPr>
        <p:spPr>
          <a:xfrm>
            <a:off x="9171375" y="5031300"/>
            <a:ext cx="969000" cy="3018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DOC-M Model</a:t>
            </a:r>
            <a:endParaRPr b="1" sz="900"/>
          </a:p>
        </p:txBody>
      </p:sp>
      <p:sp>
        <p:nvSpPr>
          <p:cNvPr id="633" name="Google Shape;633;p70"/>
          <p:cNvSpPr/>
          <p:nvPr/>
        </p:nvSpPr>
        <p:spPr>
          <a:xfrm>
            <a:off x="9642772" y="402547"/>
            <a:ext cx="2355300" cy="42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Direct effects on health </a:t>
            </a:r>
            <a:endParaRPr sz="900"/>
          </a:p>
          <a:p>
            <a:pPr indent="0" lvl="0" marL="0" rtl="0" algn="l">
              <a:spcBef>
                <a:spcPts val="0"/>
              </a:spcBef>
              <a:spcAft>
                <a:spcPts val="0"/>
              </a:spcAft>
              <a:buNone/>
            </a:pPr>
            <a:r>
              <a:rPr lang="en-US" sz="900"/>
              <a:t>(mediated through intermediate outcomes)</a:t>
            </a:r>
            <a:endParaRPr sz="900"/>
          </a:p>
        </p:txBody>
      </p:sp>
      <p:cxnSp>
        <p:nvCxnSpPr>
          <p:cNvPr id="634" name="Google Shape;634;p70"/>
          <p:cNvCxnSpPr/>
          <p:nvPr/>
        </p:nvCxnSpPr>
        <p:spPr>
          <a:xfrm flipH="1">
            <a:off x="9349960" y="614947"/>
            <a:ext cx="244200" cy="300"/>
          </a:xfrm>
          <a:prstGeom prst="straightConnector1">
            <a:avLst/>
          </a:prstGeom>
          <a:noFill/>
          <a:ln cap="flat" cmpd="sng" w="9525">
            <a:solidFill>
              <a:schemeClr val="dk1"/>
            </a:solidFill>
            <a:prstDash val="solid"/>
            <a:round/>
            <a:headEnd len="med" w="med" type="none"/>
            <a:tailEnd len="med" w="med" type="triangle"/>
          </a:ln>
        </p:spPr>
      </p:cxnSp>
      <p:pic>
        <p:nvPicPr>
          <p:cNvPr id="635" name="Google Shape;635;p70"/>
          <p:cNvPicPr preferRelativeResize="0"/>
          <p:nvPr/>
        </p:nvPicPr>
        <p:blipFill>
          <a:blip r:embed="rId6">
            <a:alphaModFix/>
          </a:blip>
          <a:stretch>
            <a:fillRect/>
          </a:stretch>
        </p:blipFill>
        <p:spPr>
          <a:xfrm>
            <a:off x="2229100" y="2683431"/>
            <a:ext cx="5439779" cy="1268500"/>
          </a:xfrm>
          <a:prstGeom prst="rect">
            <a:avLst/>
          </a:prstGeom>
          <a:noFill/>
          <a:ln>
            <a:noFill/>
          </a:ln>
        </p:spPr>
      </p:pic>
      <p:cxnSp>
        <p:nvCxnSpPr>
          <p:cNvPr id="636" name="Google Shape;636;p70"/>
          <p:cNvCxnSpPr/>
          <p:nvPr/>
        </p:nvCxnSpPr>
        <p:spPr>
          <a:xfrm flipH="1" rot="-5400000">
            <a:off x="4797627" y="2526198"/>
            <a:ext cx="301500" cy="6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637" name="Google Shape;637;p70"/>
          <p:cNvCxnSpPr>
            <a:stCxn id="635" idx="3"/>
            <a:endCxn id="628" idx="1"/>
          </p:cNvCxnSpPr>
          <p:nvPr/>
        </p:nvCxnSpPr>
        <p:spPr>
          <a:xfrm>
            <a:off x="7668879" y="3317681"/>
            <a:ext cx="1441500" cy="1200"/>
          </a:xfrm>
          <a:prstGeom prst="bentConnector3">
            <a:avLst>
              <a:gd fmla="val 49995" name="adj1"/>
            </a:avLst>
          </a:prstGeom>
          <a:noFill/>
          <a:ln cap="flat" cmpd="sng" w="19050">
            <a:solidFill>
              <a:schemeClr val="dk1"/>
            </a:solidFill>
            <a:prstDash val="solid"/>
            <a:round/>
            <a:headEnd len="med" w="med" type="none"/>
            <a:tailEnd len="med" w="med" type="triangle"/>
          </a:ln>
        </p:spPr>
      </p:cxnSp>
      <p:pic>
        <p:nvPicPr>
          <p:cNvPr id="626" name="Google Shape;626;p70"/>
          <p:cNvPicPr preferRelativeResize="0"/>
          <p:nvPr/>
        </p:nvPicPr>
        <p:blipFill>
          <a:blip r:embed="rId7">
            <a:alphaModFix/>
          </a:blip>
          <a:stretch>
            <a:fillRect/>
          </a:stretch>
        </p:blipFill>
        <p:spPr>
          <a:xfrm>
            <a:off x="3037775" y="4293617"/>
            <a:ext cx="3822450" cy="1387334"/>
          </a:xfrm>
          <a:prstGeom prst="rect">
            <a:avLst/>
          </a:prstGeom>
          <a:noFill/>
          <a:ln>
            <a:noFill/>
          </a:ln>
        </p:spPr>
      </p:pic>
      <p:pic>
        <p:nvPicPr>
          <p:cNvPr id="627" name="Google Shape;627;p70"/>
          <p:cNvPicPr preferRelativeResize="0"/>
          <p:nvPr/>
        </p:nvPicPr>
        <p:blipFill>
          <a:blip r:embed="rId8">
            <a:alphaModFix/>
          </a:blip>
          <a:stretch>
            <a:fillRect/>
          </a:stretch>
        </p:blipFill>
        <p:spPr>
          <a:xfrm>
            <a:off x="943389" y="711840"/>
            <a:ext cx="8011200" cy="1762475"/>
          </a:xfrm>
          <a:prstGeom prst="rect">
            <a:avLst/>
          </a:prstGeom>
          <a:noFill/>
          <a:ln>
            <a:noFill/>
          </a:ln>
        </p:spPr>
      </p:pic>
      <p:sp>
        <p:nvSpPr>
          <p:cNvPr id="638" name="Google Shape;638;p70"/>
          <p:cNvSpPr/>
          <p:nvPr/>
        </p:nvSpPr>
        <p:spPr>
          <a:xfrm>
            <a:off x="6804625" y="614950"/>
            <a:ext cx="2297400" cy="18672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p70"/>
          <p:cNvSpPr/>
          <p:nvPr/>
        </p:nvSpPr>
        <p:spPr>
          <a:xfrm>
            <a:off x="2928630" y="4253412"/>
            <a:ext cx="2060100" cy="14919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p70"/>
          <p:cNvSpPr/>
          <p:nvPr/>
        </p:nvSpPr>
        <p:spPr>
          <a:xfrm>
            <a:off x="7147668" y="4153199"/>
            <a:ext cx="1812600" cy="14919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4" name="Shape 644"/>
        <p:cNvGrpSpPr/>
        <p:nvPr/>
      </p:nvGrpSpPr>
      <p:grpSpPr>
        <a:xfrm>
          <a:off x="0" y="0"/>
          <a:ext cx="0" cy="0"/>
          <a:chOff x="0" y="0"/>
          <a:chExt cx="0" cy="0"/>
        </a:xfrm>
      </p:grpSpPr>
      <p:sp>
        <p:nvSpPr>
          <p:cNvPr id="645" name="Google Shape;645;p71"/>
          <p:cNvSpPr txBox="1"/>
          <p:nvPr>
            <p:ph type="title"/>
          </p:nvPr>
        </p:nvSpPr>
        <p:spPr>
          <a:xfrm>
            <a:off x="457200" y="319097"/>
            <a:ext cx="11271300" cy="7698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Chronic </a:t>
            </a:r>
            <a:r>
              <a:rPr lang="en-US" sz="3200"/>
              <a:t>Comorbidities</a:t>
            </a:r>
            <a:endParaRPr sz="3200"/>
          </a:p>
        </p:txBody>
      </p:sp>
      <p:sp>
        <p:nvSpPr>
          <p:cNvPr id="646" name="Google Shape;646;p71"/>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647" name="Google Shape;647;p71"/>
          <p:cNvGraphicFramePr/>
          <p:nvPr/>
        </p:nvGraphicFramePr>
        <p:xfrm>
          <a:off x="457209" y="1188925"/>
          <a:ext cx="3000000" cy="3000000"/>
        </p:xfrm>
        <a:graphic>
          <a:graphicData uri="http://schemas.openxmlformats.org/drawingml/2006/table">
            <a:tbl>
              <a:tblPr>
                <a:noFill/>
                <a:tableStyleId>{0B419C3C-F81E-404C-BEA5-8DC54F98D1C1}</a:tableStyleId>
              </a:tblPr>
              <a:tblGrid>
                <a:gridCol w="1480475"/>
                <a:gridCol w="4371800"/>
                <a:gridCol w="5529950"/>
              </a:tblGrid>
              <a:tr h="396225">
                <a:tc>
                  <a:txBody>
                    <a:bodyPr/>
                    <a:lstStyle/>
                    <a:p>
                      <a:pPr indent="0" lvl="0" marL="0" rtl="0" algn="ctr">
                        <a:spcBef>
                          <a:spcPts val="0"/>
                        </a:spcBef>
                        <a:spcAft>
                          <a:spcPts val="0"/>
                        </a:spcAft>
                        <a:buNone/>
                      </a:pPr>
                      <a:r>
                        <a:rPr b="1" lang="en-US">
                          <a:solidFill>
                            <a:schemeClr val="dk1"/>
                          </a:solidFill>
                        </a:rPr>
                        <a:t>Variable</a:t>
                      </a:r>
                      <a:endParaRPr b="1"/>
                    </a:p>
                  </a:txBody>
                  <a:tcPr marT="91425" marB="91425" marR="91425" marL="91425" anchor="ctr"/>
                </a:tc>
                <a:tc>
                  <a:txBody>
                    <a:bodyPr/>
                    <a:lstStyle/>
                    <a:p>
                      <a:pPr indent="0" lvl="0" marL="0" rtl="0" algn="ctr">
                        <a:spcBef>
                          <a:spcPts val="0"/>
                        </a:spcBef>
                        <a:spcAft>
                          <a:spcPts val="0"/>
                        </a:spcAft>
                        <a:buNone/>
                      </a:pPr>
                      <a:r>
                        <a:rPr b="1" lang="en-US"/>
                        <a:t>NHANES</a:t>
                      </a:r>
                      <a:r>
                        <a:rPr b="1" lang="en-US"/>
                        <a:t> Variable</a:t>
                      </a:r>
                      <a:endParaRPr b="1"/>
                    </a:p>
                  </a:txBody>
                  <a:tcPr marT="91425" marB="91425" marR="91425" marL="91425" anchor="ctr"/>
                </a:tc>
                <a:tc>
                  <a:txBody>
                    <a:bodyPr/>
                    <a:lstStyle/>
                    <a:p>
                      <a:pPr indent="0" lvl="0" marL="0" rtl="0" algn="ctr">
                        <a:spcBef>
                          <a:spcPts val="0"/>
                        </a:spcBef>
                        <a:spcAft>
                          <a:spcPts val="0"/>
                        </a:spcAft>
                        <a:buNone/>
                      </a:pPr>
                      <a:r>
                        <a:rPr b="1" lang="en-US"/>
                        <a:t>Definitions </a:t>
                      </a:r>
                      <a:endParaRPr b="1"/>
                    </a:p>
                  </a:txBody>
                  <a:tcPr marT="91425" marB="91425" marR="91425" marL="91425" anchor="ctr"/>
                </a:tc>
              </a:tr>
              <a:tr h="396225">
                <a:tc>
                  <a:txBody>
                    <a:bodyPr/>
                    <a:lstStyle/>
                    <a:p>
                      <a:pPr indent="0" lvl="0" marL="0" rtl="0" algn="ctr">
                        <a:spcBef>
                          <a:spcPts val="0"/>
                        </a:spcBef>
                        <a:spcAft>
                          <a:spcPts val="0"/>
                        </a:spcAft>
                        <a:buNone/>
                      </a:pPr>
                      <a:r>
                        <a:rPr b="1" lang="en-US">
                          <a:solidFill>
                            <a:schemeClr val="dk1"/>
                          </a:solidFill>
                        </a:rPr>
                        <a:t>Diabetes (T2D)</a:t>
                      </a:r>
                      <a:endParaRPr b="1">
                        <a:solidFill>
                          <a:schemeClr val="dk1"/>
                        </a:solidFill>
                      </a:endParaRPr>
                    </a:p>
                  </a:txBody>
                  <a:tcPr marT="91425" marB="91425" marR="91425" marL="91425" anchor="ctr"/>
                </a:tc>
                <a:tc>
                  <a:txBody>
                    <a:bodyPr/>
                    <a:lstStyle/>
                    <a:p>
                      <a:pPr indent="-311150" lvl="0" marL="457200" rtl="0" algn="l">
                        <a:spcBef>
                          <a:spcPts val="0"/>
                        </a:spcBef>
                        <a:spcAft>
                          <a:spcPts val="0"/>
                        </a:spcAft>
                        <a:buClr>
                          <a:schemeClr val="dk1"/>
                        </a:buClr>
                        <a:buSzPts val="1300"/>
                        <a:buChar char="●"/>
                      </a:pPr>
                      <a:r>
                        <a:rPr b="1" lang="en-US" sz="1300">
                          <a:solidFill>
                            <a:schemeClr val="dk1"/>
                          </a:solidFill>
                        </a:rPr>
                        <a:t>DIQ010</a:t>
                      </a:r>
                      <a:r>
                        <a:rPr lang="en-US" sz="1300">
                          <a:solidFill>
                            <a:schemeClr val="dk1"/>
                          </a:solidFill>
                        </a:rPr>
                        <a:t> – </a:t>
                      </a:r>
                      <a:r>
                        <a:rPr i="1" lang="en-US" sz="1300">
                          <a:solidFill>
                            <a:schemeClr val="dk1"/>
                          </a:solidFill>
                        </a:rPr>
                        <a:t>“Ever told you had diabetes”</a:t>
                      </a:r>
                      <a:endParaRPr i="1"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DIQ050</a:t>
                      </a:r>
                      <a:r>
                        <a:rPr lang="en-US" sz="1300">
                          <a:solidFill>
                            <a:schemeClr val="dk1"/>
                          </a:solidFill>
                        </a:rPr>
                        <a:t> – </a:t>
                      </a:r>
                      <a:r>
                        <a:rPr i="1" lang="en-US" sz="1300">
                          <a:solidFill>
                            <a:schemeClr val="dk1"/>
                          </a:solidFill>
                        </a:rPr>
                        <a:t>“Now taking insulin”</a:t>
                      </a:r>
                      <a:endParaRPr i="1"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DIQ070</a:t>
                      </a:r>
                      <a:r>
                        <a:rPr lang="en-US" sz="1300">
                          <a:solidFill>
                            <a:schemeClr val="dk1"/>
                          </a:solidFill>
                        </a:rPr>
                        <a:t> – </a:t>
                      </a:r>
                      <a:r>
                        <a:rPr i="1" lang="en-US" sz="1300">
                          <a:solidFill>
                            <a:schemeClr val="dk1"/>
                          </a:solidFill>
                        </a:rPr>
                        <a:t>“Now taking diabetic pills”</a:t>
                      </a:r>
                      <a:endParaRPr i="1"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LBXGLU</a:t>
                      </a:r>
                      <a:r>
                        <a:rPr lang="en-US" sz="1300">
                          <a:solidFill>
                            <a:schemeClr val="dk1"/>
                          </a:solidFill>
                        </a:rPr>
                        <a:t> – </a:t>
                      </a:r>
                      <a:r>
                        <a:rPr i="1" lang="en-US" sz="1300">
                          <a:solidFill>
                            <a:schemeClr val="dk1"/>
                          </a:solidFill>
                        </a:rPr>
                        <a:t>Fasting Plasma Glucose (FPG)</a:t>
                      </a:r>
                      <a:endParaRPr i="1"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LBXGLT</a:t>
                      </a:r>
                      <a:r>
                        <a:rPr lang="en-US" sz="1300">
                          <a:solidFill>
                            <a:schemeClr val="dk1"/>
                          </a:solidFill>
                        </a:rPr>
                        <a:t> – </a:t>
                      </a:r>
                      <a:r>
                        <a:rPr i="1" lang="en-US" sz="1300">
                          <a:solidFill>
                            <a:schemeClr val="dk1"/>
                          </a:solidFill>
                        </a:rPr>
                        <a:t>2-Hour Oral Glucose Tolerance Test (OGTT)</a:t>
                      </a:r>
                      <a:endParaRPr i="1"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LBXGH</a:t>
                      </a:r>
                      <a:r>
                        <a:rPr lang="en-US" sz="1300">
                          <a:solidFill>
                            <a:schemeClr val="dk1"/>
                          </a:solidFill>
                        </a:rPr>
                        <a:t> – </a:t>
                      </a:r>
                      <a:r>
                        <a:rPr i="1" lang="en-US" sz="1300">
                          <a:solidFill>
                            <a:schemeClr val="dk1"/>
                          </a:solidFill>
                        </a:rPr>
                        <a:t>Glycohemoglobin (HbA1c)</a:t>
                      </a:r>
                      <a:endParaRPr i="1" sz="1300">
                        <a:solidFill>
                          <a:schemeClr val="dk1"/>
                        </a:solidFill>
                      </a:endParaRPr>
                    </a:p>
                  </a:txBody>
                  <a:tcPr marT="91425" marB="91425" marR="91425" marL="91425" anchor="ctr"/>
                </a:tc>
                <a:tc>
                  <a:txBody>
                    <a:bodyPr/>
                    <a:lstStyle/>
                    <a:p>
                      <a:pPr indent="0" lvl="0" marL="0" rtl="0" algn="l">
                        <a:lnSpc>
                          <a:spcPct val="100000"/>
                        </a:lnSpc>
                        <a:spcBef>
                          <a:spcPts val="1200"/>
                        </a:spcBef>
                        <a:spcAft>
                          <a:spcPts val="0"/>
                        </a:spcAft>
                        <a:buClr>
                          <a:schemeClr val="dk1"/>
                        </a:buClr>
                        <a:buSzPts val="1100"/>
                        <a:buFont typeface="Arial"/>
                        <a:buNone/>
                      </a:pPr>
                      <a:r>
                        <a:rPr lang="en-US" sz="1300">
                          <a:solidFill>
                            <a:schemeClr val="dk1"/>
                          </a:solidFill>
                        </a:rPr>
                        <a:t>Based on the American Diabetes Association (ADA) Standards of Care in Diabetes—2023, diabetes is diagnosed if any of the following criteria are met:</a:t>
                      </a:r>
                      <a:endParaRPr sz="1300" u="sng">
                        <a:solidFill>
                          <a:schemeClr val="hlink"/>
                        </a:solidFill>
                      </a:endParaRPr>
                    </a:p>
                    <a:p>
                      <a:pPr indent="-311150" lvl="0" marL="457200" rtl="0" algn="l">
                        <a:lnSpc>
                          <a:spcPct val="100000"/>
                        </a:lnSpc>
                        <a:spcBef>
                          <a:spcPts val="1200"/>
                        </a:spcBef>
                        <a:spcAft>
                          <a:spcPts val="0"/>
                        </a:spcAft>
                        <a:buClr>
                          <a:schemeClr val="dk1"/>
                        </a:buClr>
                        <a:buSzPts val="1300"/>
                        <a:buChar char="●"/>
                      </a:pPr>
                      <a:r>
                        <a:rPr b="1" lang="en-US" sz="1300">
                          <a:solidFill>
                            <a:schemeClr val="dk1"/>
                          </a:solidFill>
                        </a:rPr>
                        <a:t>Fasting Plasma Glucose (FPG)</a:t>
                      </a:r>
                      <a:r>
                        <a:rPr lang="en-US" sz="1300">
                          <a:solidFill>
                            <a:schemeClr val="dk1"/>
                          </a:solidFill>
                        </a:rPr>
                        <a:t>: ≥ 126 mg/dL (7.0 mmol/L)</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b="1" lang="en-US" sz="1300">
                          <a:solidFill>
                            <a:schemeClr val="dk1"/>
                          </a:solidFill>
                        </a:rPr>
                        <a:t>2-Hour Plasma Glucose (OGTT)</a:t>
                      </a:r>
                      <a:r>
                        <a:rPr lang="en-US" sz="1300">
                          <a:solidFill>
                            <a:schemeClr val="dk1"/>
                          </a:solidFill>
                        </a:rPr>
                        <a:t>: ≥ 200 mg/dL (11.1 mmol/L)</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b="1" lang="en-US" sz="1300">
                          <a:solidFill>
                            <a:schemeClr val="dk1"/>
                          </a:solidFill>
                        </a:rPr>
                        <a:t>HbA1c</a:t>
                      </a:r>
                      <a:r>
                        <a:rPr lang="en-US" sz="1300">
                          <a:solidFill>
                            <a:schemeClr val="dk1"/>
                          </a:solidFill>
                        </a:rPr>
                        <a:t>: ≥ 6.5% (48 mmol/mol)</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b="1" lang="en-US" sz="1300">
                          <a:solidFill>
                            <a:schemeClr val="dk1"/>
                          </a:solidFill>
                        </a:rPr>
                        <a:t>Random Plasma Glucose</a:t>
                      </a:r>
                      <a:r>
                        <a:rPr lang="en-US" sz="1300">
                          <a:solidFill>
                            <a:schemeClr val="dk1"/>
                          </a:solidFill>
                        </a:rPr>
                        <a:t>: ≥ 200 mg/dL (11.1 mmol/L) in individuals with classic symptoms of hyperglycemia or hyperglycemic crisis.</a:t>
                      </a:r>
                      <a:endParaRPr sz="1600">
                        <a:solidFill>
                          <a:schemeClr val="dk1"/>
                        </a:solidFill>
                      </a:endParaRPr>
                    </a:p>
                  </a:txBody>
                  <a:tcPr marT="91425" marB="91425" marR="91425" marL="91425" anchor="ctr"/>
                </a:tc>
              </a:tr>
              <a:tr h="396225">
                <a:tc>
                  <a:txBody>
                    <a:bodyPr/>
                    <a:lstStyle/>
                    <a:p>
                      <a:pPr indent="0" lvl="0" marL="0" rtl="0" algn="ctr">
                        <a:spcBef>
                          <a:spcPts val="0"/>
                        </a:spcBef>
                        <a:spcAft>
                          <a:spcPts val="0"/>
                        </a:spcAft>
                        <a:buNone/>
                      </a:pPr>
                      <a:r>
                        <a:rPr b="1" lang="en-US">
                          <a:solidFill>
                            <a:schemeClr val="dk1"/>
                          </a:solidFill>
                        </a:rPr>
                        <a:t>Asthma</a:t>
                      </a:r>
                      <a:endParaRPr b="1">
                        <a:solidFill>
                          <a:schemeClr val="dk1"/>
                        </a:solidFill>
                      </a:endParaRPr>
                    </a:p>
                  </a:txBody>
                  <a:tcPr marT="91425" marB="91425" marR="91425" marL="91425" anchor="ctr"/>
                </a:tc>
                <a:tc>
                  <a:txBody>
                    <a:bodyPr/>
                    <a:lstStyle/>
                    <a:p>
                      <a:pPr indent="0" lvl="0" marL="0" rtl="0" algn="l">
                        <a:lnSpc>
                          <a:spcPct val="100000"/>
                        </a:lnSpc>
                        <a:spcBef>
                          <a:spcPts val="0"/>
                        </a:spcBef>
                        <a:spcAft>
                          <a:spcPts val="0"/>
                        </a:spcAft>
                        <a:buNone/>
                      </a:pPr>
                      <a:r>
                        <a:rPr b="1" lang="en-US" sz="1300">
                          <a:solidFill>
                            <a:schemeClr val="dk1"/>
                          </a:solidFill>
                        </a:rPr>
                        <a:t>MCQ010 </a:t>
                      </a:r>
                      <a:r>
                        <a:rPr lang="en-US" sz="1300">
                          <a:solidFill>
                            <a:schemeClr val="dk1"/>
                          </a:solidFill>
                        </a:rPr>
                        <a:t>– “Has a doctor or other health professional ever told you that you had asthma?”</a:t>
                      </a:r>
                      <a:endParaRPr sz="1300">
                        <a:solidFill>
                          <a:schemeClr val="dk1"/>
                        </a:solidFill>
                      </a:endParaRPr>
                    </a:p>
                  </a:txBody>
                  <a:tcPr marT="91425" marB="91425" marR="91425" marL="91425" anchor="ctr"/>
                </a:tc>
                <a:tc>
                  <a:txBody>
                    <a:bodyPr/>
                    <a:lstStyle/>
                    <a:p>
                      <a:pPr indent="0" lvl="0" marL="0" rtl="0" algn="l">
                        <a:lnSpc>
                          <a:spcPct val="100000"/>
                        </a:lnSpc>
                        <a:spcBef>
                          <a:spcPts val="1200"/>
                        </a:spcBef>
                        <a:spcAft>
                          <a:spcPts val="1200"/>
                        </a:spcAft>
                        <a:buNone/>
                      </a:pPr>
                      <a:r>
                        <a:rPr lang="en-US" sz="1300">
                          <a:solidFill>
                            <a:srgbClr val="188038"/>
                          </a:solidFill>
                          <a:latin typeface="Roboto Mono"/>
                          <a:ea typeface="Roboto Mono"/>
                          <a:cs typeface="Roboto Mono"/>
                          <a:sym typeface="Roboto Mono"/>
                        </a:rPr>
                        <a:t>asthma</a:t>
                      </a:r>
                      <a:r>
                        <a:rPr lang="en-US" sz="1300">
                          <a:solidFill>
                            <a:schemeClr val="dk1"/>
                          </a:solidFill>
                        </a:rPr>
                        <a:t> (binary: </a:t>
                      </a:r>
                      <a:r>
                        <a:rPr lang="en-US" sz="1300">
                          <a:solidFill>
                            <a:srgbClr val="188038"/>
                          </a:solidFill>
                          <a:latin typeface="Roboto Mono"/>
                          <a:ea typeface="Roboto Mono"/>
                          <a:cs typeface="Roboto Mono"/>
                          <a:sym typeface="Roboto Mono"/>
                        </a:rPr>
                        <a:t>1 = Yes</a:t>
                      </a:r>
                      <a:r>
                        <a:rPr lang="en-US" sz="1300">
                          <a:solidFill>
                            <a:schemeClr val="dk1"/>
                          </a:solidFill>
                        </a:rPr>
                        <a:t>, </a:t>
                      </a:r>
                      <a:r>
                        <a:rPr lang="en-US" sz="1300">
                          <a:solidFill>
                            <a:srgbClr val="188038"/>
                          </a:solidFill>
                          <a:latin typeface="Roboto Mono"/>
                          <a:ea typeface="Roboto Mono"/>
                          <a:cs typeface="Roboto Mono"/>
                          <a:sym typeface="Roboto Mono"/>
                        </a:rPr>
                        <a:t>0 = No</a:t>
                      </a:r>
                      <a:r>
                        <a:rPr lang="en-US" sz="1300">
                          <a:solidFill>
                            <a:schemeClr val="dk1"/>
                          </a:solidFill>
                        </a:rPr>
                        <a:t>, </a:t>
                      </a:r>
                      <a:r>
                        <a:rPr lang="en-US" sz="1300">
                          <a:solidFill>
                            <a:srgbClr val="188038"/>
                          </a:solidFill>
                          <a:latin typeface="Roboto Mono"/>
                          <a:ea typeface="Roboto Mono"/>
                          <a:cs typeface="Roboto Mono"/>
                          <a:sym typeface="Roboto Mono"/>
                        </a:rPr>
                        <a:t>NA = Unknown</a:t>
                      </a:r>
                      <a:r>
                        <a:rPr lang="en-US" sz="1300">
                          <a:solidFill>
                            <a:schemeClr val="dk1"/>
                          </a:solidFill>
                        </a:rPr>
                        <a:t>)</a:t>
                      </a:r>
                      <a:endParaRPr sz="1500">
                        <a:solidFill>
                          <a:schemeClr val="dk1"/>
                        </a:solidFill>
                      </a:endParaRPr>
                    </a:p>
                  </a:txBody>
                  <a:tcPr marT="91425" marB="91425" marR="91425" marL="91425" anchor="ctr"/>
                </a:tc>
              </a:tr>
              <a:tr h="396225">
                <a:tc>
                  <a:txBody>
                    <a:bodyPr/>
                    <a:lstStyle/>
                    <a:p>
                      <a:pPr indent="0" lvl="0" marL="0" rtl="0" algn="ctr">
                        <a:spcBef>
                          <a:spcPts val="0"/>
                        </a:spcBef>
                        <a:spcAft>
                          <a:spcPts val="0"/>
                        </a:spcAft>
                        <a:buNone/>
                      </a:pPr>
                      <a:r>
                        <a:rPr b="1" lang="en-US">
                          <a:solidFill>
                            <a:schemeClr val="dk1"/>
                          </a:solidFill>
                        </a:rPr>
                        <a:t>Arthritis</a:t>
                      </a:r>
                      <a:endParaRPr b="1">
                        <a:solidFill>
                          <a:schemeClr val="dk1"/>
                        </a:solidFill>
                      </a:endParaRPr>
                    </a:p>
                  </a:txBody>
                  <a:tcPr marT="91425" marB="91425" marR="91425" marL="91425" anchor="ctr"/>
                </a:tc>
                <a:tc>
                  <a:txBody>
                    <a:bodyPr/>
                    <a:lstStyle/>
                    <a:p>
                      <a:pPr indent="0" lvl="0" marL="0" rtl="0" algn="l">
                        <a:lnSpc>
                          <a:spcPct val="100000"/>
                        </a:lnSpc>
                        <a:spcBef>
                          <a:spcPts val="0"/>
                        </a:spcBef>
                        <a:spcAft>
                          <a:spcPts val="0"/>
                        </a:spcAft>
                        <a:buNone/>
                      </a:pPr>
                      <a:r>
                        <a:rPr b="1" lang="en-US" sz="1300">
                          <a:solidFill>
                            <a:schemeClr val="dk1"/>
                          </a:solidFill>
                        </a:rPr>
                        <a:t>MCQ160A </a:t>
                      </a:r>
                      <a:r>
                        <a:rPr lang="en-US" sz="1300">
                          <a:solidFill>
                            <a:schemeClr val="dk1"/>
                          </a:solidFill>
                        </a:rPr>
                        <a:t>– “Has a doctor or other health professional ever told you that you had arthritis?”</a:t>
                      </a:r>
                      <a:endParaRPr sz="1300">
                        <a:solidFill>
                          <a:schemeClr val="dk1"/>
                        </a:solidFill>
                      </a:endParaRPr>
                    </a:p>
                  </a:txBody>
                  <a:tcPr marT="91425" marB="91425" marR="91425" marL="91425" anchor="ctr"/>
                </a:tc>
                <a:tc>
                  <a:txBody>
                    <a:bodyPr/>
                    <a:lstStyle/>
                    <a:p>
                      <a:pPr indent="0" lvl="0" marL="0" rtl="0" algn="l">
                        <a:lnSpc>
                          <a:spcPct val="100000"/>
                        </a:lnSpc>
                        <a:spcBef>
                          <a:spcPts val="1200"/>
                        </a:spcBef>
                        <a:spcAft>
                          <a:spcPts val="1200"/>
                        </a:spcAft>
                        <a:buNone/>
                      </a:pPr>
                      <a:r>
                        <a:rPr lang="en-US" sz="1300">
                          <a:solidFill>
                            <a:srgbClr val="188038"/>
                          </a:solidFill>
                          <a:latin typeface="Roboto Mono"/>
                          <a:ea typeface="Roboto Mono"/>
                          <a:cs typeface="Roboto Mono"/>
                          <a:sym typeface="Roboto Mono"/>
                        </a:rPr>
                        <a:t>arthritis</a:t>
                      </a:r>
                      <a:r>
                        <a:rPr lang="en-US" sz="1300">
                          <a:solidFill>
                            <a:schemeClr val="dk1"/>
                          </a:solidFill>
                        </a:rPr>
                        <a:t> (binary: </a:t>
                      </a:r>
                      <a:r>
                        <a:rPr lang="en-US" sz="1300">
                          <a:solidFill>
                            <a:srgbClr val="188038"/>
                          </a:solidFill>
                          <a:latin typeface="Roboto Mono"/>
                          <a:ea typeface="Roboto Mono"/>
                          <a:cs typeface="Roboto Mono"/>
                          <a:sym typeface="Roboto Mono"/>
                        </a:rPr>
                        <a:t>1 = Yes</a:t>
                      </a:r>
                      <a:r>
                        <a:rPr lang="en-US" sz="1300">
                          <a:solidFill>
                            <a:schemeClr val="dk1"/>
                          </a:solidFill>
                        </a:rPr>
                        <a:t>, </a:t>
                      </a:r>
                      <a:r>
                        <a:rPr lang="en-US" sz="1300">
                          <a:solidFill>
                            <a:srgbClr val="188038"/>
                          </a:solidFill>
                          <a:latin typeface="Roboto Mono"/>
                          <a:ea typeface="Roboto Mono"/>
                          <a:cs typeface="Roboto Mono"/>
                          <a:sym typeface="Roboto Mono"/>
                        </a:rPr>
                        <a:t>0 = No</a:t>
                      </a:r>
                      <a:r>
                        <a:rPr lang="en-US" sz="1300">
                          <a:solidFill>
                            <a:schemeClr val="dk1"/>
                          </a:solidFill>
                        </a:rPr>
                        <a:t>, </a:t>
                      </a:r>
                      <a:r>
                        <a:rPr lang="en-US" sz="1300">
                          <a:solidFill>
                            <a:srgbClr val="188038"/>
                          </a:solidFill>
                          <a:latin typeface="Roboto Mono"/>
                          <a:ea typeface="Roboto Mono"/>
                          <a:cs typeface="Roboto Mono"/>
                          <a:sym typeface="Roboto Mono"/>
                        </a:rPr>
                        <a:t>NA = Unknown</a:t>
                      </a:r>
                      <a:r>
                        <a:rPr lang="en-US" sz="1300">
                          <a:solidFill>
                            <a:schemeClr val="dk1"/>
                          </a:solidFill>
                        </a:rPr>
                        <a:t>)</a:t>
                      </a:r>
                      <a:endParaRPr sz="1300">
                        <a:solidFill>
                          <a:srgbClr val="188038"/>
                        </a:solidFill>
                        <a:latin typeface="Roboto Mono"/>
                        <a:ea typeface="Roboto Mono"/>
                        <a:cs typeface="Roboto Mono"/>
                        <a:sym typeface="Roboto Mono"/>
                      </a:endParaRPr>
                    </a:p>
                  </a:txBody>
                  <a:tcPr marT="91425" marB="91425" marR="91425" marL="91425" anchor="ctr"/>
                </a:tc>
              </a:tr>
              <a:tr h="396225">
                <a:tc>
                  <a:txBody>
                    <a:bodyPr/>
                    <a:lstStyle/>
                    <a:p>
                      <a:pPr indent="0" lvl="0" marL="0" rtl="0" algn="ctr">
                        <a:spcBef>
                          <a:spcPts val="0"/>
                        </a:spcBef>
                        <a:spcAft>
                          <a:spcPts val="0"/>
                        </a:spcAft>
                        <a:buNone/>
                      </a:pPr>
                      <a:r>
                        <a:rPr b="1" lang="en-US">
                          <a:solidFill>
                            <a:schemeClr val="dk1"/>
                          </a:solidFill>
                        </a:rPr>
                        <a:t>Cancer</a:t>
                      </a:r>
                      <a:endParaRPr b="1">
                        <a:solidFill>
                          <a:schemeClr val="dk1"/>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300">
                          <a:solidFill>
                            <a:schemeClr val="dk1"/>
                          </a:solidFill>
                        </a:rPr>
                        <a:t>MCQ220 </a:t>
                      </a:r>
                      <a:r>
                        <a:rPr lang="en-US" sz="1300">
                          <a:solidFill>
                            <a:schemeClr val="dk1"/>
                          </a:solidFill>
                        </a:rPr>
                        <a:t>– “Have you ever been told by a doctor or other health professional that you had cancer or a malignancy of any kind?”</a:t>
                      </a:r>
                      <a:endParaRPr sz="1300">
                        <a:solidFill>
                          <a:schemeClr val="dk1"/>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lnSpc>
                          <a:spcPct val="100000"/>
                        </a:lnSpc>
                        <a:spcBef>
                          <a:spcPts val="1200"/>
                        </a:spcBef>
                        <a:spcAft>
                          <a:spcPts val="1200"/>
                        </a:spcAft>
                        <a:buNone/>
                      </a:pPr>
                      <a:r>
                        <a:rPr lang="en-US" sz="1300">
                          <a:solidFill>
                            <a:srgbClr val="188038"/>
                          </a:solidFill>
                          <a:latin typeface="Roboto Mono"/>
                          <a:ea typeface="Roboto Mono"/>
                          <a:cs typeface="Roboto Mono"/>
                          <a:sym typeface="Roboto Mono"/>
                        </a:rPr>
                        <a:t>cancer </a:t>
                      </a:r>
                      <a:r>
                        <a:rPr lang="en-US" sz="1300">
                          <a:solidFill>
                            <a:schemeClr val="dk1"/>
                          </a:solidFill>
                        </a:rPr>
                        <a:t>(binary: </a:t>
                      </a:r>
                      <a:r>
                        <a:rPr lang="en-US" sz="1300">
                          <a:solidFill>
                            <a:srgbClr val="188038"/>
                          </a:solidFill>
                          <a:latin typeface="Roboto Mono"/>
                          <a:ea typeface="Roboto Mono"/>
                          <a:cs typeface="Roboto Mono"/>
                          <a:sym typeface="Roboto Mono"/>
                        </a:rPr>
                        <a:t>1 = Yes</a:t>
                      </a:r>
                      <a:r>
                        <a:rPr lang="en-US" sz="1300">
                          <a:solidFill>
                            <a:schemeClr val="dk1"/>
                          </a:solidFill>
                        </a:rPr>
                        <a:t>, </a:t>
                      </a:r>
                      <a:r>
                        <a:rPr lang="en-US" sz="1300">
                          <a:solidFill>
                            <a:srgbClr val="188038"/>
                          </a:solidFill>
                          <a:latin typeface="Roboto Mono"/>
                          <a:ea typeface="Roboto Mono"/>
                          <a:cs typeface="Roboto Mono"/>
                          <a:sym typeface="Roboto Mono"/>
                        </a:rPr>
                        <a:t>0 = No</a:t>
                      </a:r>
                      <a:r>
                        <a:rPr lang="en-US" sz="1300">
                          <a:solidFill>
                            <a:schemeClr val="dk1"/>
                          </a:solidFill>
                        </a:rPr>
                        <a:t>, </a:t>
                      </a:r>
                      <a:r>
                        <a:rPr lang="en-US" sz="1300">
                          <a:solidFill>
                            <a:srgbClr val="188038"/>
                          </a:solidFill>
                          <a:latin typeface="Roboto Mono"/>
                          <a:ea typeface="Roboto Mono"/>
                          <a:cs typeface="Roboto Mono"/>
                          <a:sym typeface="Roboto Mono"/>
                        </a:rPr>
                        <a:t>NA = Unknown</a:t>
                      </a:r>
                      <a:r>
                        <a:rPr lang="en-US" sz="1300">
                          <a:solidFill>
                            <a:schemeClr val="dk1"/>
                          </a:solidFill>
                        </a:rPr>
                        <a:t>)</a:t>
                      </a:r>
                      <a:endParaRPr sz="1300">
                        <a:solidFill>
                          <a:srgbClr val="188038"/>
                        </a:solidFill>
                        <a:latin typeface="Roboto Mono"/>
                        <a:ea typeface="Roboto Mono"/>
                        <a:cs typeface="Roboto Mono"/>
                        <a:sym typeface="Roboto Mono"/>
                      </a:endParaRPr>
                    </a:p>
                  </a:txBody>
                  <a:tcPr marT="91425" marB="91425" marR="91425" marL="91425" anchor="ctr">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1" name="Shape 651"/>
        <p:cNvGrpSpPr/>
        <p:nvPr/>
      </p:nvGrpSpPr>
      <p:grpSpPr>
        <a:xfrm>
          <a:off x="0" y="0"/>
          <a:ext cx="0" cy="0"/>
          <a:chOff x="0" y="0"/>
          <a:chExt cx="0" cy="0"/>
        </a:xfrm>
      </p:grpSpPr>
      <p:sp>
        <p:nvSpPr>
          <p:cNvPr id="652" name="Google Shape;652;p72"/>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53" name="Google Shape;653;p72"/>
          <p:cNvSpPr txBox="1"/>
          <p:nvPr>
            <p:ph type="title"/>
          </p:nvPr>
        </p:nvSpPr>
        <p:spPr>
          <a:xfrm>
            <a:off x="457200" y="319097"/>
            <a:ext cx="11271300" cy="7698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Chronic Comorbidities</a:t>
            </a:r>
            <a:endParaRPr sz="3200"/>
          </a:p>
        </p:txBody>
      </p:sp>
      <p:graphicFrame>
        <p:nvGraphicFramePr>
          <p:cNvPr id="654" name="Google Shape;654;p72"/>
          <p:cNvGraphicFramePr/>
          <p:nvPr/>
        </p:nvGraphicFramePr>
        <p:xfrm>
          <a:off x="457209" y="1188925"/>
          <a:ext cx="3000000" cy="3000000"/>
        </p:xfrm>
        <a:graphic>
          <a:graphicData uri="http://schemas.openxmlformats.org/drawingml/2006/table">
            <a:tbl>
              <a:tblPr>
                <a:noFill/>
                <a:tableStyleId>{0B419C3C-F81E-404C-BEA5-8DC54F98D1C1}</a:tableStyleId>
              </a:tblPr>
              <a:tblGrid>
                <a:gridCol w="1480475"/>
                <a:gridCol w="4371800"/>
                <a:gridCol w="5529950"/>
              </a:tblGrid>
              <a:tr h="396225">
                <a:tc>
                  <a:txBody>
                    <a:bodyPr/>
                    <a:lstStyle/>
                    <a:p>
                      <a:pPr indent="0" lvl="0" marL="0" rtl="0" algn="ctr">
                        <a:spcBef>
                          <a:spcPts val="0"/>
                        </a:spcBef>
                        <a:spcAft>
                          <a:spcPts val="0"/>
                        </a:spcAft>
                        <a:buNone/>
                      </a:pPr>
                      <a:r>
                        <a:rPr b="1" lang="en-US">
                          <a:solidFill>
                            <a:schemeClr val="dk1"/>
                          </a:solidFill>
                        </a:rPr>
                        <a:t>Variable</a:t>
                      </a:r>
                      <a:endParaRPr b="1"/>
                    </a:p>
                  </a:txBody>
                  <a:tcPr marT="91425" marB="91425" marR="91425" marL="91425" anchor="ctr"/>
                </a:tc>
                <a:tc>
                  <a:txBody>
                    <a:bodyPr/>
                    <a:lstStyle/>
                    <a:p>
                      <a:pPr indent="0" lvl="0" marL="0" rtl="0" algn="ctr">
                        <a:spcBef>
                          <a:spcPts val="0"/>
                        </a:spcBef>
                        <a:spcAft>
                          <a:spcPts val="0"/>
                        </a:spcAft>
                        <a:buNone/>
                      </a:pPr>
                      <a:r>
                        <a:rPr b="1" lang="en-US"/>
                        <a:t>NHANES Variable</a:t>
                      </a:r>
                      <a:endParaRPr b="1"/>
                    </a:p>
                  </a:txBody>
                  <a:tcPr marT="91425" marB="91425" marR="91425" marL="91425" anchor="ctr"/>
                </a:tc>
                <a:tc>
                  <a:txBody>
                    <a:bodyPr/>
                    <a:lstStyle/>
                    <a:p>
                      <a:pPr indent="0" lvl="0" marL="0" rtl="0" algn="ctr">
                        <a:spcBef>
                          <a:spcPts val="0"/>
                        </a:spcBef>
                        <a:spcAft>
                          <a:spcPts val="0"/>
                        </a:spcAft>
                        <a:buNone/>
                      </a:pPr>
                      <a:r>
                        <a:rPr b="1" lang="en-US"/>
                        <a:t>Definitions </a:t>
                      </a:r>
                      <a:endParaRPr b="1"/>
                    </a:p>
                  </a:txBody>
                  <a:tcPr marT="91425" marB="91425" marR="91425" marL="91425" anchor="ctr"/>
                </a:tc>
              </a:tr>
              <a:tr h="396225">
                <a:tc>
                  <a:txBody>
                    <a:bodyPr/>
                    <a:lstStyle/>
                    <a:p>
                      <a:pPr indent="0" lvl="0" marL="0" rtl="0" algn="ctr">
                        <a:spcBef>
                          <a:spcPts val="0"/>
                        </a:spcBef>
                        <a:spcAft>
                          <a:spcPts val="0"/>
                        </a:spcAft>
                        <a:buNone/>
                      </a:pPr>
                      <a:r>
                        <a:rPr b="1" lang="en-US" sz="1300">
                          <a:solidFill>
                            <a:schemeClr val="dk1"/>
                          </a:solidFill>
                        </a:rPr>
                        <a:t>Gout</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None/>
                      </a:pPr>
                      <a:r>
                        <a:rPr b="1" lang="en-US" sz="1300"/>
                        <a:t>MCQ160N </a:t>
                      </a:r>
                      <a:r>
                        <a:rPr lang="en-US" sz="1300"/>
                        <a:t>– “Has a doctor or other health professional ever told you that you had gout?”</a:t>
                      </a:r>
                      <a:endParaRPr sz="1300"/>
                    </a:p>
                  </a:txBody>
                  <a:tcPr marT="91425" marB="91425" marR="91425" marL="91425" anchor="ctr"/>
                </a:tc>
                <a:tc>
                  <a:txBody>
                    <a:bodyPr/>
                    <a:lstStyle/>
                    <a:p>
                      <a:pPr indent="0" lvl="0" marL="0" rtl="0" algn="l">
                        <a:spcBef>
                          <a:spcPts val="1200"/>
                        </a:spcBef>
                        <a:spcAft>
                          <a:spcPts val="1200"/>
                        </a:spcAft>
                        <a:buNone/>
                      </a:pPr>
                      <a:r>
                        <a:rPr lang="en-US" sz="1300">
                          <a:solidFill>
                            <a:srgbClr val="188038"/>
                          </a:solidFill>
                          <a:latin typeface="Roboto Mono"/>
                          <a:ea typeface="Roboto Mono"/>
                          <a:cs typeface="Roboto Mono"/>
                          <a:sym typeface="Roboto Mono"/>
                        </a:rPr>
                        <a:t>Gout</a:t>
                      </a:r>
                      <a:r>
                        <a:rPr lang="en-US" sz="1300">
                          <a:solidFill>
                            <a:srgbClr val="188038"/>
                          </a:solidFill>
                          <a:latin typeface="Roboto Mono"/>
                          <a:ea typeface="Roboto Mono"/>
                          <a:cs typeface="Roboto Mono"/>
                          <a:sym typeface="Roboto Mono"/>
                        </a:rPr>
                        <a:t> </a:t>
                      </a:r>
                      <a:r>
                        <a:rPr lang="en-US" sz="1300">
                          <a:solidFill>
                            <a:schemeClr val="dk1"/>
                          </a:solidFill>
                        </a:rPr>
                        <a:t>(binary: </a:t>
                      </a:r>
                      <a:r>
                        <a:rPr lang="en-US" sz="1300">
                          <a:solidFill>
                            <a:srgbClr val="188038"/>
                          </a:solidFill>
                          <a:latin typeface="Roboto Mono"/>
                          <a:ea typeface="Roboto Mono"/>
                          <a:cs typeface="Roboto Mono"/>
                          <a:sym typeface="Roboto Mono"/>
                        </a:rPr>
                        <a:t>1 = Yes</a:t>
                      </a:r>
                      <a:r>
                        <a:rPr lang="en-US" sz="1300">
                          <a:solidFill>
                            <a:schemeClr val="dk1"/>
                          </a:solidFill>
                        </a:rPr>
                        <a:t>, </a:t>
                      </a:r>
                      <a:r>
                        <a:rPr lang="en-US" sz="1300">
                          <a:solidFill>
                            <a:srgbClr val="188038"/>
                          </a:solidFill>
                          <a:latin typeface="Roboto Mono"/>
                          <a:ea typeface="Roboto Mono"/>
                          <a:cs typeface="Roboto Mono"/>
                          <a:sym typeface="Roboto Mono"/>
                        </a:rPr>
                        <a:t>0 = No</a:t>
                      </a:r>
                      <a:r>
                        <a:rPr lang="en-US" sz="1300">
                          <a:solidFill>
                            <a:schemeClr val="dk1"/>
                          </a:solidFill>
                        </a:rPr>
                        <a:t>, </a:t>
                      </a:r>
                      <a:r>
                        <a:rPr lang="en-US" sz="1300">
                          <a:solidFill>
                            <a:srgbClr val="188038"/>
                          </a:solidFill>
                          <a:latin typeface="Roboto Mono"/>
                          <a:ea typeface="Roboto Mono"/>
                          <a:cs typeface="Roboto Mono"/>
                          <a:sym typeface="Roboto Mono"/>
                        </a:rPr>
                        <a:t>NA = Unknown</a:t>
                      </a:r>
                      <a:r>
                        <a:rPr lang="en-US" sz="1300">
                          <a:solidFill>
                            <a:schemeClr val="dk1"/>
                          </a:solidFill>
                        </a:rPr>
                        <a:t>)</a:t>
                      </a:r>
                      <a:endParaRPr b="1" sz="1300"/>
                    </a:p>
                  </a:txBody>
                  <a:tcPr marT="91425" marB="91425" marR="91425" marL="91425" anchor="ctr"/>
                </a:tc>
              </a:tr>
              <a:tr h="396225">
                <a:tc>
                  <a:txBody>
                    <a:bodyPr/>
                    <a:lstStyle/>
                    <a:p>
                      <a:pPr indent="0" lvl="0" marL="0" rtl="0" algn="ctr">
                        <a:spcBef>
                          <a:spcPts val="0"/>
                        </a:spcBef>
                        <a:spcAft>
                          <a:spcPts val="0"/>
                        </a:spcAft>
                        <a:buNone/>
                      </a:pPr>
                      <a:r>
                        <a:rPr b="1" lang="en-US" sz="1300">
                          <a:solidFill>
                            <a:schemeClr val="dk1"/>
                          </a:solidFill>
                        </a:rPr>
                        <a:t>High Cholesterol</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None/>
                      </a:pPr>
                      <a:r>
                        <a:rPr b="1" lang="en-US" sz="1300"/>
                        <a:t>BPQ080 </a:t>
                      </a:r>
                      <a:r>
                        <a:rPr lang="en-US" sz="1300"/>
                        <a:t>– “Have you ever been told by a doctor or other health professional that your blood cholesterol level was high?”</a:t>
                      </a:r>
                      <a:endParaRPr sz="1300"/>
                    </a:p>
                  </a:txBody>
                  <a:tcPr marT="91425" marB="91425" marR="91425" marL="91425" anchor="ctr"/>
                </a:tc>
                <a:tc>
                  <a:txBody>
                    <a:bodyPr/>
                    <a:lstStyle/>
                    <a:p>
                      <a:pPr indent="0" lvl="0" marL="0" rtl="0" algn="l">
                        <a:spcBef>
                          <a:spcPts val="0"/>
                        </a:spcBef>
                        <a:spcAft>
                          <a:spcPts val="0"/>
                        </a:spcAft>
                        <a:buNone/>
                      </a:pPr>
                      <a:r>
                        <a:rPr lang="en-US" sz="1300">
                          <a:solidFill>
                            <a:srgbClr val="188038"/>
                          </a:solidFill>
                          <a:latin typeface="Roboto Mono"/>
                          <a:ea typeface="Roboto Mono"/>
                          <a:cs typeface="Roboto Mono"/>
                          <a:sym typeface="Roboto Mono"/>
                        </a:rPr>
                        <a:t>high_chol </a:t>
                      </a:r>
                      <a:r>
                        <a:rPr lang="en-US" sz="1300">
                          <a:solidFill>
                            <a:schemeClr val="dk1"/>
                          </a:solidFill>
                        </a:rPr>
                        <a:t>(binary: </a:t>
                      </a:r>
                      <a:r>
                        <a:rPr lang="en-US" sz="1300">
                          <a:solidFill>
                            <a:srgbClr val="188038"/>
                          </a:solidFill>
                          <a:latin typeface="Roboto Mono"/>
                          <a:ea typeface="Roboto Mono"/>
                          <a:cs typeface="Roboto Mono"/>
                          <a:sym typeface="Roboto Mono"/>
                        </a:rPr>
                        <a:t>1 = Yes</a:t>
                      </a:r>
                      <a:r>
                        <a:rPr lang="en-US" sz="1300">
                          <a:solidFill>
                            <a:schemeClr val="dk1"/>
                          </a:solidFill>
                        </a:rPr>
                        <a:t>, </a:t>
                      </a:r>
                      <a:r>
                        <a:rPr lang="en-US" sz="1300">
                          <a:solidFill>
                            <a:srgbClr val="188038"/>
                          </a:solidFill>
                          <a:latin typeface="Roboto Mono"/>
                          <a:ea typeface="Roboto Mono"/>
                          <a:cs typeface="Roboto Mono"/>
                          <a:sym typeface="Roboto Mono"/>
                        </a:rPr>
                        <a:t>0 = No</a:t>
                      </a:r>
                      <a:r>
                        <a:rPr lang="en-US" sz="1300">
                          <a:solidFill>
                            <a:schemeClr val="dk1"/>
                          </a:solidFill>
                        </a:rPr>
                        <a:t>, </a:t>
                      </a:r>
                      <a:r>
                        <a:rPr lang="en-US" sz="1300">
                          <a:solidFill>
                            <a:srgbClr val="188038"/>
                          </a:solidFill>
                          <a:latin typeface="Roboto Mono"/>
                          <a:ea typeface="Roboto Mono"/>
                          <a:cs typeface="Roboto Mono"/>
                          <a:sym typeface="Roboto Mono"/>
                        </a:rPr>
                        <a:t>NA = Unknown</a:t>
                      </a:r>
                      <a:r>
                        <a:rPr lang="en-US" sz="1300">
                          <a:solidFill>
                            <a:schemeClr val="dk1"/>
                          </a:solidFill>
                        </a:rPr>
                        <a:t>)</a:t>
                      </a:r>
                      <a:endParaRPr b="1" sz="1300"/>
                    </a:p>
                  </a:txBody>
                  <a:tcPr marT="91425" marB="91425" marR="91425" marL="91425" anchor="ctr"/>
                </a:tc>
              </a:tr>
              <a:tr h="396225">
                <a:tc>
                  <a:txBody>
                    <a:bodyPr/>
                    <a:lstStyle/>
                    <a:p>
                      <a:pPr indent="0" lvl="0" marL="0" rtl="0" algn="ctr">
                        <a:spcBef>
                          <a:spcPts val="0"/>
                        </a:spcBef>
                        <a:spcAft>
                          <a:spcPts val="0"/>
                        </a:spcAft>
                        <a:buNone/>
                      </a:pPr>
                      <a:r>
                        <a:rPr b="1" lang="en-US" sz="1300">
                          <a:solidFill>
                            <a:schemeClr val="dk1"/>
                          </a:solidFill>
                        </a:rPr>
                        <a:t>Depression</a:t>
                      </a:r>
                      <a:endParaRPr b="1" sz="1300">
                        <a:solidFill>
                          <a:schemeClr val="dk1"/>
                        </a:solidFill>
                      </a:endParaRPr>
                    </a:p>
                  </a:txBody>
                  <a:tcPr marT="91425" marB="91425" marR="91425" marL="91425" anchor="ctr"/>
                </a:tc>
                <a:tc>
                  <a:txBody>
                    <a:bodyPr/>
                    <a:lstStyle/>
                    <a:p>
                      <a:pPr indent="0" lvl="0" marL="0" rtl="0" algn="l">
                        <a:lnSpc>
                          <a:spcPct val="100000"/>
                        </a:lnSpc>
                        <a:spcBef>
                          <a:spcPts val="0"/>
                        </a:spcBef>
                        <a:spcAft>
                          <a:spcPts val="0"/>
                        </a:spcAft>
                        <a:buClr>
                          <a:schemeClr val="dk1"/>
                        </a:buClr>
                        <a:buSzPts val="1100"/>
                        <a:buFont typeface="Arial"/>
                        <a:buNone/>
                      </a:pPr>
                      <a:r>
                        <a:rPr lang="en-US" sz="1300">
                          <a:solidFill>
                            <a:srgbClr val="188038"/>
                          </a:solidFill>
                          <a:latin typeface="Roboto Mono"/>
                          <a:ea typeface="Roboto Mono"/>
                          <a:cs typeface="Roboto Mono"/>
                          <a:sym typeface="Roboto Mono"/>
                        </a:rPr>
                        <a:t>DPQ010</a:t>
                      </a:r>
                      <a:r>
                        <a:rPr lang="en-US" sz="1300">
                          <a:solidFill>
                            <a:schemeClr val="dk1"/>
                          </a:solidFill>
                        </a:rPr>
                        <a:t> to </a:t>
                      </a:r>
                      <a:r>
                        <a:rPr lang="en-US" sz="1300">
                          <a:solidFill>
                            <a:srgbClr val="188038"/>
                          </a:solidFill>
                          <a:latin typeface="Roboto Mono"/>
                          <a:ea typeface="Roboto Mono"/>
                          <a:cs typeface="Roboto Mono"/>
                          <a:sym typeface="Roboto Mono"/>
                        </a:rPr>
                        <a:t>DPQ090</a:t>
                      </a:r>
                      <a:r>
                        <a:rPr lang="en-US" sz="1300">
                          <a:solidFill>
                            <a:schemeClr val="dk1"/>
                          </a:solidFill>
                        </a:rPr>
                        <a:t>: These represent the </a:t>
                      </a:r>
                      <a:r>
                        <a:rPr b="1" lang="en-US" sz="1300">
                          <a:solidFill>
                            <a:schemeClr val="dk1"/>
                          </a:solidFill>
                        </a:rPr>
                        <a:t>9 questions of the PHQ-9 (Patient Health Questionnaire)</a:t>
                      </a:r>
                      <a:r>
                        <a:rPr lang="en-US" sz="1300">
                          <a:solidFill>
                            <a:schemeClr val="dk1"/>
                          </a:solidFill>
                        </a:rPr>
                        <a:t>, which ask how often a person has experienced specific depressive symptoms over the past two weeks.</a:t>
                      </a:r>
                      <a:br>
                        <a:rPr lang="en-US" sz="1300">
                          <a:solidFill>
                            <a:schemeClr val="dk1"/>
                          </a:solidFill>
                        </a:rPr>
                      </a:b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300">
                          <a:solidFill>
                            <a:schemeClr val="dk1"/>
                          </a:solidFill>
                        </a:rPr>
                        <a:t>Response options:</a:t>
                      </a:r>
                      <a:endParaRPr sz="1300">
                        <a:solidFill>
                          <a:schemeClr val="dk1"/>
                        </a:solidFill>
                      </a:endParaRPr>
                    </a:p>
                    <a:p>
                      <a:pPr indent="-311150" lvl="0" marL="457200" rtl="0" algn="l">
                        <a:lnSpc>
                          <a:spcPct val="100000"/>
                        </a:lnSpc>
                        <a:spcBef>
                          <a:spcPts val="1200"/>
                        </a:spcBef>
                        <a:spcAft>
                          <a:spcPts val="0"/>
                        </a:spcAft>
                        <a:buClr>
                          <a:schemeClr val="dk1"/>
                        </a:buClr>
                        <a:buSzPts val="1300"/>
                        <a:buChar char="●"/>
                      </a:pPr>
                      <a:r>
                        <a:rPr b="1" lang="en-US" sz="1300">
                          <a:solidFill>
                            <a:schemeClr val="dk1"/>
                          </a:solidFill>
                        </a:rPr>
                        <a:t>"Not at all"</a:t>
                      </a:r>
                      <a:r>
                        <a:rPr lang="en-US" sz="1300">
                          <a:solidFill>
                            <a:schemeClr val="dk1"/>
                          </a:solidFill>
                        </a:rPr>
                        <a:t> → </a:t>
                      </a:r>
                      <a:r>
                        <a:rPr lang="en-US" sz="1300">
                          <a:solidFill>
                            <a:srgbClr val="188038"/>
                          </a:solidFill>
                          <a:latin typeface="Roboto Mono"/>
                          <a:ea typeface="Roboto Mono"/>
                          <a:cs typeface="Roboto Mono"/>
                          <a:sym typeface="Roboto Mono"/>
                        </a:rPr>
                        <a:t>0</a:t>
                      </a:r>
                      <a:endParaRPr sz="1300">
                        <a:solidFill>
                          <a:srgbClr val="188038"/>
                        </a:solidFill>
                        <a:latin typeface="Roboto Mono"/>
                        <a:ea typeface="Roboto Mono"/>
                        <a:cs typeface="Roboto Mono"/>
                        <a:sym typeface="Roboto Mono"/>
                      </a:endParaRPr>
                    </a:p>
                    <a:p>
                      <a:pPr indent="-311150" lvl="0" marL="457200" rtl="0" algn="l">
                        <a:lnSpc>
                          <a:spcPct val="100000"/>
                        </a:lnSpc>
                        <a:spcBef>
                          <a:spcPts val="0"/>
                        </a:spcBef>
                        <a:spcAft>
                          <a:spcPts val="0"/>
                        </a:spcAft>
                        <a:buClr>
                          <a:schemeClr val="dk1"/>
                        </a:buClr>
                        <a:buSzPts val="1300"/>
                        <a:buChar char="●"/>
                      </a:pPr>
                      <a:r>
                        <a:rPr b="1" lang="en-US" sz="1300">
                          <a:solidFill>
                            <a:schemeClr val="dk1"/>
                          </a:solidFill>
                        </a:rPr>
                        <a:t>"Several days"</a:t>
                      </a:r>
                      <a:r>
                        <a:rPr lang="en-US" sz="1300">
                          <a:solidFill>
                            <a:schemeClr val="dk1"/>
                          </a:solidFill>
                        </a:rPr>
                        <a:t> → </a:t>
                      </a:r>
                      <a:r>
                        <a:rPr lang="en-US" sz="1300">
                          <a:solidFill>
                            <a:srgbClr val="188038"/>
                          </a:solidFill>
                          <a:latin typeface="Roboto Mono"/>
                          <a:ea typeface="Roboto Mono"/>
                          <a:cs typeface="Roboto Mono"/>
                          <a:sym typeface="Roboto Mono"/>
                        </a:rPr>
                        <a:t>1</a:t>
                      </a:r>
                      <a:endParaRPr sz="1300">
                        <a:solidFill>
                          <a:srgbClr val="188038"/>
                        </a:solidFill>
                        <a:latin typeface="Roboto Mono"/>
                        <a:ea typeface="Roboto Mono"/>
                        <a:cs typeface="Roboto Mono"/>
                        <a:sym typeface="Roboto Mono"/>
                      </a:endParaRPr>
                    </a:p>
                    <a:p>
                      <a:pPr indent="-311150" lvl="0" marL="457200" rtl="0" algn="l">
                        <a:lnSpc>
                          <a:spcPct val="100000"/>
                        </a:lnSpc>
                        <a:spcBef>
                          <a:spcPts val="0"/>
                        </a:spcBef>
                        <a:spcAft>
                          <a:spcPts val="0"/>
                        </a:spcAft>
                        <a:buClr>
                          <a:schemeClr val="dk1"/>
                        </a:buClr>
                        <a:buSzPts val="1300"/>
                        <a:buChar char="●"/>
                      </a:pPr>
                      <a:r>
                        <a:rPr b="1" lang="en-US" sz="1300">
                          <a:solidFill>
                            <a:schemeClr val="dk1"/>
                          </a:solidFill>
                        </a:rPr>
                        <a:t>"More than half the days"</a:t>
                      </a:r>
                      <a:r>
                        <a:rPr lang="en-US" sz="1300">
                          <a:solidFill>
                            <a:schemeClr val="dk1"/>
                          </a:solidFill>
                        </a:rPr>
                        <a:t> → </a:t>
                      </a:r>
                      <a:r>
                        <a:rPr lang="en-US" sz="1300">
                          <a:solidFill>
                            <a:srgbClr val="188038"/>
                          </a:solidFill>
                          <a:latin typeface="Roboto Mono"/>
                          <a:ea typeface="Roboto Mono"/>
                          <a:cs typeface="Roboto Mono"/>
                          <a:sym typeface="Roboto Mono"/>
                        </a:rPr>
                        <a:t>2</a:t>
                      </a:r>
                      <a:endParaRPr sz="1300">
                        <a:solidFill>
                          <a:srgbClr val="188038"/>
                        </a:solidFill>
                        <a:latin typeface="Roboto Mono"/>
                        <a:ea typeface="Roboto Mono"/>
                        <a:cs typeface="Roboto Mono"/>
                        <a:sym typeface="Roboto Mono"/>
                      </a:endParaRPr>
                    </a:p>
                    <a:p>
                      <a:pPr indent="-311150" lvl="0" marL="457200" rtl="0" algn="l">
                        <a:lnSpc>
                          <a:spcPct val="100000"/>
                        </a:lnSpc>
                        <a:spcBef>
                          <a:spcPts val="0"/>
                        </a:spcBef>
                        <a:spcAft>
                          <a:spcPts val="0"/>
                        </a:spcAft>
                        <a:buClr>
                          <a:schemeClr val="dk1"/>
                        </a:buClr>
                        <a:buSzPts val="1300"/>
                        <a:buChar char="●"/>
                      </a:pPr>
                      <a:r>
                        <a:rPr b="1" lang="en-US" sz="1300">
                          <a:solidFill>
                            <a:schemeClr val="dk1"/>
                          </a:solidFill>
                        </a:rPr>
                        <a:t>"Nearly every day"</a:t>
                      </a:r>
                      <a:r>
                        <a:rPr lang="en-US" sz="1300">
                          <a:solidFill>
                            <a:schemeClr val="dk1"/>
                          </a:solidFill>
                        </a:rPr>
                        <a:t> → </a:t>
                      </a:r>
                      <a:r>
                        <a:rPr lang="en-US" sz="1300">
                          <a:solidFill>
                            <a:srgbClr val="188038"/>
                          </a:solidFill>
                          <a:latin typeface="Roboto Mono"/>
                          <a:ea typeface="Roboto Mono"/>
                          <a:cs typeface="Roboto Mono"/>
                          <a:sym typeface="Roboto Mono"/>
                        </a:rPr>
                        <a:t>3</a:t>
                      </a:r>
                      <a:endParaRPr sz="1300">
                        <a:solidFill>
                          <a:srgbClr val="188038"/>
                        </a:solidFill>
                        <a:latin typeface="Roboto Mono"/>
                        <a:ea typeface="Roboto Mono"/>
                        <a:cs typeface="Roboto Mono"/>
                        <a:sym typeface="Roboto Mono"/>
                      </a:endParaRPr>
                    </a:p>
                    <a:p>
                      <a:pPr indent="-311150" lvl="0" marL="457200" rtl="0" algn="l">
                        <a:lnSpc>
                          <a:spcPct val="100000"/>
                        </a:lnSpc>
                        <a:spcBef>
                          <a:spcPts val="0"/>
                        </a:spcBef>
                        <a:spcAft>
                          <a:spcPts val="0"/>
                        </a:spcAft>
                        <a:buClr>
                          <a:schemeClr val="dk1"/>
                        </a:buClr>
                        <a:buSzPts val="1300"/>
                        <a:buChar char="●"/>
                      </a:pPr>
                      <a:r>
                        <a:rPr b="1" lang="en-US" sz="1300">
                          <a:solidFill>
                            <a:schemeClr val="dk1"/>
                          </a:solidFill>
                        </a:rPr>
                        <a:t>"Refused"</a:t>
                      </a:r>
                      <a:r>
                        <a:rPr lang="en-US" sz="1300">
                          <a:solidFill>
                            <a:schemeClr val="dk1"/>
                          </a:solidFill>
                        </a:rPr>
                        <a:t> or </a:t>
                      </a:r>
                      <a:r>
                        <a:rPr b="1" lang="en-US" sz="1300">
                          <a:solidFill>
                            <a:schemeClr val="dk1"/>
                          </a:solidFill>
                        </a:rPr>
                        <a:t>"Don't know"</a:t>
                      </a:r>
                      <a:r>
                        <a:rPr lang="en-US" sz="1300">
                          <a:solidFill>
                            <a:schemeClr val="dk1"/>
                          </a:solidFill>
                        </a:rPr>
                        <a:t> → </a:t>
                      </a:r>
                      <a:r>
                        <a:rPr lang="en-US" sz="1300">
                          <a:solidFill>
                            <a:srgbClr val="188038"/>
                          </a:solidFill>
                          <a:latin typeface="Roboto Mono"/>
                          <a:ea typeface="Roboto Mono"/>
                          <a:cs typeface="Roboto Mono"/>
                          <a:sym typeface="Roboto Mono"/>
                        </a:rPr>
                        <a:t>NA</a:t>
                      </a:r>
                      <a:endParaRPr b="1" sz="1500"/>
                    </a:p>
                  </a:txBody>
                  <a:tcPr marT="91425" marB="91425" marR="91425" marL="91425" anchor="ctr"/>
                </a:tc>
                <a:tc>
                  <a:txBody>
                    <a:bodyPr/>
                    <a:lstStyle/>
                    <a:p>
                      <a:pPr indent="0" lvl="0" marL="0" rtl="0" algn="l">
                        <a:spcBef>
                          <a:spcPts val="0"/>
                        </a:spcBef>
                        <a:spcAft>
                          <a:spcPts val="0"/>
                        </a:spcAft>
                        <a:buNone/>
                      </a:pPr>
                      <a:r>
                        <a:rPr lang="en-US" sz="1300">
                          <a:solidFill>
                            <a:schemeClr val="dk1"/>
                          </a:solidFill>
                        </a:rPr>
                        <a:t>Each of the 9 symptom questions is assigned a score from 0 to 3. These are summed to produce a </a:t>
                      </a:r>
                      <a:r>
                        <a:rPr b="1" lang="en-US" sz="1300">
                          <a:solidFill>
                            <a:schemeClr val="dk1"/>
                          </a:solidFill>
                        </a:rPr>
                        <a:t>PHQ-9 total score (0–27).</a:t>
                      </a:r>
                      <a:endParaRPr b="1" sz="1300">
                        <a:solidFill>
                          <a:schemeClr val="dk1"/>
                        </a:solidFill>
                      </a:endParaRPr>
                    </a:p>
                    <a:p>
                      <a:pPr indent="0" lvl="0" marL="0" rtl="0" algn="l">
                        <a:spcBef>
                          <a:spcPts val="0"/>
                        </a:spcBef>
                        <a:spcAft>
                          <a:spcPts val="0"/>
                        </a:spcAft>
                        <a:buNone/>
                      </a:pPr>
                      <a:r>
                        <a:t/>
                      </a:r>
                      <a:endParaRPr b="1"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0–4</a:t>
                      </a:r>
                      <a:r>
                        <a:rPr lang="en-US" sz="1300">
                          <a:solidFill>
                            <a:schemeClr val="dk1"/>
                          </a:solidFill>
                        </a:rPr>
                        <a:t>: Minimal depression</a:t>
                      </a:r>
                      <a:endParaRPr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5–9</a:t>
                      </a:r>
                      <a:r>
                        <a:rPr lang="en-US" sz="1300">
                          <a:solidFill>
                            <a:schemeClr val="dk1"/>
                          </a:solidFill>
                        </a:rPr>
                        <a:t>: Mild depression</a:t>
                      </a:r>
                      <a:endParaRPr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10–14</a:t>
                      </a:r>
                      <a:r>
                        <a:rPr lang="en-US" sz="1300">
                          <a:solidFill>
                            <a:schemeClr val="dk1"/>
                          </a:solidFill>
                        </a:rPr>
                        <a:t>: Moderate depression</a:t>
                      </a:r>
                      <a:endParaRPr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15–19</a:t>
                      </a:r>
                      <a:r>
                        <a:rPr lang="en-US" sz="1300">
                          <a:solidFill>
                            <a:schemeClr val="dk1"/>
                          </a:solidFill>
                        </a:rPr>
                        <a:t>: Moderately severe depression</a:t>
                      </a:r>
                      <a:endParaRPr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20–27</a:t>
                      </a:r>
                      <a:r>
                        <a:rPr lang="en-US" sz="1300">
                          <a:solidFill>
                            <a:schemeClr val="dk1"/>
                          </a:solidFill>
                        </a:rPr>
                        <a:t>: Severe depression</a:t>
                      </a:r>
                      <a:endParaRPr b="1" sz="1300">
                        <a:solidFill>
                          <a:schemeClr val="dk1"/>
                        </a:solidFill>
                      </a:endParaRPr>
                    </a:p>
                  </a:txBody>
                  <a:tcPr marT="91425" marB="91425" marR="91425" marL="91425" anchor="ct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 name="Shape 658"/>
        <p:cNvGrpSpPr/>
        <p:nvPr/>
      </p:nvGrpSpPr>
      <p:grpSpPr>
        <a:xfrm>
          <a:off x="0" y="0"/>
          <a:ext cx="0" cy="0"/>
          <a:chOff x="0" y="0"/>
          <a:chExt cx="0" cy="0"/>
        </a:xfrm>
      </p:grpSpPr>
      <p:sp>
        <p:nvSpPr>
          <p:cNvPr id="659" name="Google Shape;659;p73"/>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60" name="Google Shape;660;p73"/>
          <p:cNvSpPr txBox="1"/>
          <p:nvPr>
            <p:ph type="title"/>
          </p:nvPr>
        </p:nvSpPr>
        <p:spPr>
          <a:xfrm>
            <a:off x="457200" y="319097"/>
            <a:ext cx="11271300" cy="7698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Chronic Comorbidities</a:t>
            </a:r>
            <a:endParaRPr sz="3200"/>
          </a:p>
        </p:txBody>
      </p:sp>
      <p:graphicFrame>
        <p:nvGraphicFramePr>
          <p:cNvPr id="661" name="Google Shape;661;p73"/>
          <p:cNvGraphicFramePr/>
          <p:nvPr/>
        </p:nvGraphicFramePr>
        <p:xfrm>
          <a:off x="457209" y="1188925"/>
          <a:ext cx="3000000" cy="3000000"/>
        </p:xfrm>
        <a:graphic>
          <a:graphicData uri="http://schemas.openxmlformats.org/drawingml/2006/table">
            <a:tbl>
              <a:tblPr>
                <a:noFill/>
                <a:tableStyleId>{0B419C3C-F81E-404C-BEA5-8DC54F98D1C1}</a:tableStyleId>
              </a:tblPr>
              <a:tblGrid>
                <a:gridCol w="1480475"/>
                <a:gridCol w="5405850"/>
                <a:gridCol w="4495900"/>
              </a:tblGrid>
              <a:tr h="396225">
                <a:tc>
                  <a:txBody>
                    <a:bodyPr/>
                    <a:lstStyle/>
                    <a:p>
                      <a:pPr indent="0" lvl="0" marL="0" rtl="0" algn="ctr">
                        <a:spcBef>
                          <a:spcPts val="0"/>
                        </a:spcBef>
                        <a:spcAft>
                          <a:spcPts val="0"/>
                        </a:spcAft>
                        <a:buNone/>
                      </a:pPr>
                      <a:r>
                        <a:rPr b="1" lang="en-US">
                          <a:solidFill>
                            <a:schemeClr val="dk1"/>
                          </a:solidFill>
                        </a:rPr>
                        <a:t>Variable</a:t>
                      </a:r>
                      <a:endParaRPr b="1"/>
                    </a:p>
                  </a:txBody>
                  <a:tcPr marT="91425" marB="91425" marR="91425" marL="91425" anchor="ctr"/>
                </a:tc>
                <a:tc>
                  <a:txBody>
                    <a:bodyPr/>
                    <a:lstStyle/>
                    <a:p>
                      <a:pPr indent="0" lvl="0" marL="0" rtl="0" algn="ctr">
                        <a:spcBef>
                          <a:spcPts val="0"/>
                        </a:spcBef>
                        <a:spcAft>
                          <a:spcPts val="0"/>
                        </a:spcAft>
                        <a:buNone/>
                      </a:pPr>
                      <a:r>
                        <a:rPr b="1" lang="en-US"/>
                        <a:t>NHANES Variable</a:t>
                      </a:r>
                      <a:endParaRPr b="1"/>
                    </a:p>
                  </a:txBody>
                  <a:tcPr marT="91425" marB="91425" marR="91425" marL="91425" anchor="ctr"/>
                </a:tc>
                <a:tc>
                  <a:txBody>
                    <a:bodyPr/>
                    <a:lstStyle/>
                    <a:p>
                      <a:pPr indent="0" lvl="0" marL="0" rtl="0" algn="ctr">
                        <a:spcBef>
                          <a:spcPts val="0"/>
                        </a:spcBef>
                        <a:spcAft>
                          <a:spcPts val="0"/>
                        </a:spcAft>
                        <a:buNone/>
                      </a:pPr>
                      <a:r>
                        <a:rPr b="1" lang="en-US"/>
                        <a:t>Definitions </a:t>
                      </a:r>
                      <a:endParaRPr b="1"/>
                    </a:p>
                  </a:txBody>
                  <a:tcPr marT="91425" marB="91425" marR="91425" marL="91425" anchor="ctr"/>
                </a:tc>
              </a:tr>
              <a:tr h="396225">
                <a:tc>
                  <a:txBody>
                    <a:bodyPr/>
                    <a:lstStyle/>
                    <a:p>
                      <a:pPr indent="0" lvl="0" marL="0" rtl="0" algn="ctr">
                        <a:spcBef>
                          <a:spcPts val="0"/>
                        </a:spcBef>
                        <a:spcAft>
                          <a:spcPts val="0"/>
                        </a:spcAft>
                        <a:buNone/>
                      </a:pPr>
                      <a:r>
                        <a:rPr b="1" lang="en-US" sz="1300">
                          <a:solidFill>
                            <a:schemeClr val="dk1"/>
                          </a:solidFill>
                        </a:rPr>
                        <a:t>BMI (Obesity)</a:t>
                      </a:r>
                      <a:endParaRPr b="1" sz="1300">
                        <a:solidFill>
                          <a:schemeClr val="dk1"/>
                        </a:solidFill>
                      </a:endParaRPr>
                    </a:p>
                  </a:txBody>
                  <a:tcPr marT="91425" marB="91425" marR="91425" marL="91425" anchor="ctr"/>
                </a:tc>
                <a:tc>
                  <a:txBody>
                    <a:bodyPr/>
                    <a:lstStyle/>
                    <a:p>
                      <a:pPr indent="0" lvl="0" marL="0" rtl="0" algn="l">
                        <a:spcBef>
                          <a:spcPts val="0"/>
                        </a:spcBef>
                        <a:spcAft>
                          <a:spcPts val="0"/>
                        </a:spcAft>
                        <a:buNone/>
                      </a:pPr>
                      <a:r>
                        <a:rPr b="1" lang="en-US" sz="1200"/>
                        <a:t>BMXBMI </a:t>
                      </a:r>
                      <a:r>
                        <a:rPr lang="en-US" sz="1200"/>
                        <a:t>– </a:t>
                      </a:r>
                      <a:r>
                        <a:rPr lang="en-US" sz="1200">
                          <a:solidFill>
                            <a:schemeClr val="dk1"/>
                          </a:solidFill>
                        </a:rPr>
                        <a:t>This is the </a:t>
                      </a:r>
                      <a:r>
                        <a:rPr b="1" lang="en-US" sz="1200">
                          <a:solidFill>
                            <a:schemeClr val="dk1"/>
                          </a:solidFill>
                        </a:rPr>
                        <a:t>measured Body Mass Index (BMI)</a:t>
                      </a:r>
                      <a:r>
                        <a:rPr lang="en-US" sz="1200">
                          <a:solidFill>
                            <a:schemeClr val="dk1"/>
                          </a:solidFill>
                        </a:rPr>
                        <a:t> variable, calculated from height and weight during the physical exam.</a:t>
                      </a:r>
                      <a:endParaRPr sz="1200"/>
                    </a:p>
                  </a:txBody>
                  <a:tcPr marT="91425" marB="91425" marR="91425" marL="91425" anchor="ctr"/>
                </a:tc>
                <a:tc>
                  <a:txBody>
                    <a:bodyPr/>
                    <a:lstStyle/>
                    <a:p>
                      <a:pPr indent="0" lvl="0" marL="0" rtl="0" algn="l">
                        <a:lnSpc>
                          <a:spcPct val="100000"/>
                        </a:lnSpc>
                        <a:spcBef>
                          <a:spcPts val="1400"/>
                        </a:spcBef>
                        <a:spcAft>
                          <a:spcPts val="0"/>
                        </a:spcAft>
                        <a:buClr>
                          <a:schemeClr val="dk1"/>
                        </a:buClr>
                        <a:buSzPts val="1100"/>
                        <a:buFont typeface="Arial"/>
                        <a:buNone/>
                      </a:pPr>
                      <a:r>
                        <a:rPr b="1" lang="en-US" sz="1200">
                          <a:solidFill>
                            <a:schemeClr val="dk1"/>
                          </a:solidFill>
                        </a:rPr>
                        <a:t>BMI Classification (CDC Standard for Adults)</a:t>
                      </a:r>
                      <a:endParaRPr b="1" sz="1200">
                        <a:solidFill>
                          <a:schemeClr val="dk1"/>
                        </a:solidFill>
                      </a:endParaRPr>
                    </a:p>
                    <a:p>
                      <a:pPr indent="-304800" lvl="0" marL="457200" rtl="0" algn="l">
                        <a:lnSpc>
                          <a:spcPct val="100000"/>
                        </a:lnSpc>
                        <a:spcBef>
                          <a:spcPts val="1200"/>
                        </a:spcBef>
                        <a:spcAft>
                          <a:spcPts val="0"/>
                        </a:spcAft>
                        <a:buClr>
                          <a:schemeClr val="dk1"/>
                        </a:buClr>
                        <a:buSzPts val="1200"/>
                        <a:buChar char="●"/>
                      </a:pPr>
                      <a:r>
                        <a:rPr b="1" lang="en-US" sz="1200">
                          <a:solidFill>
                            <a:schemeClr val="dk1"/>
                          </a:solidFill>
                        </a:rPr>
                        <a:t>Underweight</a:t>
                      </a:r>
                      <a:r>
                        <a:rPr lang="en-US" sz="1200">
                          <a:solidFill>
                            <a:schemeClr val="dk1"/>
                          </a:solidFill>
                        </a:rPr>
                        <a:t>: BMI &lt; 18.5</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US" sz="1200">
                          <a:solidFill>
                            <a:schemeClr val="dk1"/>
                          </a:solidFill>
                        </a:rPr>
                        <a:t>Normal weight</a:t>
                      </a:r>
                      <a:r>
                        <a:rPr lang="en-US" sz="1200">
                          <a:solidFill>
                            <a:schemeClr val="dk1"/>
                          </a:solidFill>
                        </a:rPr>
                        <a:t>: BMI ≥ 18.5 and &lt; 25</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US" sz="1200">
                          <a:solidFill>
                            <a:schemeClr val="dk1"/>
                          </a:solidFill>
                        </a:rPr>
                        <a:t>Overweight</a:t>
                      </a:r>
                      <a:r>
                        <a:rPr lang="en-US" sz="1200">
                          <a:solidFill>
                            <a:schemeClr val="dk1"/>
                          </a:solidFill>
                        </a:rPr>
                        <a:t>: BMI ≥ 25 and &lt; 30</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US" sz="1200">
                          <a:solidFill>
                            <a:schemeClr val="dk1"/>
                          </a:solidFill>
                        </a:rPr>
                        <a:t>Obese</a:t>
                      </a:r>
                      <a:r>
                        <a:rPr lang="en-US" sz="1200">
                          <a:solidFill>
                            <a:schemeClr val="dk1"/>
                          </a:solidFill>
                        </a:rPr>
                        <a:t>: BMI ≥ 30</a:t>
                      </a:r>
                      <a:endParaRPr b="1" sz="1200"/>
                    </a:p>
                  </a:txBody>
                  <a:tcPr marT="91425" marB="91425" marR="91425" marL="91425" anchor="ctr"/>
                </a:tc>
              </a:tr>
              <a:tr h="396225">
                <a:tc>
                  <a:txBody>
                    <a:bodyPr/>
                    <a:lstStyle/>
                    <a:p>
                      <a:pPr indent="0" lvl="0" marL="0" rtl="0" algn="ctr">
                        <a:spcBef>
                          <a:spcPts val="0"/>
                        </a:spcBef>
                        <a:spcAft>
                          <a:spcPts val="0"/>
                        </a:spcAft>
                        <a:buNone/>
                      </a:pPr>
                      <a:r>
                        <a:rPr b="1" lang="en-US" sz="1300">
                          <a:solidFill>
                            <a:schemeClr val="dk1"/>
                          </a:solidFill>
                        </a:rPr>
                        <a:t>Hypertension</a:t>
                      </a:r>
                      <a:endParaRPr b="1" sz="1300">
                        <a:solidFill>
                          <a:schemeClr val="dk1"/>
                        </a:solidFill>
                      </a:endParaRPr>
                    </a:p>
                  </a:txBody>
                  <a:tcPr marT="91425" marB="91425" marR="91425" marL="91425" anchor="ctr"/>
                </a:tc>
                <a:tc>
                  <a:txBody>
                    <a:bodyPr/>
                    <a:lstStyle/>
                    <a:p>
                      <a:pPr indent="0" lvl="0" marL="0" rtl="0" algn="l">
                        <a:lnSpc>
                          <a:spcPct val="100000"/>
                        </a:lnSpc>
                        <a:spcBef>
                          <a:spcPts val="1200"/>
                        </a:spcBef>
                        <a:spcAft>
                          <a:spcPts val="0"/>
                        </a:spcAft>
                        <a:buClr>
                          <a:schemeClr val="dk1"/>
                        </a:buClr>
                        <a:buSzPts val="1100"/>
                        <a:buFont typeface="Arial"/>
                        <a:buNone/>
                      </a:pPr>
                      <a:r>
                        <a:rPr b="1" lang="en-US" sz="1200">
                          <a:solidFill>
                            <a:schemeClr val="dk1"/>
                          </a:solidFill>
                        </a:rPr>
                        <a:t>Self-reported variables used</a:t>
                      </a:r>
                      <a:r>
                        <a:rPr lang="en-US" sz="1200">
                          <a:solidFill>
                            <a:schemeClr val="dk1"/>
                          </a:solidFill>
                        </a:rPr>
                        <a:t>:</a:t>
                      </a:r>
                      <a:endParaRPr sz="1200">
                        <a:solidFill>
                          <a:schemeClr val="dk1"/>
                        </a:solidFill>
                      </a:endParaRPr>
                    </a:p>
                    <a:p>
                      <a:pPr indent="-304800" lvl="0" marL="457200" rtl="0" algn="l">
                        <a:lnSpc>
                          <a:spcPct val="100000"/>
                        </a:lnSpc>
                        <a:spcBef>
                          <a:spcPts val="1200"/>
                        </a:spcBef>
                        <a:spcAft>
                          <a:spcPts val="0"/>
                        </a:spcAft>
                        <a:buClr>
                          <a:schemeClr val="dk1"/>
                        </a:buClr>
                        <a:buSzPts val="1200"/>
                        <a:buChar char="●"/>
                      </a:pPr>
                      <a:r>
                        <a:rPr lang="en-US" sz="1200">
                          <a:solidFill>
                            <a:srgbClr val="188038"/>
                          </a:solidFill>
                          <a:latin typeface="Roboto Mono"/>
                          <a:ea typeface="Roboto Mono"/>
                          <a:cs typeface="Roboto Mono"/>
                          <a:sym typeface="Roboto Mono"/>
                        </a:rPr>
                        <a:t>BPQ020</a:t>
                      </a:r>
                      <a:r>
                        <a:rPr lang="en-US" sz="1200">
                          <a:solidFill>
                            <a:schemeClr val="dk1"/>
                          </a:solidFill>
                        </a:rPr>
                        <a:t>: “Have you ever been told by a doctor or health professional that you had hypertension, also called high blood pressure?”</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US" sz="1200">
                          <a:solidFill>
                            <a:srgbClr val="188038"/>
                          </a:solidFill>
                          <a:latin typeface="Roboto Mono"/>
                          <a:ea typeface="Roboto Mono"/>
                          <a:cs typeface="Roboto Mono"/>
                          <a:sym typeface="Roboto Mono"/>
                        </a:rPr>
                        <a:t>BPQ040A</a:t>
                      </a:r>
                      <a:r>
                        <a:rPr lang="en-US" sz="1200">
                          <a:solidFill>
                            <a:schemeClr val="dk1"/>
                          </a:solidFill>
                        </a:rPr>
                        <a:t>: “Are you now taking prescribed medicine for high blood pressure?”</a:t>
                      </a:r>
                      <a:endParaRPr sz="1200">
                        <a:solidFill>
                          <a:schemeClr val="dk1"/>
                        </a:solidFill>
                      </a:endParaRPr>
                    </a:p>
                    <a:p>
                      <a:pPr indent="0" lvl="0" marL="0" rtl="0" algn="l">
                        <a:lnSpc>
                          <a:spcPct val="100000"/>
                        </a:lnSpc>
                        <a:spcBef>
                          <a:spcPts val="1200"/>
                        </a:spcBef>
                        <a:spcAft>
                          <a:spcPts val="0"/>
                        </a:spcAft>
                        <a:buNone/>
                      </a:pPr>
                      <a:r>
                        <a:rPr b="1" lang="en-US" sz="1200">
                          <a:solidFill>
                            <a:schemeClr val="dk1"/>
                          </a:solidFill>
                        </a:rPr>
                        <a:t>Exam-based variables used</a:t>
                      </a:r>
                      <a:r>
                        <a:rPr lang="en-US" sz="1200">
                          <a:solidFill>
                            <a:schemeClr val="dk1"/>
                          </a:solidFill>
                        </a:rPr>
                        <a:t>:</a:t>
                      </a:r>
                      <a:endParaRPr sz="1200">
                        <a:solidFill>
                          <a:schemeClr val="dk1"/>
                        </a:solidFill>
                      </a:endParaRPr>
                    </a:p>
                    <a:p>
                      <a:pPr indent="-304800" lvl="0" marL="457200" rtl="0" algn="l">
                        <a:lnSpc>
                          <a:spcPct val="100000"/>
                        </a:lnSpc>
                        <a:spcBef>
                          <a:spcPts val="1200"/>
                        </a:spcBef>
                        <a:spcAft>
                          <a:spcPts val="0"/>
                        </a:spcAft>
                        <a:buClr>
                          <a:schemeClr val="dk1"/>
                        </a:buClr>
                        <a:buSzPts val="1200"/>
                        <a:buChar char="●"/>
                      </a:pPr>
                      <a:r>
                        <a:rPr lang="en-US" sz="1200">
                          <a:solidFill>
                            <a:schemeClr val="dk1"/>
                          </a:solidFill>
                        </a:rPr>
                        <a:t>Systolic blood pressure: </a:t>
                      </a:r>
                      <a:r>
                        <a:rPr lang="en-US" sz="1200">
                          <a:solidFill>
                            <a:srgbClr val="188038"/>
                          </a:solidFill>
                          <a:latin typeface="Roboto Mono"/>
                          <a:ea typeface="Roboto Mono"/>
                          <a:cs typeface="Roboto Mono"/>
                          <a:sym typeface="Roboto Mono"/>
                        </a:rPr>
                        <a:t>BPXSY1</a:t>
                      </a:r>
                      <a:r>
                        <a:rPr lang="en-US" sz="1200">
                          <a:solidFill>
                            <a:schemeClr val="dk1"/>
                          </a:solidFill>
                        </a:rPr>
                        <a:t> to </a:t>
                      </a:r>
                      <a:r>
                        <a:rPr lang="en-US" sz="1200">
                          <a:solidFill>
                            <a:srgbClr val="188038"/>
                          </a:solidFill>
                          <a:latin typeface="Roboto Mono"/>
                          <a:ea typeface="Roboto Mono"/>
                          <a:cs typeface="Roboto Mono"/>
                          <a:sym typeface="Roboto Mono"/>
                        </a:rPr>
                        <a:t>BPXSY4</a:t>
                      </a:r>
                      <a:endParaRPr sz="1200">
                        <a:solidFill>
                          <a:srgbClr val="188038"/>
                        </a:solidFill>
                        <a:latin typeface="Roboto Mono"/>
                        <a:ea typeface="Roboto Mono"/>
                        <a:cs typeface="Roboto Mono"/>
                        <a:sym typeface="Roboto Mono"/>
                      </a:endParaRPr>
                    </a:p>
                    <a:p>
                      <a:pPr indent="-304800" lvl="0" marL="457200" rtl="0" algn="l">
                        <a:lnSpc>
                          <a:spcPct val="100000"/>
                        </a:lnSpc>
                        <a:spcBef>
                          <a:spcPts val="0"/>
                        </a:spcBef>
                        <a:spcAft>
                          <a:spcPts val="0"/>
                        </a:spcAft>
                        <a:buClr>
                          <a:schemeClr val="dk1"/>
                        </a:buClr>
                        <a:buSzPts val="1200"/>
                        <a:buChar char="●"/>
                      </a:pPr>
                      <a:r>
                        <a:rPr lang="en-US" sz="1200">
                          <a:solidFill>
                            <a:schemeClr val="dk1"/>
                          </a:solidFill>
                        </a:rPr>
                        <a:t>Di</a:t>
                      </a:r>
                      <a:r>
                        <a:rPr lang="en-US" sz="1200">
                          <a:solidFill>
                            <a:schemeClr val="dk1"/>
                          </a:solidFill>
                        </a:rPr>
                        <a:t>a</a:t>
                      </a:r>
                      <a:r>
                        <a:rPr lang="en-US" sz="1200">
                          <a:solidFill>
                            <a:schemeClr val="dk1"/>
                          </a:solidFill>
                        </a:rPr>
                        <a:t>stolic blood pressure: </a:t>
                      </a:r>
                      <a:r>
                        <a:rPr lang="en-US" sz="1200">
                          <a:solidFill>
                            <a:srgbClr val="188038"/>
                          </a:solidFill>
                          <a:latin typeface="Roboto Mono"/>
                          <a:ea typeface="Roboto Mono"/>
                          <a:cs typeface="Roboto Mono"/>
                          <a:sym typeface="Roboto Mono"/>
                        </a:rPr>
                        <a:t>BPXDI1</a:t>
                      </a:r>
                      <a:r>
                        <a:rPr lang="en-US" sz="1200">
                          <a:solidFill>
                            <a:schemeClr val="dk1"/>
                          </a:solidFill>
                        </a:rPr>
                        <a:t> to </a:t>
                      </a:r>
                      <a:r>
                        <a:rPr lang="en-US" sz="1200">
                          <a:solidFill>
                            <a:srgbClr val="188038"/>
                          </a:solidFill>
                          <a:latin typeface="Roboto Mono"/>
                          <a:ea typeface="Roboto Mono"/>
                          <a:cs typeface="Roboto Mono"/>
                          <a:sym typeface="Roboto Mono"/>
                        </a:rPr>
                        <a:t>BPXDI4</a:t>
                      </a:r>
                      <a:endParaRPr sz="1200">
                        <a:solidFill>
                          <a:srgbClr val="188038"/>
                        </a:solidFill>
                        <a:latin typeface="Roboto Mono"/>
                        <a:ea typeface="Roboto Mono"/>
                        <a:cs typeface="Roboto Mono"/>
                        <a:sym typeface="Roboto Mono"/>
                      </a:endParaRPr>
                    </a:p>
                    <a:p>
                      <a:pPr indent="-304800" lvl="0" marL="457200" rtl="0" algn="l">
                        <a:lnSpc>
                          <a:spcPct val="100000"/>
                        </a:lnSpc>
                        <a:spcBef>
                          <a:spcPts val="0"/>
                        </a:spcBef>
                        <a:spcAft>
                          <a:spcPts val="0"/>
                        </a:spcAft>
                        <a:buClr>
                          <a:schemeClr val="dk1"/>
                        </a:buClr>
                        <a:buSzPts val="1200"/>
                        <a:buChar char="●"/>
                      </a:pPr>
                      <a:r>
                        <a:rPr lang="en-US" sz="1200">
                          <a:solidFill>
                            <a:schemeClr val="dk1"/>
                          </a:solidFill>
                        </a:rPr>
                        <a:t>Averages calculated as:</a:t>
                      </a:r>
                      <a:endParaRPr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US" sz="1200">
                          <a:solidFill>
                            <a:srgbClr val="188038"/>
                          </a:solidFill>
                          <a:latin typeface="Roboto Mono"/>
                          <a:ea typeface="Roboto Mono"/>
                          <a:cs typeface="Roboto Mono"/>
                          <a:sym typeface="Roboto Mono"/>
                        </a:rPr>
                        <a:t>mean_sys</a:t>
                      </a:r>
                      <a:r>
                        <a:rPr lang="en-US" sz="1200">
                          <a:solidFill>
                            <a:schemeClr val="dk1"/>
                          </a:solidFill>
                        </a:rPr>
                        <a:t> = average of systolic readings</a:t>
                      </a:r>
                      <a:endParaRPr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US" sz="1200">
                          <a:solidFill>
                            <a:srgbClr val="188038"/>
                          </a:solidFill>
                          <a:latin typeface="Roboto Mono"/>
                          <a:ea typeface="Roboto Mono"/>
                          <a:cs typeface="Roboto Mono"/>
                          <a:sym typeface="Roboto Mono"/>
                        </a:rPr>
                        <a:t>mean_dia</a:t>
                      </a:r>
                      <a:r>
                        <a:rPr lang="en-US" sz="1200">
                          <a:solidFill>
                            <a:schemeClr val="dk1"/>
                          </a:solidFill>
                        </a:rPr>
                        <a:t> = average of diastolic readings</a:t>
                      </a:r>
                      <a:endParaRPr sz="1200">
                        <a:solidFill>
                          <a:schemeClr val="dk1"/>
                        </a:solidFill>
                      </a:endParaRPr>
                    </a:p>
                  </a:txBody>
                  <a:tcPr marT="91425" marB="91425" marR="91425" marL="91425" anchor="ctr"/>
                </a:tc>
                <a:tc>
                  <a:txBody>
                    <a:bodyPr/>
                    <a:lstStyle/>
                    <a:p>
                      <a:pPr indent="0" lvl="0" marL="0" rtl="0" algn="l">
                        <a:lnSpc>
                          <a:spcPct val="100000"/>
                        </a:lnSpc>
                        <a:spcBef>
                          <a:spcPts val="1200"/>
                        </a:spcBef>
                        <a:spcAft>
                          <a:spcPts val="0"/>
                        </a:spcAft>
                        <a:buClr>
                          <a:schemeClr val="dk1"/>
                        </a:buClr>
                        <a:buSzPts val="1100"/>
                        <a:buFont typeface="Arial"/>
                        <a:buNone/>
                      </a:pPr>
                      <a:r>
                        <a:rPr b="1" lang="en-US" sz="1200">
                          <a:solidFill>
                            <a:schemeClr val="dk1"/>
                          </a:solidFill>
                        </a:rPr>
                        <a:t>Classification logic</a:t>
                      </a:r>
                      <a:r>
                        <a:rPr lang="en-US" sz="1200">
                          <a:solidFill>
                            <a:schemeClr val="dk1"/>
                          </a:solidFill>
                        </a:rPr>
                        <a:t>:</a:t>
                      </a:r>
                      <a:endParaRPr sz="1200">
                        <a:solidFill>
                          <a:schemeClr val="dk1"/>
                        </a:solidFill>
                      </a:endParaRPr>
                    </a:p>
                    <a:p>
                      <a:pPr indent="-304800" lvl="0" marL="457200" rtl="0" algn="l">
                        <a:lnSpc>
                          <a:spcPct val="100000"/>
                        </a:lnSpc>
                        <a:spcBef>
                          <a:spcPts val="1200"/>
                        </a:spcBef>
                        <a:spcAft>
                          <a:spcPts val="0"/>
                        </a:spcAft>
                        <a:buClr>
                          <a:schemeClr val="dk1"/>
                        </a:buClr>
                        <a:buSzPts val="1200"/>
                        <a:buChar char="●"/>
                      </a:pPr>
                      <a:r>
                        <a:rPr lang="en-US" sz="1200">
                          <a:solidFill>
                            <a:schemeClr val="dk1"/>
                          </a:solidFill>
                        </a:rPr>
                        <a:t>A participant is classified as having hypertension (</a:t>
                      </a:r>
                      <a:r>
                        <a:rPr lang="en-US" sz="1200">
                          <a:solidFill>
                            <a:srgbClr val="188038"/>
                          </a:solidFill>
                          <a:latin typeface="Roboto Mono"/>
                          <a:ea typeface="Roboto Mono"/>
                          <a:cs typeface="Roboto Mono"/>
                          <a:sym typeface="Roboto Mono"/>
                        </a:rPr>
                        <a:t>1</a:t>
                      </a:r>
                      <a:r>
                        <a:rPr lang="en-US" sz="1200">
                          <a:solidFill>
                            <a:schemeClr val="dk1"/>
                          </a:solidFill>
                        </a:rPr>
                        <a:t>) if:</a:t>
                      </a:r>
                      <a:endParaRPr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US" sz="1200">
                          <a:solidFill>
                            <a:schemeClr val="dk1"/>
                          </a:solidFill>
                        </a:rPr>
                        <a:t>Self-reported diagnosis (</a:t>
                      </a:r>
                      <a:r>
                        <a:rPr lang="en-US" sz="1200">
                          <a:solidFill>
                            <a:srgbClr val="188038"/>
                          </a:solidFill>
                          <a:latin typeface="Roboto Mono"/>
                          <a:ea typeface="Roboto Mono"/>
                          <a:cs typeface="Roboto Mono"/>
                          <a:sym typeface="Roboto Mono"/>
                        </a:rPr>
                        <a:t>BPQ020 == 1</a:t>
                      </a:r>
                      <a:r>
                        <a:rPr lang="en-US" sz="1200">
                          <a:solidFill>
                            <a:schemeClr val="dk1"/>
                          </a:solidFill>
                        </a:rPr>
                        <a:t>), </a:t>
                      </a:r>
                      <a:r>
                        <a:rPr b="1" lang="en-US" sz="1200">
                          <a:solidFill>
                            <a:schemeClr val="dk1"/>
                          </a:solidFill>
                        </a:rPr>
                        <a:t>or</a:t>
                      </a:r>
                      <a:endParaRPr b="1"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US" sz="1200">
                          <a:solidFill>
                            <a:schemeClr val="dk1"/>
                          </a:solidFill>
                        </a:rPr>
                        <a:t>Self-reported current medication use (</a:t>
                      </a:r>
                      <a:r>
                        <a:rPr lang="en-US" sz="1200">
                          <a:solidFill>
                            <a:srgbClr val="188038"/>
                          </a:solidFill>
                          <a:latin typeface="Roboto Mono"/>
                          <a:ea typeface="Roboto Mono"/>
                          <a:cs typeface="Roboto Mono"/>
                          <a:sym typeface="Roboto Mono"/>
                        </a:rPr>
                        <a:t>BPQ040A == 1</a:t>
                      </a:r>
                      <a:r>
                        <a:rPr lang="en-US" sz="1200">
                          <a:solidFill>
                            <a:schemeClr val="dk1"/>
                          </a:solidFill>
                        </a:rPr>
                        <a:t>), </a:t>
                      </a:r>
                      <a:r>
                        <a:rPr b="1" lang="en-US" sz="1200">
                          <a:solidFill>
                            <a:schemeClr val="dk1"/>
                          </a:solidFill>
                        </a:rPr>
                        <a:t>or</a:t>
                      </a:r>
                      <a:endParaRPr b="1"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US" sz="1200">
                          <a:solidFill>
                            <a:schemeClr val="dk1"/>
                          </a:solidFill>
                        </a:rPr>
                        <a:t>Mean systolic BP ≥ </a:t>
                      </a:r>
                      <a:r>
                        <a:rPr b="1" lang="en-US" sz="1200">
                          <a:solidFill>
                            <a:schemeClr val="dk1"/>
                          </a:solidFill>
                        </a:rPr>
                        <a:t>130 mmHg</a:t>
                      </a:r>
                      <a:r>
                        <a:rPr lang="en-US" sz="1200">
                          <a:solidFill>
                            <a:schemeClr val="dk1"/>
                          </a:solidFill>
                        </a:rPr>
                        <a:t>, </a:t>
                      </a:r>
                      <a:r>
                        <a:rPr b="1" lang="en-US" sz="1200">
                          <a:solidFill>
                            <a:schemeClr val="dk1"/>
                          </a:solidFill>
                        </a:rPr>
                        <a:t>or</a:t>
                      </a:r>
                      <a:endParaRPr b="1" sz="1200">
                        <a:solidFill>
                          <a:schemeClr val="dk1"/>
                        </a:solidFill>
                      </a:endParaRPr>
                    </a:p>
                    <a:p>
                      <a:pPr indent="-304800" lvl="1" marL="914400" rtl="0" algn="l">
                        <a:lnSpc>
                          <a:spcPct val="100000"/>
                        </a:lnSpc>
                        <a:spcBef>
                          <a:spcPts val="0"/>
                        </a:spcBef>
                        <a:spcAft>
                          <a:spcPts val="0"/>
                        </a:spcAft>
                        <a:buClr>
                          <a:schemeClr val="dk1"/>
                        </a:buClr>
                        <a:buSzPts val="1200"/>
                        <a:buChar char="○"/>
                      </a:pPr>
                      <a:r>
                        <a:rPr lang="en-US" sz="1200">
                          <a:solidFill>
                            <a:schemeClr val="dk1"/>
                          </a:solidFill>
                        </a:rPr>
                        <a:t>Mean diastolic BP ≥ </a:t>
                      </a:r>
                      <a:r>
                        <a:rPr b="1" lang="en-US" sz="1200">
                          <a:solidFill>
                            <a:schemeClr val="dk1"/>
                          </a:solidFill>
                        </a:rPr>
                        <a:t>80 mmHg</a:t>
                      </a:r>
                      <a:endParaRPr b="1"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US" sz="1200">
                          <a:solidFill>
                            <a:schemeClr val="dk1"/>
                          </a:solidFill>
                        </a:rPr>
                        <a:t>If all indicators are missing → </a:t>
                      </a:r>
                      <a:r>
                        <a:rPr lang="en-US" sz="1200">
                          <a:solidFill>
                            <a:srgbClr val="188038"/>
                          </a:solidFill>
                          <a:latin typeface="Roboto Mono"/>
                          <a:ea typeface="Roboto Mono"/>
                          <a:cs typeface="Roboto Mono"/>
                          <a:sym typeface="Roboto Mono"/>
                        </a:rPr>
                        <a:t>NA</a:t>
                      </a:r>
                      <a:endParaRPr sz="1200">
                        <a:solidFill>
                          <a:srgbClr val="188038"/>
                        </a:solidFill>
                        <a:latin typeface="Roboto Mono"/>
                        <a:ea typeface="Roboto Mono"/>
                        <a:cs typeface="Roboto Mono"/>
                        <a:sym typeface="Roboto Mono"/>
                      </a:endParaRPr>
                    </a:p>
                    <a:p>
                      <a:pPr indent="-304800" lvl="0" marL="457200" rtl="0" algn="l">
                        <a:lnSpc>
                          <a:spcPct val="100000"/>
                        </a:lnSpc>
                        <a:spcBef>
                          <a:spcPts val="0"/>
                        </a:spcBef>
                        <a:spcAft>
                          <a:spcPts val="0"/>
                        </a:spcAft>
                        <a:buClr>
                          <a:schemeClr val="dk1"/>
                        </a:buClr>
                        <a:buSzPts val="1200"/>
                        <a:buChar char="●"/>
                      </a:pPr>
                      <a:r>
                        <a:rPr lang="en-US" sz="1200">
                          <a:solidFill>
                            <a:schemeClr val="dk1"/>
                          </a:solidFill>
                        </a:rPr>
                        <a:t>Otherwise → </a:t>
                      </a:r>
                      <a:r>
                        <a:rPr lang="en-US" sz="1200">
                          <a:solidFill>
                            <a:srgbClr val="188038"/>
                          </a:solidFill>
                          <a:latin typeface="Roboto Mono"/>
                          <a:ea typeface="Roboto Mono"/>
                          <a:cs typeface="Roboto Mono"/>
                          <a:sym typeface="Roboto Mono"/>
                        </a:rPr>
                        <a:t>0</a:t>
                      </a:r>
                      <a:r>
                        <a:rPr lang="en-US" sz="1200">
                          <a:solidFill>
                            <a:schemeClr val="dk1"/>
                          </a:solidFill>
                        </a:rPr>
                        <a:t> (no hypertension)</a:t>
                      </a:r>
                      <a:endParaRPr sz="1200">
                        <a:solidFill>
                          <a:schemeClr val="dk1"/>
                        </a:solidFill>
                      </a:endParaRPr>
                    </a:p>
                    <a:p>
                      <a:pPr indent="0" lvl="0" marL="0" rtl="0" algn="l">
                        <a:lnSpc>
                          <a:spcPct val="100000"/>
                        </a:lnSpc>
                        <a:spcBef>
                          <a:spcPts val="1200"/>
                        </a:spcBef>
                        <a:spcAft>
                          <a:spcPts val="1200"/>
                        </a:spcAft>
                        <a:buNone/>
                      </a:pPr>
                      <a:r>
                        <a:rPr lang="en-US" sz="1100">
                          <a:solidFill>
                            <a:schemeClr val="dk1"/>
                          </a:solidFill>
                        </a:rPr>
                        <a:t>American College of Cardiology (ACC) / American Heart Association (AHA) 2017 guideline: </a:t>
                      </a:r>
                      <a:r>
                        <a:rPr b="1" lang="en-US" sz="1100">
                          <a:solidFill>
                            <a:schemeClr val="dk1"/>
                          </a:solidFill>
                        </a:rPr>
                        <a:t>≥130 mmHg systolic</a:t>
                      </a:r>
                      <a:r>
                        <a:rPr lang="en-US" sz="1100">
                          <a:solidFill>
                            <a:schemeClr val="dk1"/>
                          </a:solidFill>
                        </a:rPr>
                        <a:t>, or </a:t>
                      </a:r>
                      <a:r>
                        <a:rPr b="1" lang="en-US" sz="1100">
                          <a:solidFill>
                            <a:schemeClr val="dk1"/>
                          </a:solidFill>
                        </a:rPr>
                        <a:t>≥80 mmHg diastolic</a:t>
                      </a:r>
                      <a:endParaRPr sz="1200">
                        <a:solidFill>
                          <a:schemeClr val="dk1"/>
                        </a:solidFill>
                      </a:endParaRPr>
                    </a:p>
                  </a:txBody>
                  <a:tcPr marT="91425" marB="91425" marR="91425" marL="91425" anchor="ct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5" name="Shape 665"/>
        <p:cNvGrpSpPr/>
        <p:nvPr/>
      </p:nvGrpSpPr>
      <p:grpSpPr>
        <a:xfrm>
          <a:off x="0" y="0"/>
          <a:ext cx="0" cy="0"/>
          <a:chOff x="0" y="0"/>
          <a:chExt cx="0" cy="0"/>
        </a:xfrm>
      </p:grpSpPr>
      <p:sp>
        <p:nvSpPr>
          <p:cNvPr id="666" name="Google Shape;666;p74"/>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67" name="Google Shape;667;p74"/>
          <p:cNvSpPr txBox="1"/>
          <p:nvPr>
            <p:ph type="title"/>
          </p:nvPr>
        </p:nvSpPr>
        <p:spPr>
          <a:xfrm>
            <a:off x="457200" y="319097"/>
            <a:ext cx="11271300" cy="7698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Chronic Comorbidities</a:t>
            </a:r>
            <a:endParaRPr sz="3200"/>
          </a:p>
        </p:txBody>
      </p:sp>
      <p:graphicFrame>
        <p:nvGraphicFramePr>
          <p:cNvPr id="668" name="Google Shape;668;p74"/>
          <p:cNvGraphicFramePr/>
          <p:nvPr/>
        </p:nvGraphicFramePr>
        <p:xfrm>
          <a:off x="457209" y="1188925"/>
          <a:ext cx="3000000" cy="3000000"/>
        </p:xfrm>
        <a:graphic>
          <a:graphicData uri="http://schemas.openxmlformats.org/drawingml/2006/table">
            <a:tbl>
              <a:tblPr>
                <a:noFill/>
                <a:tableStyleId>{0B419C3C-F81E-404C-BEA5-8DC54F98D1C1}</a:tableStyleId>
              </a:tblPr>
              <a:tblGrid>
                <a:gridCol w="1480475"/>
                <a:gridCol w="4898850"/>
                <a:gridCol w="5002900"/>
              </a:tblGrid>
              <a:tr h="396225">
                <a:tc>
                  <a:txBody>
                    <a:bodyPr/>
                    <a:lstStyle/>
                    <a:p>
                      <a:pPr indent="0" lvl="0" marL="0" rtl="0" algn="ctr">
                        <a:spcBef>
                          <a:spcPts val="0"/>
                        </a:spcBef>
                        <a:spcAft>
                          <a:spcPts val="0"/>
                        </a:spcAft>
                        <a:buNone/>
                      </a:pPr>
                      <a:r>
                        <a:rPr b="1" lang="en-US">
                          <a:solidFill>
                            <a:schemeClr val="dk1"/>
                          </a:solidFill>
                        </a:rPr>
                        <a:t>Variable</a:t>
                      </a:r>
                      <a:endParaRPr b="1"/>
                    </a:p>
                  </a:txBody>
                  <a:tcPr marT="91425" marB="91425" marR="91425" marL="91425" anchor="ctr"/>
                </a:tc>
                <a:tc>
                  <a:txBody>
                    <a:bodyPr/>
                    <a:lstStyle/>
                    <a:p>
                      <a:pPr indent="0" lvl="0" marL="0" rtl="0" algn="ctr">
                        <a:spcBef>
                          <a:spcPts val="0"/>
                        </a:spcBef>
                        <a:spcAft>
                          <a:spcPts val="0"/>
                        </a:spcAft>
                        <a:buNone/>
                      </a:pPr>
                      <a:r>
                        <a:rPr b="1" lang="en-US"/>
                        <a:t>NHANES Variable</a:t>
                      </a:r>
                      <a:endParaRPr b="1"/>
                    </a:p>
                  </a:txBody>
                  <a:tcPr marT="91425" marB="91425" marR="91425" marL="91425" anchor="ctr"/>
                </a:tc>
                <a:tc>
                  <a:txBody>
                    <a:bodyPr/>
                    <a:lstStyle/>
                    <a:p>
                      <a:pPr indent="0" lvl="0" marL="0" rtl="0" algn="ctr">
                        <a:spcBef>
                          <a:spcPts val="0"/>
                        </a:spcBef>
                        <a:spcAft>
                          <a:spcPts val="0"/>
                        </a:spcAft>
                        <a:buNone/>
                      </a:pPr>
                      <a:r>
                        <a:rPr b="1" lang="en-US"/>
                        <a:t>Definitions </a:t>
                      </a:r>
                      <a:endParaRPr b="1"/>
                    </a:p>
                  </a:txBody>
                  <a:tcPr marT="91425" marB="91425" marR="91425" marL="91425" anchor="ctr"/>
                </a:tc>
              </a:tr>
              <a:tr h="396225">
                <a:tc>
                  <a:txBody>
                    <a:bodyPr/>
                    <a:lstStyle/>
                    <a:p>
                      <a:pPr indent="0" lvl="0" marL="0" rtl="0" algn="ctr">
                        <a:spcBef>
                          <a:spcPts val="0"/>
                        </a:spcBef>
                        <a:spcAft>
                          <a:spcPts val="0"/>
                        </a:spcAft>
                        <a:buNone/>
                      </a:pPr>
                      <a:r>
                        <a:rPr b="1" lang="en-US">
                          <a:solidFill>
                            <a:schemeClr val="dk1"/>
                          </a:solidFill>
                        </a:rPr>
                        <a:t>CVD</a:t>
                      </a:r>
                      <a:endParaRPr b="1">
                        <a:solidFill>
                          <a:schemeClr val="dk1"/>
                        </a:solidFill>
                      </a:endParaRPr>
                    </a:p>
                  </a:txBody>
                  <a:tcPr marT="91425" marB="91425" marR="91425" marL="91425" anchor="ctr"/>
                </a:tc>
                <a:tc>
                  <a:txBody>
                    <a:bodyPr/>
                    <a:lstStyle/>
                    <a:p>
                      <a:pPr indent="0" lvl="0" marL="0" rtl="0" algn="l">
                        <a:spcBef>
                          <a:spcPts val="0"/>
                        </a:spcBef>
                        <a:spcAft>
                          <a:spcPts val="0"/>
                        </a:spcAft>
                        <a:buNone/>
                      </a:pPr>
                      <a:r>
                        <a:rPr b="1" lang="en-US" sz="1300">
                          <a:solidFill>
                            <a:schemeClr val="dk1"/>
                          </a:solidFill>
                        </a:rPr>
                        <a:t>Congestive Heart Failure (CHF): </a:t>
                      </a:r>
                      <a:r>
                        <a:rPr lang="en-US" sz="1300">
                          <a:solidFill>
                            <a:schemeClr val="dk1"/>
                          </a:solidFill>
                        </a:rPr>
                        <a:t>MCQ160B – “Has a doctor or other health professional ever told you that you had congestive heart failure?”</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en-US" sz="1300">
                          <a:solidFill>
                            <a:schemeClr val="dk1"/>
                          </a:solidFill>
                        </a:rPr>
                        <a:t>Coronary Heart Disease (CHD): </a:t>
                      </a:r>
                      <a:r>
                        <a:rPr lang="en-US" sz="1300">
                          <a:solidFill>
                            <a:schemeClr val="dk1"/>
                          </a:solidFill>
                        </a:rPr>
                        <a:t>MCQ160C</a:t>
                      </a:r>
                      <a:r>
                        <a:rPr b="1" lang="en-US" sz="1300">
                          <a:solidFill>
                            <a:schemeClr val="dk1"/>
                          </a:solidFill>
                        </a:rPr>
                        <a:t> </a:t>
                      </a:r>
                      <a:r>
                        <a:rPr lang="en-US" sz="1300">
                          <a:solidFill>
                            <a:schemeClr val="dk1"/>
                          </a:solidFill>
                        </a:rPr>
                        <a:t>– “Has a doctor or other health professional ever told you that you had coronary heart disease?”</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en-US" sz="1300">
                          <a:solidFill>
                            <a:schemeClr val="dk1"/>
                          </a:solidFill>
                        </a:rPr>
                        <a:t>Angina (angina pectoris): </a:t>
                      </a:r>
                      <a:r>
                        <a:rPr lang="en-US" sz="1300">
                          <a:solidFill>
                            <a:schemeClr val="dk1"/>
                          </a:solidFill>
                        </a:rPr>
                        <a:t>MCQ160D – “Has a doctor or other health professional ever told you that you had angina, also called angina pectoris?”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en-US" sz="1300">
                          <a:solidFill>
                            <a:schemeClr val="dk1"/>
                          </a:solidFill>
                        </a:rPr>
                        <a:t>Heart Attack (Myocardial Infarction, MI): </a:t>
                      </a:r>
                      <a:r>
                        <a:rPr lang="en-US" sz="1300">
                          <a:solidFill>
                            <a:schemeClr val="dk1"/>
                          </a:solidFill>
                        </a:rPr>
                        <a:t>MCQ160E – “Has a doctor or other health professional ever told you that you had a heart attack?”</a:t>
                      </a:r>
                      <a:endParaRPr sz="1300">
                        <a:solidFill>
                          <a:schemeClr val="dk1"/>
                        </a:solidFill>
                      </a:endParaRPr>
                    </a:p>
                  </a:txBody>
                  <a:tcPr marT="91425" marB="91425" marR="91425" marL="91425" anchor="ctr"/>
                </a:tc>
                <a:tc>
                  <a:txBody>
                    <a:bodyPr/>
                    <a:lstStyle/>
                    <a:p>
                      <a:pPr indent="0" lvl="0" marL="0" rtl="0" algn="l">
                        <a:lnSpc>
                          <a:spcPct val="100000"/>
                        </a:lnSpc>
                        <a:spcBef>
                          <a:spcPts val="1200"/>
                        </a:spcBef>
                        <a:spcAft>
                          <a:spcPts val="0"/>
                        </a:spcAft>
                        <a:buClr>
                          <a:schemeClr val="dk1"/>
                        </a:buClr>
                        <a:buSzPts val="1100"/>
                        <a:buFont typeface="Arial"/>
                        <a:buNone/>
                      </a:pPr>
                      <a:r>
                        <a:rPr lang="en-US" sz="1300">
                          <a:solidFill>
                            <a:schemeClr val="dk1"/>
                          </a:solidFill>
                        </a:rPr>
                        <a:t>A participant is classified as having </a:t>
                      </a:r>
                      <a:r>
                        <a:rPr b="1" lang="en-US" sz="1300">
                          <a:solidFill>
                            <a:schemeClr val="dk1"/>
                          </a:solidFill>
                        </a:rPr>
                        <a:t>CVD = 1</a:t>
                      </a:r>
                      <a:r>
                        <a:rPr lang="en-US" sz="1300">
                          <a:solidFill>
                            <a:schemeClr val="dk1"/>
                          </a:solidFill>
                        </a:rPr>
                        <a:t> if they answered “Yes” to </a:t>
                      </a:r>
                      <a:r>
                        <a:rPr b="1" lang="en-US" sz="1300">
                          <a:solidFill>
                            <a:schemeClr val="dk1"/>
                          </a:solidFill>
                        </a:rPr>
                        <a:t>any one</a:t>
                      </a:r>
                      <a:r>
                        <a:rPr lang="en-US" sz="1300">
                          <a:solidFill>
                            <a:schemeClr val="dk1"/>
                          </a:solidFill>
                        </a:rPr>
                        <a:t> of the four questions above.</a:t>
                      </a:r>
                      <a:endParaRPr sz="1300">
                        <a:solidFill>
                          <a:schemeClr val="dk1"/>
                        </a:solidFill>
                      </a:endParaRPr>
                    </a:p>
                    <a:p>
                      <a:pPr indent="-311150" lvl="0" marL="457200" rtl="0" algn="l">
                        <a:lnSpc>
                          <a:spcPct val="100000"/>
                        </a:lnSpc>
                        <a:spcBef>
                          <a:spcPts val="1200"/>
                        </a:spcBef>
                        <a:spcAft>
                          <a:spcPts val="0"/>
                        </a:spcAft>
                        <a:buClr>
                          <a:schemeClr val="dk1"/>
                        </a:buClr>
                        <a:buSzPts val="1300"/>
                        <a:buChar char="●"/>
                      </a:pPr>
                      <a:r>
                        <a:rPr lang="en-US" sz="1300">
                          <a:solidFill>
                            <a:schemeClr val="dk1"/>
                          </a:solidFill>
                        </a:rPr>
                        <a:t>If </a:t>
                      </a:r>
                      <a:r>
                        <a:rPr b="1" lang="en-US" sz="1300">
                          <a:solidFill>
                            <a:schemeClr val="dk1"/>
                          </a:solidFill>
                        </a:rPr>
                        <a:t>all responses are missing</a:t>
                      </a:r>
                      <a:r>
                        <a:rPr lang="en-US" sz="1300">
                          <a:solidFill>
                            <a:schemeClr val="dk1"/>
                          </a:solidFill>
                        </a:rPr>
                        <a:t> → </a:t>
                      </a:r>
                      <a:r>
                        <a:rPr lang="en-US" sz="1300">
                          <a:solidFill>
                            <a:srgbClr val="188038"/>
                          </a:solidFill>
                          <a:latin typeface="Roboto Mono"/>
                          <a:ea typeface="Roboto Mono"/>
                          <a:cs typeface="Roboto Mono"/>
                          <a:sym typeface="Roboto Mono"/>
                        </a:rPr>
                        <a:t>CVD = NA</a:t>
                      </a:r>
                      <a:endParaRPr sz="1300">
                        <a:solidFill>
                          <a:srgbClr val="188038"/>
                        </a:solidFill>
                        <a:latin typeface="Roboto Mono"/>
                        <a:ea typeface="Roboto Mono"/>
                        <a:cs typeface="Roboto Mono"/>
                        <a:sym typeface="Roboto Mono"/>
                      </a:endParaRPr>
                    </a:p>
                    <a:p>
                      <a:pPr indent="-311150" lvl="0" marL="457200" rtl="0" algn="l">
                        <a:lnSpc>
                          <a:spcPct val="100000"/>
                        </a:lnSpc>
                        <a:spcBef>
                          <a:spcPts val="0"/>
                        </a:spcBef>
                        <a:spcAft>
                          <a:spcPts val="0"/>
                        </a:spcAft>
                        <a:buClr>
                          <a:schemeClr val="dk1"/>
                        </a:buClr>
                        <a:buSzPts val="1300"/>
                        <a:buChar char="●"/>
                      </a:pPr>
                      <a:r>
                        <a:rPr lang="en-US" sz="1300">
                          <a:solidFill>
                            <a:schemeClr val="dk1"/>
                          </a:solidFill>
                        </a:rPr>
                        <a:t>If </a:t>
                      </a:r>
                      <a:r>
                        <a:rPr b="1" lang="en-US" sz="1300">
                          <a:solidFill>
                            <a:schemeClr val="dk1"/>
                          </a:solidFill>
                        </a:rPr>
                        <a:t>all are “No”</a:t>
                      </a:r>
                      <a:r>
                        <a:rPr lang="en-US" sz="1300">
                          <a:solidFill>
                            <a:schemeClr val="dk1"/>
                          </a:solidFill>
                        </a:rPr>
                        <a:t> → </a:t>
                      </a:r>
                      <a:r>
                        <a:rPr lang="en-US" sz="1300">
                          <a:solidFill>
                            <a:srgbClr val="188038"/>
                          </a:solidFill>
                          <a:latin typeface="Roboto Mono"/>
                          <a:ea typeface="Roboto Mono"/>
                          <a:cs typeface="Roboto Mono"/>
                          <a:sym typeface="Roboto Mono"/>
                        </a:rPr>
                        <a:t>CVD = 0</a:t>
                      </a:r>
                      <a:endParaRPr b="1" sz="1600"/>
                    </a:p>
                  </a:txBody>
                  <a:tcPr marT="91425" marB="91425" marR="91425" marL="91425" anchor="ct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5"/>
          <p:cNvSpPr txBox="1"/>
          <p:nvPr>
            <p:ph idx="1" type="body"/>
          </p:nvPr>
        </p:nvSpPr>
        <p:spPr>
          <a:xfrm>
            <a:off x="728663" y="1252538"/>
            <a:ext cx="10699800" cy="2641500"/>
          </a:xfrm>
          <a:prstGeom prst="rect">
            <a:avLst/>
          </a:prstGeom>
          <a:noFill/>
          <a:ln>
            <a:noFill/>
          </a:ln>
        </p:spPr>
        <p:txBody>
          <a:bodyPr anchorCtr="0" anchor="ctr" bIns="274300" lIns="182875" spcFirstLastPara="1" rIns="457200" wrap="square" tIns="274300">
            <a:noAutofit/>
          </a:bodyPr>
          <a:lstStyle/>
          <a:p>
            <a:pPr indent="0" lvl="0" marL="0" rtl="0" algn="ctr">
              <a:spcBef>
                <a:spcPts val="0"/>
              </a:spcBef>
              <a:spcAft>
                <a:spcPts val="0"/>
              </a:spcAft>
              <a:buSzPts val="5400"/>
              <a:buNone/>
            </a:pPr>
            <a:r>
              <a:rPr lang="en-US"/>
              <a:t>Methodology &amp; Result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6"/>
          <p:cNvSpPr/>
          <p:nvPr/>
        </p:nvSpPr>
        <p:spPr>
          <a:xfrm>
            <a:off x="9294160" y="315972"/>
            <a:ext cx="2777100" cy="6036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9" name="Google Shape;679;p76"/>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80" name="Google Shape;680;p76"/>
          <p:cNvPicPr preferRelativeResize="0"/>
          <p:nvPr/>
        </p:nvPicPr>
        <p:blipFill>
          <a:blip r:embed="rId3">
            <a:alphaModFix/>
          </a:blip>
          <a:stretch>
            <a:fillRect/>
          </a:stretch>
        </p:blipFill>
        <p:spPr>
          <a:xfrm>
            <a:off x="578751" y="2963038"/>
            <a:ext cx="1136375" cy="887300"/>
          </a:xfrm>
          <a:prstGeom prst="rect">
            <a:avLst/>
          </a:prstGeom>
          <a:noFill/>
          <a:ln>
            <a:noFill/>
          </a:ln>
        </p:spPr>
      </p:pic>
      <p:cxnSp>
        <p:nvCxnSpPr>
          <p:cNvPr id="681" name="Google Shape;681;p76"/>
          <p:cNvCxnSpPr/>
          <p:nvPr/>
        </p:nvCxnSpPr>
        <p:spPr>
          <a:xfrm flipH="1">
            <a:off x="1715126" y="3406388"/>
            <a:ext cx="507000" cy="600"/>
          </a:xfrm>
          <a:prstGeom prst="bentConnector3">
            <a:avLst>
              <a:gd fmla="val 50000" name="adj1"/>
            </a:avLst>
          </a:prstGeom>
          <a:noFill/>
          <a:ln cap="flat" cmpd="sng" w="19050">
            <a:solidFill>
              <a:schemeClr val="dk1"/>
            </a:solidFill>
            <a:prstDash val="solid"/>
            <a:round/>
            <a:headEnd len="med" w="med" type="triangle"/>
            <a:tailEnd len="med" w="med" type="none"/>
          </a:ln>
        </p:spPr>
      </p:cxnSp>
      <p:cxnSp>
        <p:nvCxnSpPr>
          <p:cNvPr id="682" name="Google Shape;682;p76"/>
          <p:cNvCxnSpPr/>
          <p:nvPr/>
        </p:nvCxnSpPr>
        <p:spPr>
          <a:xfrm flipH="1" rot="-5400000">
            <a:off x="4762090" y="4156360"/>
            <a:ext cx="373800" cy="9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683" name="Google Shape;683;p76"/>
          <p:cNvCxnSpPr>
            <a:stCxn id="684" idx="1"/>
            <a:endCxn id="685" idx="1"/>
          </p:cNvCxnSpPr>
          <p:nvPr/>
        </p:nvCxnSpPr>
        <p:spPr>
          <a:xfrm rot="10800000">
            <a:off x="943475" y="1593084"/>
            <a:ext cx="2094300" cy="3394200"/>
          </a:xfrm>
          <a:prstGeom prst="bentConnector3">
            <a:avLst>
              <a:gd fmla="val 127177" name="adj1"/>
            </a:avLst>
          </a:prstGeom>
          <a:noFill/>
          <a:ln cap="flat" cmpd="sng" w="19050">
            <a:solidFill>
              <a:schemeClr val="dk1"/>
            </a:solidFill>
            <a:prstDash val="solid"/>
            <a:round/>
            <a:headEnd len="med" w="med" type="none"/>
            <a:tailEnd len="med" w="med" type="triangle"/>
          </a:ln>
        </p:spPr>
      </p:cxnSp>
      <p:pic>
        <p:nvPicPr>
          <p:cNvPr id="686" name="Google Shape;686;p76"/>
          <p:cNvPicPr preferRelativeResize="0"/>
          <p:nvPr/>
        </p:nvPicPr>
        <p:blipFill>
          <a:blip r:embed="rId4">
            <a:alphaModFix/>
          </a:blip>
          <a:stretch>
            <a:fillRect/>
          </a:stretch>
        </p:blipFill>
        <p:spPr>
          <a:xfrm>
            <a:off x="9110241" y="2100825"/>
            <a:ext cx="2060076" cy="2436250"/>
          </a:xfrm>
          <a:prstGeom prst="rect">
            <a:avLst/>
          </a:prstGeom>
          <a:noFill/>
          <a:ln>
            <a:noFill/>
          </a:ln>
        </p:spPr>
      </p:pic>
      <p:pic>
        <p:nvPicPr>
          <p:cNvPr id="687" name="Google Shape;687;p76"/>
          <p:cNvPicPr preferRelativeResize="0"/>
          <p:nvPr/>
        </p:nvPicPr>
        <p:blipFill>
          <a:blip r:embed="rId5">
            <a:alphaModFix/>
          </a:blip>
          <a:stretch>
            <a:fillRect/>
          </a:stretch>
        </p:blipFill>
        <p:spPr>
          <a:xfrm>
            <a:off x="7227700" y="4359983"/>
            <a:ext cx="1633775" cy="1139850"/>
          </a:xfrm>
          <a:prstGeom prst="rect">
            <a:avLst/>
          </a:prstGeom>
          <a:noFill/>
          <a:ln>
            <a:noFill/>
          </a:ln>
        </p:spPr>
      </p:pic>
      <p:sp>
        <p:nvSpPr>
          <p:cNvPr id="688" name="Google Shape;688;p76"/>
          <p:cNvSpPr/>
          <p:nvPr/>
        </p:nvSpPr>
        <p:spPr>
          <a:xfrm>
            <a:off x="6860213" y="4897950"/>
            <a:ext cx="244200" cy="2028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89" name="Google Shape;689;p76"/>
          <p:cNvCxnSpPr>
            <a:stCxn id="687" idx="3"/>
            <a:endCxn id="686" idx="2"/>
          </p:cNvCxnSpPr>
          <p:nvPr/>
        </p:nvCxnSpPr>
        <p:spPr>
          <a:xfrm flipH="1" rot="10800000">
            <a:off x="8861474" y="4537208"/>
            <a:ext cx="1278900" cy="392700"/>
          </a:xfrm>
          <a:prstGeom prst="bentConnector2">
            <a:avLst/>
          </a:prstGeom>
          <a:noFill/>
          <a:ln cap="flat" cmpd="sng" w="19050">
            <a:solidFill>
              <a:schemeClr val="dk1"/>
            </a:solidFill>
            <a:prstDash val="solid"/>
            <a:round/>
            <a:headEnd len="med" w="med" type="none"/>
            <a:tailEnd len="med" w="med" type="triangle"/>
          </a:ln>
        </p:spPr>
      </p:cxnSp>
      <p:sp>
        <p:nvSpPr>
          <p:cNvPr id="690" name="Google Shape;690;p76"/>
          <p:cNvSpPr/>
          <p:nvPr/>
        </p:nvSpPr>
        <p:spPr>
          <a:xfrm>
            <a:off x="9171375" y="5031300"/>
            <a:ext cx="969000" cy="3018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DOC-M Model</a:t>
            </a:r>
            <a:endParaRPr b="1" sz="900"/>
          </a:p>
        </p:txBody>
      </p:sp>
      <p:sp>
        <p:nvSpPr>
          <p:cNvPr id="691" name="Google Shape;691;p76"/>
          <p:cNvSpPr/>
          <p:nvPr/>
        </p:nvSpPr>
        <p:spPr>
          <a:xfrm>
            <a:off x="9642772" y="402547"/>
            <a:ext cx="2355300" cy="42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Direct effects on health </a:t>
            </a:r>
            <a:endParaRPr sz="900"/>
          </a:p>
          <a:p>
            <a:pPr indent="0" lvl="0" marL="0" rtl="0" algn="l">
              <a:spcBef>
                <a:spcPts val="0"/>
              </a:spcBef>
              <a:spcAft>
                <a:spcPts val="0"/>
              </a:spcAft>
              <a:buNone/>
            </a:pPr>
            <a:r>
              <a:rPr lang="en-US" sz="900"/>
              <a:t>(mediated through intermediate outcomes)</a:t>
            </a:r>
            <a:endParaRPr sz="900"/>
          </a:p>
        </p:txBody>
      </p:sp>
      <p:cxnSp>
        <p:nvCxnSpPr>
          <p:cNvPr id="692" name="Google Shape;692;p76"/>
          <p:cNvCxnSpPr/>
          <p:nvPr/>
        </p:nvCxnSpPr>
        <p:spPr>
          <a:xfrm flipH="1">
            <a:off x="9349960" y="614947"/>
            <a:ext cx="244200" cy="300"/>
          </a:xfrm>
          <a:prstGeom prst="straightConnector1">
            <a:avLst/>
          </a:prstGeom>
          <a:noFill/>
          <a:ln cap="flat" cmpd="sng" w="9525">
            <a:solidFill>
              <a:schemeClr val="dk1"/>
            </a:solidFill>
            <a:prstDash val="solid"/>
            <a:round/>
            <a:headEnd len="med" w="med" type="none"/>
            <a:tailEnd len="med" w="med" type="triangle"/>
          </a:ln>
        </p:spPr>
      </p:cxnSp>
      <p:pic>
        <p:nvPicPr>
          <p:cNvPr id="693" name="Google Shape;693;p76"/>
          <p:cNvPicPr preferRelativeResize="0"/>
          <p:nvPr/>
        </p:nvPicPr>
        <p:blipFill>
          <a:blip r:embed="rId6">
            <a:alphaModFix/>
          </a:blip>
          <a:stretch>
            <a:fillRect/>
          </a:stretch>
        </p:blipFill>
        <p:spPr>
          <a:xfrm>
            <a:off x="2229100" y="2683431"/>
            <a:ext cx="5439779" cy="1268500"/>
          </a:xfrm>
          <a:prstGeom prst="rect">
            <a:avLst/>
          </a:prstGeom>
          <a:noFill/>
          <a:ln>
            <a:noFill/>
          </a:ln>
        </p:spPr>
      </p:pic>
      <p:cxnSp>
        <p:nvCxnSpPr>
          <p:cNvPr id="694" name="Google Shape;694;p76"/>
          <p:cNvCxnSpPr/>
          <p:nvPr/>
        </p:nvCxnSpPr>
        <p:spPr>
          <a:xfrm flipH="1" rot="-5400000">
            <a:off x="4797627" y="2526198"/>
            <a:ext cx="301500" cy="6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695" name="Google Shape;695;p76"/>
          <p:cNvCxnSpPr>
            <a:stCxn id="693" idx="3"/>
            <a:endCxn id="686" idx="1"/>
          </p:cNvCxnSpPr>
          <p:nvPr/>
        </p:nvCxnSpPr>
        <p:spPr>
          <a:xfrm>
            <a:off x="7668879" y="3317681"/>
            <a:ext cx="1441500" cy="1200"/>
          </a:xfrm>
          <a:prstGeom prst="bentConnector3">
            <a:avLst>
              <a:gd fmla="val 49995" name="adj1"/>
            </a:avLst>
          </a:prstGeom>
          <a:noFill/>
          <a:ln cap="flat" cmpd="sng" w="19050">
            <a:solidFill>
              <a:schemeClr val="dk1"/>
            </a:solidFill>
            <a:prstDash val="solid"/>
            <a:round/>
            <a:headEnd len="med" w="med" type="none"/>
            <a:tailEnd len="med" w="med" type="triangle"/>
          </a:ln>
        </p:spPr>
      </p:cxnSp>
      <p:pic>
        <p:nvPicPr>
          <p:cNvPr id="684" name="Google Shape;684;p76"/>
          <p:cNvPicPr preferRelativeResize="0"/>
          <p:nvPr/>
        </p:nvPicPr>
        <p:blipFill>
          <a:blip r:embed="rId7">
            <a:alphaModFix/>
          </a:blip>
          <a:stretch>
            <a:fillRect/>
          </a:stretch>
        </p:blipFill>
        <p:spPr>
          <a:xfrm>
            <a:off x="3037775" y="4293617"/>
            <a:ext cx="3822450" cy="1387334"/>
          </a:xfrm>
          <a:prstGeom prst="rect">
            <a:avLst/>
          </a:prstGeom>
          <a:noFill/>
          <a:ln>
            <a:noFill/>
          </a:ln>
        </p:spPr>
      </p:pic>
      <p:pic>
        <p:nvPicPr>
          <p:cNvPr id="685" name="Google Shape;685;p76"/>
          <p:cNvPicPr preferRelativeResize="0"/>
          <p:nvPr/>
        </p:nvPicPr>
        <p:blipFill>
          <a:blip r:embed="rId8">
            <a:alphaModFix/>
          </a:blip>
          <a:stretch>
            <a:fillRect/>
          </a:stretch>
        </p:blipFill>
        <p:spPr>
          <a:xfrm>
            <a:off x="943389" y="711840"/>
            <a:ext cx="8011200" cy="1762475"/>
          </a:xfrm>
          <a:prstGeom prst="rect">
            <a:avLst/>
          </a:prstGeom>
          <a:noFill/>
          <a:ln>
            <a:noFill/>
          </a:ln>
        </p:spPr>
      </p:pic>
      <p:sp>
        <p:nvSpPr>
          <p:cNvPr id="696" name="Google Shape;696;p76"/>
          <p:cNvSpPr/>
          <p:nvPr/>
        </p:nvSpPr>
        <p:spPr>
          <a:xfrm>
            <a:off x="2109275" y="2571750"/>
            <a:ext cx="4444200" cy="15111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7"/>
          <p:cNvSpPr txBox="1"/>
          <p:nvPr>
            <p:ph idx="1" type="body"/>
          </p:nvPr>
        </p:nvSpPr>
        <p:spPr>
          <a:xfrm>
            <a:off x="457200" y="1356465"/>
            <a:ext cx="11271300" cy="44226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None/>
            </a:pPr>
            <a:r>
              <a:rPr b="1" lang="en-US" sz="1600"/>
              <a:t>Periodontal disease (PD)</a:t>
            </a:r>
            <a:r>
              <a:rPr lang="en-US" sz="1600"/>
              <a:t> is a chronic inflammatory condition affecting the tissues surrounding teeth, and it is a leading cause of </a:t>
            </a:r>
            <a:r>
              <a:rPr b="1" lang="en-US" sz="1600"/>
              <a:t>adult tooth loss</a:t>
            </a:r>
            <a:r>
              <a:rPr lang="en-US" sz="1600"/>
              <a:t>. Early identification of individuals at risk of severe PD can help constitute a </a:t>
            </a:r>
            <a:r>
              <a:rPr lang="en-US" sz="1600"/>
              <a:t>strong</a:t>
            </a:r>
            <a:r>
              <a:rPr lang="en-US" sz="1600"/>
              <a:t> set of predictors for modeling tooth loss, which further informs the overall health outcome.</a:t>
            </a:r>
            <a:endParaRPr sz="1600"/>
          </a:p>
          <a:p>
            <a:pPr indent="0" lvl="0" marL="0" rtl="0" algn="l">
              <a:spcBef>
                <a:spcPts val="1200"/>
              </a:spcBef>
              <a:spcAft>
                <a:spcPts val="0"/>
              </a:spcAft>
              <a:buNone/>
            </a:pPr>
            <a:r>
              <a:rPr b="1" lang="en-US" sz="1600"/>
              <a:t>Key Assumptions</a:t>
            </a:r>
            <a:r>
              <a:rPr lang="en-US" sz="1600"/>
              <a:t>: In our model, we chose </a:t>
            </a:r>
            <a:r>
              <a:rPr b="1" lang="en-US" sz="1600"/>
              <a:t>severe PD</a:t>
            </a:r>
            <a:r>
              <a:rPr lang="en-US" sz="1600"/>
              <a:t>, a binary variable derived from the three-way categorization of PD status based on severity, namely None/Mild, Moderate, and Severe, as our outcome variable (Y) based on the following </a:t>
            </a:r>
            <a:r>
              <a:rPr b="1" lang="en-US" sz="1600"/>
              <a:t>clinical and analytical assumptions</a:t>
            </a:r>
            <a:r>
              <a:rPr lang="en-US" sz="1600"/>
              <a:t>:</a:t>
            </a:r>
            <a:endParaRPr sz="1600"/>
          </a:p>
          <a:p>
            <a:pPr indent="-330200" lvl="0" marL="457200" rtl="0" algn="l">
              <a:spcBef>
                <a:spcPts val="1200"/>
              </a:spcBef>
              <a:spcAft>
                <a:spcPts val="0"/>
              </a:spcAft>
              <a:buSzPts val="1600"/>
              <a:buAutoNum type="arabicPeriod"/>
            </a:pPr>
            <a:r>
              <a:rPr b="1" lang="en-US" sz="1600"/>
              <a:t>Tooth Loss Relevance</a:t>
            </a:r>
            <a:endParaRPr b="1" sz="1600"/>
          </a:p>
          <a:p>
            <a:pPr indent="0" lvl="0" marL="457200" rtl="0" algn="l">
              <a:spcBef>
                <a:spcPts val="1200"/>
              </a:spcBef>
              <a:spcAft>
                <a:spcPts val="0"/>
              </a:spcAft>
              <a:buNone/>
            </a:pPr>
            <a:r>
              <a:rPr lang="en-US" sz="1600"/>
              <a:t>Severe PD is the only stage strongly associated with significant tooth loss. Since tooth count is a downstream consequence of PD, modeling severe PD aligns with understanding irreversible oral damage.</a:t>
            </a:r>
            <a:endParaRPr sz="1600"/>
          </a:p>
          <a:p>
            <a:pPr indent="-330200" lvl="0" marL="457200" rtl="0" algn="l">
              <a:spcBef>
                <a:spcPts val="1200"/>
              </a:spcBef>
              <a:spcAft>
                <a:spcPts val="0"/>
              </a:spcAft>
              <a:buSzPts val="1600"/>
              <a:buAutoNum type="arabicPeriod"/>
            </a:pPr>
            <a:r>
              <a:rPr b="1" lang="en-US" sz="1600"/>
              <a:t>Disease Progression Continuum</a:t>
            </a:r>
            <a:endParaRPr b="1" sz="1600"/>
          </a:p>
          <a:p>
            <a:pPr indent="0" lvl="0" marL="457200" rtl="0" algn="l">
              <a:spcBef>
                <a:spcPts val="1200"/>
              </a:spcBef>
              <a:spcAft>
                <a:spcPts val="0"/>
              </a:spcAft>
              <a:buNone/>
            </a:pPr>
            <a:r>
              <a:rPr lang="en-US" sz="1600"/>
              <a:t>Periodontal disease follows a progressive path — from mild to moderate to severe. By focusing on the final stage, we capture the cumulative burden of risk factors, making severe PD a meaningful and integrated endpoint for prediction.</a:t>
            </a:r>
            <a:endParaRPr sz="1600"/>
          </a:p>
          <a:p>
            <a:pPr indent="0" lvl="0" marL="0" rtl="0" algn="l">
              <a:spcBef>
                <a:spcPts val="1200"/>
              </a:spcBef>
              <a:spcAft>
                <a:spcPts val="0"/>
              </a:spcAft>
              <a:buNone/>
            </a:pPr>
            <a:r>
              <a:t/>
            </a:r>
            <a:endParaRPr/>
          </a:p>
          <a:p>
            <a:pPr indent="0" lvl="0" marL="0" rtl="0" algn="l">
              <a:spcBef>
                <a:spcPts val="1200"/>
              </a:spcBef>
              <a:spcAft>
                <a:spcPts val="0"/>
              </a:spcAft>
              <a:buNone/>
            </a:pPr>
            <a:r>
              <a:t/>
            </a:r>
            <a:endParaRPr/>
          </a:p>
        </p:txBody>
      </p:sp>
      <p:sp>
        <p:nvSpPr>
          <p:cNvPr id="702" name="Google Shape;702;p77"/>
          <p:cNvSpPr txBox="1"/>
          <p:nvPr>
            <p:ph type="title"/>
          </p:nvPr>
        </p:nvSpPr>
        <p:spPr>
          <a:xfrm>
            <a:off x="457200" y="319088"/>
            <a:ext cx="112713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Modeling Periodontal Disease</a:t>
            </a:r>
            <a:endParaRPr sz="3200"/>
          </a:p>
        </p:txBody>
      </p:sp>
      <p:sp>
        <p:nvSpPr>
          <p:cNvPr id="703" name="Google Shape;703;p77"/>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8"/>
          <p:cNvSpPr txBox="1"/>
          <p:nvPr>
            <p:ph idx="1" type="body"/>
          </p:nvPr>
        </p:nvSpPr>
        <p:spPr>
          <a:xfrm>
            <a:off x="457200" y="1356465"/>
            <a:ext cx="11271300" cy="44226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None/>
            </a:pPr>
            <a:r>
              <a:rPr lang="en-US" sz="1600"/>
              <a:t>Given our assumptions about the clinical significance and progression of periodontal disease, we model </a:t>
            </a:r>
            <a:r>
              <a:rPr b="1" lang="en-US" sz="1600"/>
              <a:t>severe PD</a:t>
            </a:r>
            <a:r>
              <a:rPr lang="en-US" sz="1600"/>
              <a:t> as the outcome of interest (Y), which is either a </a:t>
            </a:r>
            <a:r>
              <a:rPr b="1" lang="en-US" sz="1600"/>
              <a:t>binary</a:t>
            </a:r>
            <a:r>
              <a:rPr lang="en-US" sz="1600"/>
              <a:t> (severe vs. not severe) or a </a:t>
            </a:r>
            <a:r>
              <a:rPr b="1" lang="en-US" sz="1600"/>
              <a:t>categorical variable </a:t>
            </a:r>
            <a:r>
              <a:rPr lang="en-US" sz="1600"/>
              <a:t>(None/Mild, Moderate, Severe). To predict PD status, we employ </a:t>
            </a:r>
            <a:r>
              <a:rPr b="1" lang="en-US" sz="1600"/>
              <a:t>three modeling approaches</a:t>
            </a:r>
            <a:r>
              <a:rPr lang="en-US" sz="1600"/>
              <a:t>:</a:t>
            </a:r>
            <a:endParaRPr sz="1600"/>
          </a:p>
          <a:p>
            <a:pPr indent="0" lvl="0" marL="0" rtl="0" algn="l">
              <a:lnSpc>
                <a:spcPct val="115000"/>
              </a:lnSpc>
              <a:spcBef>
                <a:spcPts val="1400"/>
              </a:spcBef>
              <a:spcAft>
                <a:spcPts val="0"/>
              </a:spcAft>
              <a:buClr>
                <a:schemeClr val="dk1"/>
              </a:buClr>
              <a:buSzPts val="1100"/>
              <a:buFont typeface="Arial"/>
              <a:buNone/>
            </a:pPr>
            <a:r>
              <a:rPr b="1" lang="en-US" sz="1600"/>
              <a:t>1️. Multinomial Logistic Regression</a:t>
            </a:r>
            <a:endParaRPr b="1" sz="1600"/>
          </a:p>
          <a:p>
            <a:pPr indent="0" lvl="0" marL="0" rtl="0" algn="l">
              <a:lnSpc>
                <a:spcPct val="115000"/>
              </a:lnSpc>
              <a:spcBef>
                <a:spcPts val="1200"/>
              </a:spcBef>
              <a:spcAft>
                <a:spcPts val="0"/>
              </a:spcAft>
              <a:buClr>
                <a:schemeClr val="dk1"/>
              </a:buClr>
              <a:buSzPts val="1100"/>
              <a:buFont typeface="Arial"/>
              <a:buNone/>
            </a:pPr>
            <a:r>
              <a:rPr lang="en-US" sz="1600"/>
              <a:t>A generalized</a:t>
            </a:r>
            <a:r>
              <a:rPr b="1" lang="en-US" sz="1600"/>
              <a:t> linear </a:t>
            </a:r>
            <a:r>
              <a:rPr lang="en-US" sz="1600"/>
              <a:t>model that estimates the probability of each outcome class using a linear combination of predictors and a softmax function. The formula is as follows: For class k,</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lnSpc>
                <a:spcPct val="115000"/>
              </a:lnSpc>
              <a:spcBef>
                <a:spcPts val="1200"/>
              </a:spcBef>
              <a:spcAft>
                <a:spcPts val="0"/>
              </a:spcAft>
              <a:buNone/>
            </a:pPr>
            <a:r>
              <a:rPr b="1" i="1" lang="en-US" sz="1600"/>
              <a:t>        Why We Use It</a:t>
            </a:r>
            <a:r>
              <a:rPr b="1" lang="en-US" sz="1600"/>
              <a:t>:   </a:t>
            </a:r>
            <a:endParaRPr b="1" sz="1600"/>
          </a:p>
          <a:p>
            <a:pPr indent="-330200" lvl="0" marL="457200" rtl="0" algn="l">
              <a:lnSpc>
                <a:spcPct val="115000"/>
              </a:lnSpc>
              <a:spcBef>
                <a:spcPts val="1200"/>
              </a:spcBef>
              <a:spcAft>
                <a:spcPts val="0"/>
              </a:spcAft>
              <a:buClr>
                <a:schemeClr val="dk1"/>
              </a:buClr>
              <a:buSzPts val="1600"/>
              <a:buChar char="●"/>
            </a:pPr>
            <a:r>
              <a:rPr lang="en-US" sz="1600"/>
              <a:t>Interpretable and transparent</a:t>
            </a:r>
            <a:r>
              <a:rPr lang="en-US" sz="1600"/>
              <a:t>.</a:t>
            </a:r>
            <a:endParaRPr sz="1600"/>
          </a:p>
          <a:p>
            <a:pPr indent="-330200" lvl="0" marL="457200" rtl="0" algn="l">
              <a:lnSpc>
                <a:spcPct val="115000"/>
              </a:lnSpc>
              <a:spcBef>
                <a:spcPts val="0"/>
              </a:spcBef>
              <a:spcAft>
                <a:spcPts val="0"/>
              </a:spcAft>
              <a:buClr>
                <a:schemeClr val="dk1"/>
              </a:buClr>
              <a:buSzPts val="1600"/>
              <a:buChar char="●"/>
            </a:pPr>
            <a:r>
              <a:rPr lang="en-US" sz="1600"/>
              <a:t>Useful for understanding marginal effects of individual predictors.</a:t>
            </a:r>
            <a:endParaRPr sz="1600"/>
          </a:p>
          <a:p>
            <a:pPr indent="-330200" lvl="0" marL="457200" rtl="0" algn="l">
              <a:lnSpc>
                <a:spcPct val="115000"/>
              </a:lnSpc>
              <a:spcBef>
                <a:spcPts val="0"/>
              </a:spcBef>
              <a:spcAft>
                <a:spcPts val="0"/>
              </a:spcAft>
              <a:buClr>
                <a:schemeClr val="dk1"/>
              </a:buClr>
              <a:buSzPts val="1600"/>
              <a:buChar char="●"/>
            </a:pPr>
            <a:r>
              <a:rPr lang="en-US" sz="1600"/>
              <a:t>A solid baseline for comparing more complex models.</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p:txBody>
      </p:sp>
      <p:sp>
        <p:nvSpPr>
          <p:cNvPr id="709" name="Google Shape;709;p78"/>
          <p:cNvSpPr txBox="1"/>
          <p:nvPr>
            <p:ph type="title"/>
          </p:nvPr>
        </p:nvSpPr>
        <p:spPr>
          <a:xfrm>
            <a:off x="457200" y="319088"/>
            <a:ext cx="11271300" cy="103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Modeling Periodontal Disease</a:t>
            </a:r>
            <a:endParaRPr sz="3200"/>
          </a:p>
        </p:txBody>
      </p:sp>
      <p:sp>
        <p:nvSpPr>
          <p:cNvPr id="710" name="Google Shape;710;p78"/>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11" name="Google Shape;711;p78" title="[0,0,0,&quot;https://www.codecogs.com/eqnedit.php?latex=P(Y%20%3D%20k%20%5Cmid%20X)%20%3D%20%5Cfrac%7B%5Cexp(%5Cbeta_k%5ET%20X)%7D%7B%5Csum_%7Bj%3D1%7D%5EK%20%5Cexp(%5Cbeta_j%5ET%20X)%7D%2C%20%5Cquad%20%5Ctext%7Bfor%20%7D%20k%20%3D%201%2C%202%2C%20...%2C%20K#0&quot;]"/>
          <p:cNvPicPr preferRelativeResize="0"/>
          <p:nvPr/>
        </p:nvPicPr>
        <p:blipFill>
          <a:blip r:embed="rId3">
            <a:alphaModFix/>
          </a:blip>
          <a:stretch>
            <a:fillRect/>
          </a:stretch>
        </p:blipFill>
        <p:spPr>
          <a:xfrm>
            <a:off x="2990049" y="3534926"/>
            <a:ext cx="5836277" cy="700175"/>
          </a:xfrm>
          <a:prstGeom prst="rect">
            <a:avLst/>
          </a:prstGeom>
          <a:noFill/>
          <a:ln>
            <a:noFill/>
          </a:ln>
        </p:spPr>
      </p:pic>
      <p:sp>
        <p:nvSpPr>
          <p:cNvPr id="712" name="Google Shape;712;p78"/>
          <p:cNvSpPr/>
          <p:nvPr/>
        </p:nvSpPr>
        <p:spPr>
          <a:xfrm>
            <a:off x="556200" y="4346700"/>
            <a:ext cx="367500" cy="141300"/>
          </a:xfrm>
          <a:prstGeom prst="chevron">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9"/>
          <p:cNvSpPr txBox="1"/>
          <p:nvPr>
            <p:ph idx="1" type="body"/>
          </p:nvPr>
        </p:nvSpPr>
        <p:spPr>
          <a:xfrm>
            <a:off x="460350" y="991440"/>
            <a:ext cx="11271300" cy="4422600"/>
          </a:xfrm>
          <a:prstGeom prst="rect">
            <a:avLst/>
          </a:prstGeom>
        </p:spPr>
        <p:txBody>
          <a:bodyPr anchorCtr="0" anchor="t" bIns="274300"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600"/>
              <a:t>2</a:t>
            </a:r>
            <a:r>
              <a:rPr b="1" lang="en-US" sz="1600"/>
              <a:t>. </a:t>
            </a:r>
            <a:r>
              <a:rPr b="1" lang="en-US" sz="1600"/>
              <a:t>Random Forest</a:t>
            </a:r>
            <a:endParaRPr b="1" sz="1600"/>
          </a:p>
          <a:p>
            <a:pPr indent="0" lvl="0" marL="0" rtl="0" algn="l">
              <a:lnSpc>
                <a:spcPct val="115000"/>
              </a:lnSpc>
              <a:spcBef>
                <a:spcPts val="1200"/>
              </a:spcBef>
              <a:spcAft>
                <a:spcPts val="0"/>
              </a:spcAft>
              <a:buClr>
                <a:schemeClr val="dk1"/>
              </a:buClr>
              <a:buSzPts val="1100"/>
              <a:buFont typeface="Arial"/>
              <a:buNone/>
            </a:pPr>
            <a:r>
              <a:rPr lang="en-US" sz="1600"/>
              <a:t>An ensemble learning method that builds </a:t>
            </a:r>
            <a:r>
              <a:rPr b="1" lang="en-US" sz="1600"/>
              <a:t>multiple decision trees</a:t>
            </a:r>
            <a:r>
              <a:rPr lang="en-US" sz="1600"/>
              <a:t> using bootstrap samples and random subsets of features, then </a:t>
            </a:r>
            <a:r>
              <a:rPr b="1" lang="en-US" sz="1600"/>
              <a:t>aggregates</a:t>
            </a:r>
            <a:r>
              <a:rPr lang="en-US" sz="1600"/>
              <a:t> their predictions.</a:t>
            </a:r>
            <a:endParaRPr sz="1600"/>
          </a:p>
          <a:p>
            <a:pPr indent="0" lvl="0" marL="0" rtl="0" algn="l">
              <a:lnSpc>
                <a:spcPct val="115000"/>
              </a:lnSpc>
              <a:spcBef>
                <a:spcPts val="1200"/>
              </a:spcBef>
              <a:spcAft>
                <a:spcPts val="0"/>
              </a:spcAft>
              <a:buClr>
                <a:schemeClr val="dk1"/>
              </a:buClr>
              <a:buSzPts val="1100"/>
              <a:buFont typeface="Arial"/>
              <a:buNone/>
            </a:pPr>
            <a:r>
              <a:t/>
            </a:r>
            <a:endParaRPr sz="1600"/>
          </a:p>
          <a:p>
            <a:pPr indent="0" lvl="0" marL="0" rtl="0" algn="l">
              <a:lnSpc>
                <a:spcPct val="115000"/>
              </a:lnSpc>
              <a:spcBef>
                <a:spcPts val="1200"/>
              </a:spcBef>
              <a:spcAft>
                <a:spcPts val="0"/>
              </a:spcAft>
              <a:buClr>
                <a:schemeClr val="dk1"/>
              </a:buClr>
              <a:buSzPts val="1100"/>
              <a:buFont typeface="Arial"/>
              <a:buNone/>
            </a:pPr>
            <a:r>
              <a:rPr lang="en-US" sz="1600"/>
              <a:t>Where              is the prediction from the </a:t>
            </a:r>
            <a:r>
              <a:rPr i="1" lang="en-US" sz="1600"/>
              <a:t>b</a:t>
            </a:r>
            <a:r>
              <a:rPr lang="en-US" sz="1600"/>
              <a:t>-th tree in the forest.</a:t>
            </a:r>
            <a:endParaRPr sz="1600"/>
          </a:p>
          <a:p>
            <a:pPr indent="0" lvl="0" marL="0" rtl="0" algn="l">
              <a:lnSpc>
                <a:spcPct val="115000"/>
              </a:lnSpc>
              <a:spcBef>
                <a:spcPts val="1200"/>
              </a:spcBef>
              <a:spcAft>
                <a:spcPts val="0"/>
              </a:spcAft>
              <a:buNone/>
            </a:pPr>
            <a:r>
              <a:rPr b="1" lang="en-US" sz="1600"/>
              <a:t>3. Extreme Gradient Boosting (XGBoost)</a:t>
            </a:r>
            <a:endParaRPr b="1" sz="1600"/>
          </a:p>
          <a:p>
            <a:pPr indent="0" lvl="0" marL="0" rtl="0" algn="l">
              <a:lnSpc>
                <a:spcPct val="115000"/>
              </a:lnSpc>
              <a:spcBef>
                <a:spcPts val="1200"/>
              </a:spcBef>
              <a:spcAft>
                <a:spcPts val="0"/>
              </a:spcAft>
              <a:buNone/>
            </a:pPr>
            <a:r>
              <a:rPr lang="en-US" sz="1600"/>
              <a:t>A gradient boosting framework that builds trees</a:t>
            </a:r>
            <a:r>
              <a:rPr b="1" lang="en-US" sz="1600"/>
              <a:t> sequentially</a:t>
            </a:r>
            <a:r>
              <a:rPr lang="en-US" sz="1600"/>
              <a:t>, where each new tree corrects the residual errors of the ensemble so far, optimized using </a:t>
            </a:r>
            <a:r>
              <a:rPr b="1" lang="en-US" sz="1600"/>
              <a:t>second-order (Newton) approximation</a:t>
            </a:r>
            <a:r>
              <a:rPr lang="en-US" sz="1600"/>
              <a:t>.</a:t>
            </a:r>
            <a:endParaRPr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0"/>
              </a:spcAft>
              <a:buClr>
                <a:schemeClr val="dk1"/>
              </a:buClr>
              <a:buSzPts val="1100"/>
              <a:buFont typeface="Arial"/>
              <a:buNone/>
            </a:pPr>
            <a:r>
              <a:rPr lang="en-US" sz="1600"/>
              <a:t>Where:</a:t>
            </a:r>
            <a:endParaRPr sz="1600"/>
          </a:p>
          <a:p>
            <a:pPr indent="-298450" lvl="0" marL="457200" rtl="0" algn="l">
              <a:lnSpc>
                <a:spcPct val="115000"/>
              </a:lnSpc>
              <a:spcBef>
                <a:spcPts val="1200"/>
              </a:spcBef>
              <a:spcAft>
                <a:spcPts val="0"/>
              </a:spcAft>
              <a:buClr>
                <a:schemeClr val="dk1"/>
              </a:buClr>
              <a:buSzPts val="1100"/>
              <a:buChar char="●"/>
            </a:pPr>
            <a:r>
              <a:rPr lang="en-US" sz="1600"/>
              <a:t>  is the loss function (e.g., softmax log-loss for multiclass)</a:t>
            </a:r>
            <a:endParaRPr sz="1600"/>
          </a:p>
          <a:p>
            <a:pPr indent="-298450" lvl="0" marL="457200" rtl="0" algn="l">
              <a:lnSpc>
                <a:spcPct val="115000"/>
              </a:lnSpc>
              <a:spcBef>
                <a:spcPts val="0"/>
              </a:spcBef>
              <a:spcAft>
                <a:spcPts val="0"/>
              </a:spcAft>
              <a:buClr>
                <a:schemeClr val="dk1"/>
              </a:buClr>
              <a:buSzPts val="1100"/>
              <a:buChar char="●"/>
            </a:pPr>
            <a:r>
              <a:rPr lang="en-US" sz="1600"/>
              <a:t>                    ​             is a regularization term to penalize model complexity.</a:t>
            </a:r>
            <a:endParaRPr sz="1600"/>
          </a:p>
          <a:p>
            <a:pPr indent="0" lvl="0" marL="0" rtl="0" algn="l">
              <a:lnSpc>
                <a:spcPct val="115000"/>
              </a:lnSpc>
              <a:spcBef>
                <a:spcPts val="1200"/>
              </a:spcBef>
              <a:spcAft>
                <a:spcPts val="0"/>
              </a:spcAft>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p:txBody>
      </p:sp>
      <p:sp>
        <p:nvSpPr>
          <p:cNvPr id="718" name="Google Shape;718;p79"/>
          <p:cNvSpPr txBox="1"/>
          <p:nvPr>
            <p:ph type="title"/>
          </p:nvPr>
        </p:nvSpPr>
        <p:spPr>
          <a:xfrm>
            <a:off x="457200" y="263422"/>
            <a:ext cx="11271300" cy="728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Modeling Periodontal Disease</a:t>
            </a:r>
            <a:endParaRPr sz="3200"/>
          </a:p>
        </p:txBody>
      </p:sp>
      <p:sp>
        <p:nvSpPr>
          <p:cNvPr id="719" name="Google Shape;719;p79"/>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20" name="Google Shape;720;p79" title="[0,0,0,&quot;https://www.codecogs.com/eqnedit.php?latex=%5Chat%7BY%7D%20%3D%20%5Ctext%7Bmajority%20vote%7D%20%5Cleft%5C%7B%20T_1(X)%2C%20T_2(X)%2C%20%5Cdots%2C%20T_B(X)%20%5Cright%5C%7D#0&quot;]"/>
          <p:cNvPicPr preferRelativeResize="0"/>
          <p:nvPr/>
        </p:nvPicPr>
        <p:blipFill>
          <a:blip r:embed="rId3">
            <a:alphaModFix/>
          </a:blip>
          <a:stretch>
            <a:fillRect/>
          </a:stretch>
        </p:blipFill>
        <p:spPr>
          <a:xfrm>
            <a:off x="3327650" y="2129500"/>
            <a:ext cx="5215847" cy="319325"/>
          </a:xfrm>
          <a:prstGeom prst="rect">
            <a:avLst/>
          </a:prstGeom>
          <a:noFill/>
          <a:ln>
            <a:noFill/>
          </a:ln>
        </p:spPr>
      </p:pic>
      <p:pic>
        <p:nvPicPr>
          <p:cNvPr id="721" name="Google Shape;721;p79" title="[0,0,0,&quot;https://www.codecogs.com/eqnedit.php?latex=T_b(X)#0&quot;]"/>
          <p:cNvPicPr preferRelativeResize="0"/>
          <p:nvPr/>
        </p:nvPicPr>
        <p:blipFill>
          <a:blip r:embed="rId4">
            <a:alphaModFix/>
          </a:blip>
          <a:stretch>
            <a:fillRect/>
          </a:stretch>
        </p:blipFill>
        <p:spPr>
          <a:xfrm>
            <a:off x="1245925" y="2632650"/>
            <a:ext cx="637550" cy="260575"/>
          </a:xfrm>
          <a:prstGeom prst="rect">
            <a:avLst/>
          </a:prstGeom>
          <a:noFill/>
          <a:ln>
            <a:noFill/>
          </a:ln>
        </p:spPr>
      </p:pic>
      <p:pic>
        <p:nvPicPr>
          <p:cNvPr id="722" name="Google Shape;722;p79" title="[0,0,0,&quot;https://www.codecogs.com/eqnedit.php?latex=%5Cmathcal%7BL%7D%20%3D%20%5Csum_%7Bi%3D1%7D%5E%7Bn%7D%20l(y_i%2C%20%5Chat%7By%7D_i%5E%7B(t)%7D)%20%2B%20%5Csum_%7Bt%3D1%7D%5E%7BT%7D%20%5COmega(f_t)#0&quot;]"/>
          <p:cNvPicPr preferRelativeResize="0"/>
          <p:nvPr/>
        </p:nvPicPr>
        <p:blipFill>
          <a:blip r:embed="rId5">
            <a:alphaModFix/>
          </a:blip>
          <a:stretch>
            <a:fillRect/>
          </a:stretch>
        </p:blipFill>
        <p:spPr>
          <a:xfrm>
            <a:off x="4303325" y="4114225"/>
            <a:ext cx="2762602" cy="650075"/>
          </a:xfrm>
          <a:prstGeom prst="rect">
            <a:avLst/>
          </a:prstGeom>
          <a:noFill/>
          <a:ln>
            <a:noFill/>
          </a:ln>
        </p:spPr>
      </p:pic>
      <p:pic>
        <p:nvPicPr>
          <p:cNvPr id="723" name="Google Shape;723;p79" title="[0,0,0,&quot;https://www.codecogs.com/eqnedit.php?latex=%5Cquad%20%5COmega(f_t)%20%3D%20%5Cgamma%20T%20%2B%20%5Cfrac%7B1%7D%7B2%7D%20%5Clambda%20%5Csum_j%20w_j%5E2#0&quot;]"/>
          <p:cNvPicPr preferRelativeResize="0"/>
          <p:nvPr/>
        </p:nvPicPr>
        <p:blipFill>
          <a:blip r:embed="rId6">
            <a:alphaModFix/>
          </a:blip>
          <a:stretch>
            <a:fillRect/>
          </a:stretch>
        </p:blipFill>
        <p:spPr>
          <a:xfrm>
            <a:off x="964447" y="5329200"/>
            <a:ext cx="1776854" cy="463050"/>
          </a:xfrm>
          <a:prstGeom prst="rect">
            <a:avLst/>
          </a:prstGeom>
          <a:noFill/>
          <a:ln>
            <a:noFill/>
          </a:ln>
        </p:spPr>
      </p:pic>
      <p:pic>
        <p:nvPicPr>
          <p:cNvPr id="724" name="Google Shape;724;p79" title="[0,0,0,&quot;https://www.codecogs.com/eqnedit.php?latex=l#0&quot;]"/>
          <p:cNvPicPr preferRelativeResize="0"/>
          <p:nvPr/>
        </p:nvPicPr>
        <p:blipFill>
          <a:blip r:embed="rId7">
            <a:alphaModFix/>
          </a:blip>
          <a:stretch>
            <a:fillRect/>
          </a:stretch>
        </p:blipFill>
        <p:spPr>
          <a:xfrm>
            <a:off x="964451" y="5146150"/>
            <a:ext cx="57550" cy="183050"/>
          </a:xfrm>
          <a:prstGeom prst="rect">
            <a:avLst/>
          </a:prstGeom>
          <a:noFill/>
          <a:ln>
            <a:noFill/>
          </a:ln>
        </p:spPr>
      </p:pic>
      <p:graphicFrame>
        <p:nvGraphicFramePr>
          <p:cNvPr id="725" name="Google Shape;725;p79"/>
          <p:cNvGraphicFramePr/>
          <p:nvPr/>
        </p:nvGraphicFramePr>
        <p:xfrm>
          <a:off x="1475700" y="2129500"/>
          <a:ext cx="3000000" cy="3000000"/>
        </p:xfrm>
        <a:graphic>
          <a:graphicData uri="http://schemas.openxmlformats.org/drawingml/2006/table">
            <a:tbl>
              <a:tblPr>
                <a:noFill/>
                <a:tableStyleId>{0B419C3C-F81E-404C-BEA5-8DC54F98D1C1}</a:tableStyleId>
              </a:tblPr>
              <a:tblGrid>
                <a:gridCol w="2338250"/>
                <a:gridCol w="3295675"/>
                <a:gridCol w="3295650"/>
              </a:tblGrid>
              <a:tr h="543675">
                <a:tc>
                  <a:txBody>
                    <a:bodyPr/>
                    <a:lstStyle/>
                    <a:p>
                      <a:pPr indent="0" lvl="0" marL="0" rtl="0" algn="l">
                        <a:spcBef>
                          <a:spcPts val="0"/>
                        </a:spcBef>
                        <a:spcAft>
                          <a:spcPts val="0"/>
                        </a:spcAft>
                        <a:buNone/>
                      </a:pPr>
                      <a:r>
                        <a:rPr b="1" lang="en-US" sz="1600"/>
                        <a:t>Model</a:t>
                      </a:r>
                      <a:endParaRPr b="1"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4D4D4"/>
                    </a:solidFill>
                  </a:tcPr>
                </a:tc>
                <a:tc>
                  <a:txBody>
                    <a:bodyPr/>
                    <a:lstStyle/>
                    <a:p>
                      <a:pPr indent="0" lvl="0" marL="0" rtl="0" algn="l">
                        <a:spcBef>
                          <a:spcPts val="0"/>
                        </a:spcBef>
                        <a:spcAft>
                          <a:spcPts val="0"/>
                        </a:spcAft>
                        <a:buNone/>
                      </a:pPr>
                      <a:r>
                        <a:rPr b="1" lang="en-US" sz="1600"/>
                        <a:t>Strengths</a:t>
                      </a:r>
                      <a:endParaRPr b="1"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4D4D4"/>
                    </a:solidFill>
                  </a:tcPr>
                </a:tc>
                <a:tc>
                  <a:txBody>
                    <a:bodyPr/>
                    <a:lstStyle/>
                    <a:p>
                      <a:pPr indent="0" lvl="0" marL="0" rtl="0" algn="l">
                        <a:spcBef>
                          <a:spcPts val="0"/>
                        </a:spcBef>
                        <a:spcAft>
                          <a:spcPts val="0"/>
                        </a:spcAft>
                        <a:buNone/>
                      </a:pPr>
                      <a:r>
                        <a:rPr b="1" lang="en-US" sz="1600"/>
                        <a:t>Use Case in PD Prediction</a:t>
                      </a:r>
                      <a:endParaRPr b="1"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4D4D4"/>
                    </a:solidFill>
                  </a:tcPr>
                </a:tc>
              </a:tr>
              <a:tr h="522775">
                <a:tc>
                  <a:txBody>
                    <a:bodyPr/>
                    <a:lstStyle/>
                    <a:p>
                      <a:pPr indent="0" lvl="0" marL="0" rtl="0" algn="l">
                        <a:spcBef>
                          <a:spcPts val="0"/>
                        </a:spcBef>
                        <a:spcAft>
                          <a:spcPts val="0"/>
                        </a:spcAft>
                        <a:buNone/>
                      </a:pPr>
                      <a:r>
                        <a:rPr lang="en-US" sz="1600"/>
                        <a:t>Logistic Regression</a:t>
                      </a:r>
                      <a:endParaRPr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600"/>
                        <a:t>Interpretable, baseline comparison</a:t>
                      </a:r>
                      <a:endParaRPr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600"/>
                        <a:t>Understanding marginal effects</a:t>
                      </a:r>
                      <a:endParaRPr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43650">
                <a:tc>
                  <a:txBody>
                    <a:bodyPr/>
                    <a:lstStyle/>
                    <a:p>
                      <a:pPr indent="0" lvl="0" marL="0" rtl="0" algn="l">
                        <a:spcBef>
                          <a:spcPts val="0"/>
                        </a:spcBef>
                        <a:spcAft>
                          <a:spcPts val="0"/>
                        </a:spcAft>
                        <a:buNone/>
                      </a:pPr>
                      <a:r>
                        <a:rPr lang="en-US" sz="1600"/>
                        <a:t>Random Forest</a:t>
                      </a:r>
                      <a:endParaRPr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600"/>
                        <a:t>Nonlinear modeling, robust to noise</a:t>
                      </a:r>
                      <a:endParaRPr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600"/>
                        <a:t>Capturing complex interactions</a:t>
                      </a:r>
                      <a:endParaRPr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43650">
                <a:tc>
                  <a:txBody>
                    <a:bodyPr/>
                    <a:lstStyle/>
                    <a:p>
                      <a:pPr indent="0" lvl="0" marL="0" rtl="0" algn="l">
                        <a:spcBef>
                          <a:spcPts val="0"/>
                        </a:spcBef>
                        <a:spcAft>
                          <a:spcPts val="0"/>
                        </a:spcAft>
                        <a:buNone/>
                      </a:pPr>
                      <a:r>
                        <a:rPr lang="en-US" sz="1600"/>
                        <a:t>XGBoost</a:t>
                      </a:r>
                      <a:endParaRPr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600"/>
                        <a:t>High accuracy, regularized, state-of-the-art performance</a:t>
                      </a:r>
                      <a:endParaRPr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1600"/>
                        <a:t>Best for maximizing predictive performance</a:t>
                      </a:r>
                      <a:endParaRPr sz="16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idx="1" type="body"/>
          </p:nvPr>
        </p:nvSpPr>
        <p:spPr>
          <a:xfrm>
            <a:off x="457200" y="1272525"/>
            <a:ext cx="10562100" cy="45066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0"/>
              </a:spcAft>
              <a:buNone/>
            </a:pPr>
            <a:r>
              <a:rPr b="1" lang="en-US" sz="1800"/>
              <a:t>Fragmentation and Lack of Longitudinal Data</a:t>
            </a:r>
            <a:endParaRPr b="1" sz="1800"/>
          </a:p>
          <a:p>
            <a:pPr indent="-330200" lvl="0" marL="457200" rtl="0" algn="l">
              <a:lnSpc>
                <a:spcPct val="115000"/>
              </a:lnSpc>
              <a:spcBef>
                <a:spcPts val="1200"/>
              </a:spcBef>
              <a:spcAft>
                <a:spcPts val="0"/>
              </a:spcAft>
              <a:buClr>
                <a:schemeClr val="dk1"/>
              </a:buClr>
              <a:buSzPts val="1600"/>
              <a:buChar char="●"/>
            </a:pPr>
            <a:r>
              <a:rPr lang="en-US" sz="1600"/>
              <a:t>The U.S. has extensive oral health datasets; however, most sources are </a:t>
            </a:r>
            <a:r>
              <a:rPr b="1" lang="en-US" sz="1600"/>
              <a:t>cross-sectional</a:t>
            </a:r>
            <a:r>
              <a:rPr lang="en-US" sz="1600"/>
              <a:t>, not longitudinal, and often lack clear linkage between clinical measures and policy-relevant outcomes </a:t>
            </a:r>
            <a:r>
              <a:rPr i="1" lang="en-US" sz="1600"/>
              <a:t>(Metcalf et al., 2011; Choi, Sima, &amp; Pandya, 2020)</a:t>
            </a:r>
            <a:r>
              <a:rPr lang="en-US" sz="1600"/>
              <a:t>.</a:t>
            </a:r>
            <a:endParaRPr sz="1600"/>
          </a:p>
          <a:p>
            <a:pPr indent="0" lvl="0" marL="0" rtl="0" algn="l">
              <a:lnSpc>
                <a:spcPct val="115000"/>
              </a:lnSpc>
              <a:spcBef>
                <a:spcPts val="1200"/>
              </a:spcBef>
              <a:spcAft>
                <a:spcPts val="0"/>
              </a:spcAft>
              <a:buNone/>
            </a:pPr>
            <a:r>
              <a:rPr b="1" lang="en-US" sz="1800"/>
              <a:t>NHANES Data Constraints</a:t>
            </a:r>
            <a:endParaRPr b="1" sz="1800"/>
          </a:p>
          <a:p>
            <a:pPr indent="-330200" lvl="0" marL="457200" rtl="0" algn="l">
              <a:lnSpc>
                <a:spcPct val="115000"/>
              </a:lnSpc>
              <a:spcBef>
                <a:spcPts val="1200"/>
              </a:spcBef>
              <a:spcAft>
                <a:spcPts val="0"/>
              </a:spcAft>
              <a:buClr>
                <a:schemeClr val="dk1"/>
              </a:buClr>
              <a:buSzPts val="1600"/>
              <a:buChar char="●"/>
            </a:pPr>
            <a:r>
              <a:rPr lang="en-US" sz="1600"/>
              <a:t>Although NHANES provides high-quality clinical oral health data, it is cross-sectional, and periodontal data collection ceased after the </a:t>
            </a:r>
            <a:r>
              <a:rPr b="1" lang="en-US" sz="1600"/>
              <a:t>2013–2014 cycle</a:t>
            </a:r>
            <a:r>
              <a:rPr lang="en-US" sz="1600"/>
              <a:t> </a:t>
            </a:r>
            <a:r>
              <a:rPr i="1" lang="en-US" sz="1600"/>
              <a:t>(CDC, 2019)</a:t>
            </a:r>
            <a:r>
              <a:rPr lang="en-US" sz="1600"/>
              <a:t>.</a:t>
            </a:r>
            <a:endParaRPr sz="1600"/>
          </a:p>
          <a:p>
            <a:pPr indent="-330200" lvl="0" marL="457200" rtl="0" algn="l">
              <a:lnSpc>
                <a:spcPct val="115000"/>
              </a:lnSpc>
              <a:spcBef>
                <a:spcPts val="0"/>
              </a:spcBef>
              <a:spcAft>
                <a:spcPts val="0"/>
              </a:spcAft>
              <a:buClr>
                <a:schemeClr val="dk1"/>
              </a:buClr>
              <a:buSzPts val="1600"/>
              <a:buChar char="●"/>
            </a:pPr>
            <a:r>
              <a:rPr lang="en-US" sz="1600"/>
              <a:t>Historical longitudinal oral health data is limited. Only the </a:t>
            </a:r>
            <a:r>
              <a:rPr b="1" lang="en-US" sz="1600"/>
              <a:t>NHANES I (1971–1975)</a:t>
            </a:r>
            <a:r>
              <a:rPr lang="en-US" sz="1600"/>
              <a:t> included a follow-up component (NHEFS), but recent cycles lack similar follow-ups </a:t>
            </a:r>
            <a:r>
              <a:rPr i="1" lang="en-US" sz="1600"/>
              <a:t>(NCHS, 1992)</a:t>
            </a:r>
            <a:r>
              <a:rPr lang="en-US" sz="1600"/>
              <a:t>.</a:t>
            </a:r>
            <a:endParaRPr sz="1600"/>
          </a:p>
          <a:p>
            <a:pPr indent="0" lvl="0" marL="0" rtl="0" algn="l">
              <a:lnSpc>
                <a:spcPct val="115000"/>
              </a:lnSpc>
              <a:spcBef>
                <a:spcPts val="1200"/>
              </a:spcBef>
              <a:spcAft>
                <a:spcPts val="0"/>
              </a:spcAft>
              <a:buNone/>
            </a:pPr>
            <a:r>
              <a:rPr b="1" lang="en-US" sz="1800"/>
              <a:t>Access-Restricted Administrative Data</a:t>
            </a:r>
            <a:endParaRPr b="1" sz="1800"/>
          </a:p>
          <a:p>
            <a:pPr indent="-330200" lvl="0" marL="457200" rtl="0" algn="l">
              <a:lnSpc>
                <a:spcPct val="115000"/>
              </a:lnSpc>
              <a:spcBef>
                <a:spcPts val="1200"/>
              </a:spcBef>
              <a:spcAft>
                <a:spcPts val="0"/>
              </a:spcAft>
              <a:buClr>
                <a:schemeClr val="dk1"/>
              </a:buClr>
              <a:buSzPts val="1600"/>
              <a:buChar char="●"/>
            </a:pPr>
            <a:r>
              <a:rPr lang="en-US" sz="1600"/>
              <a:t>CMS Medicare/Medicaid claims, MEPS, and EHRs provide valuable utilization and cost data, but each covers different populations, with limited linkage and access. (Qu, Zhang, &amp; Krauth, 2019)</a:t>
            </a:r>
            <a:endParaRPr sz="1600"/>
          </a:p>
          <a:p>
            <a:pPr indent="0" lvl="0" marL="0" rtl="0" algn="l">
              <a:lnSpc>
                <a:spcPct val="115000"/>
              </a:lnSpc>
              <a:spcBef>
                <a:spcPts val="1200"/>
              </a:spcBef>
              <a:spcAft>
                <a:spcPts val="0"/>
              </a:spcAft>
              <a:buClr>
                <a:schemeClr val="dk1"/>
              </a:buClr>
              <a:buSzPts val="1100"/>
              <a:buFont typeface="Arial"/>
              <a:buNone/>
            </a:pPr>
            <a:r>
              <a:t/>
            </a:r>
            <a:endParaRPr b="1" sz="1800"/>
          </a:p>
          <a:p>
            <a:pPr indent="0" lvl="0" marL="0" rtl="0" algn="l">
              <a:spcBef>
                <a:spcPts val="1200"/>
              </a:spcBef>
              <a:spcAft>
                <a:spcPts val="0"/>
              </a:spcAft>
              <a:buNone/>
            </a:pPr>
            <a:r>
              <a:t/>
            </a:r>
            <a:endParaRPr/>
          </a:p>
        </p:txBody>
      </p:sp>
      <p:sp>
        <p:nvSpPr>
          <p:cNvPr id="130" name="Google Shape;130;p17"/>
          <p:cNvSpPr txBox="1"/>
          <p:nvPr>
            <p:ph type="title"/>
          </p:nvPr>
        </p:nvSpPr>
        <p:spPr>
          <a:xfrm>
            <a:off x="457200" y="319096"/>
            <a:ext cx="11271300" cy="677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Why Microsimulation is useful in the U.S. Context</a:t>
            </a:r>
            <a:endParaRPr/>
          </a:p>
        </p:txBody>
      </p:sp>
      <p:sp>
        <p:nvSpPr>
          <p:cNvPr id="131" name="Google Shape;131;p17"/>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32" name="Google Shape;132;p17"/>
          <p:cNvSpPr/>
          <p:nvPr/>
        </p:nvSpPr>
        <p:spPr>
          <a:xfrm>
            <a:off x="2437350" y="1772850"/>
            <a:ext cx="6601800" cy="2806800"/>
          </a:xfrm>
          <a:prstGeom prst="roundRect">
            <a:avLst>
              <a:gd fmla="val 16667" name="adj"/>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600">
                <a:solidFill>
                  <a:schemeClr val="dk1"/>
                </a:solidFill>
              </a:rPr>
              <a:t>Microsimulation </a:t>
            </a:r>
            <a:r>
              <a:rPr b="1" lang="en-US" sz="1600">
                <a:solidFill>
                  <a:schemeClr val="dk1"/>
                </a:solidFill>
              </a:rPr>
              <a:t>address</a:t>
            </a:r>
            <a:r>
              <a:rPr b="1" lang="en-US" sz="1600">
                <a:solidFill>
                  <a:schemeClr val="dk1"/>
                </a:solidFill>
              </a:rPr>
              <a:t> these gaps: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Allows researchers to </a:t>
            </a:r>
            <a:r>
              <a:rPr b="1" lang="en-US" sz="1600">
                <a:solidFill>
                  <a:schemeClr val="dk1"/>
                </a:solidFill>
              </a:rPr>
              <a:t>synthesize fragmented datasets</a:t>
            </a:r>
            <a:r>
              <a:rPr lang="en-US" sz="1600">
                <a:solidFill>
                  <a:schemeClr val="dk1"/>
                </a:solidFill>
              </a:rPr>
              <a:t>, model </a:t>
            </a:r>
            <a:r>
              <a:rPr b="1" lang="en-US" sz="1600">
                <a:solidFill>
                  <a:schemeClr val="dk1"/>
                </a:solidFill>
              </a:rPr>
              <a:t>longitudinal disease progression</a:t>
            </a:r>
            <a:r>
              <a:rPr lang="en-US" sz="1600">
                <a:solidFill>
                  <a:schemeClr val="dk1"/>
                </a:solidFill>
              </a:rPr>
              <a:t>, and evaluate </a:t>
            </a:r>
            <a:r>
              <a:rPr b="1" lang="en-US" sz="1600">
                <a:solidFill>
                  <a:schemeClr val="dk1"/>
                </a:solidFill>
              </a:rPr>
              <a:t>multi-level interventions</a:t>
            </a:r>
            <a:r>
              <a:rPr lang="en-US" sz="1600">
                <a:solidFill>
                  <a:schemeClr val="dk1"/>
                </a:solidFill>
              </a:rPr>
              <a:t> (e.g., coverage expansion, preventive programs).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i="1" lang="en-US" sz="1600">
                <a:solidFill>
                  <a:schemeClr val="dk1"/>
                </a:solidFill>
              </a:rPr>
              <a:t>(Broomhead, Ballas, &amp; Baker, 2023; Choi et al., 2020)</a:t>
            </a:r>
            <a:endParaRPr i="1" sz="1600">
              <a:solidFill>
                <a:schemeClr val="dk1"/>
              </a:solidFill>
            </a:endParaRPr>
          </a:p>
          <a:p>
            <a:pPr indent="0" lvl="0" marL="0" rtl="0" algn="l">
              <a:spcBef>
                <a:spcPts val="12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0"/>
          <p:cNvSpPr txBox="1"/>
          <p:nvPr>
            <p:ph type="title"/>
          </p:nvPr>
        </p:nvSpPr>
        <p:spPr>
          <a:xfrm>
            <a:off x="457200" y="319096"/>
            <a:ext cx="11271300" cy="700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LASSO Regression for Variable Selection</a:t>
            </a:r>
            <a:endParaRPr sz="3200"/>
          </a:p>
        </p:txBody>
      </p:sp>
      <p:sp>
        <p:nvSpPr>
          <p:cNvPr id="731" name="Google Shape;731;p80"/>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32" name="Google Shape;732;p80"/>
          <p:cNvSpPr txBox="1"/>
          <p:nvPr>
            <p:ph idx="1" type="body"/>
          </p:nvPr>
        </p:nvSpPr>
        <p:spPr>
          <a:xfrm>
            <a:off x="457200" y="1090442"/>
            <a:ext cx="11271300" cy="10365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0"/>
              </a:spcAft>
              <a:buNone/>
            </a:pPr>
            <a:r>
              <a:rPr b="1" lang="en-US" sz="1600"/>
              <a:t>LASSO (Least Absolute Shrinkage and Selection Operator)</a:t>
            </a:r>
            <a:r>
              <a:rPr lang="en-US" sz="1600"/>
              <a:t> is a </a:t>
            </a:r>
            <a:r>
              <a:rPr b="1" lang="en-US" sz="1600"/>
              <a:t>linear regression</a:t>
            </a:r>
            <a:r>
              <a:rPr lang="en-US" sz="1600"/>
              <a:t> technique that uses a </a:t>
            </a:r>
            <a:r>
              <a:rPr b="1" lang="en-US" sz="1600"/>
              <a:t>penalty term</a:t>
            </a:r>
            <a:r>
              <a:rPr lang="en-US" sz="1600"/>
              <a:t> to shrink coefficients towards zero and can even set some to exactly zero, effectively performing </a:t>
            </a:r>
            <a:r>
              <a:rPr b="1" lang="en-US" sz="1600"/>
              <a:t>feature selection</a:t>
            </a:r>
            <a:r>
              <a:rPr lang="en-US" sz="1600"/>
              <a:t>. This helps to </a:t>
            </a:r>
            <a:r>
              <a:rPr b="1" lang="en-US" sz="1600"/>
              <a:t>prevent overfitting</a:t>
            </a:r>
            <a:r>
              <a:rPr lang="en-US" sz="1600"/>
              <a:t> and can </a:t>
            </a:r>
            <a:r>
              <a:rPr b="1" lang="en-US" sz="1600"/>
              <a:t>improve model interpretability</a:t>
            </a:r>
            <a:r>
              <a:rPr lang="en-US" sz="1600"/>
              <a:t> by reducing the number of features used.</a:t>
            </a:r>
            <a:endParaRPr sz="1600"/>
          </a:p>
          <a:p>
            <a:pPr indent="0" lvl="0" marL="0" rtl="0" algn="l">
              <a:lnSpc>
                <a:spcPct val="115000"/>
              </a:lnSpc>
              <a:spcBef>
                <a:spcPts val="1200"/>
              </a:spcBef>
              <a:spcAft>
                <a:spcPts val="0"/>
              </a:spcAft>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p:txBody>
      </p:sp>
      <p:pic>
        <p:nvPicPr>
          <p:cNvPr id="733" name="Google Shape;733;p80" title="Lasso_plot.png"/>
          <p:cNvPicPr preferRelativeResize="0"/>
          <p:nvPr/>
        </p:nvPicPr>
        <p:blipFill>
          <a:blip r:embed="rId3">
            <a:alphaModFix/>
          </a:blip>
          <a:stretch>
            <a:fillRect/>
          </a:stretch>
        </p:blipFill>
        <p:spPr>
          <a:xfrm>
            <a:off x="7784850" y="2124338"/>
            <a:ext cx="4056750" cy="3481162"/>
          </a:xfrm>
          <a:prstGeom prst="rect">
            <a:avLst/>
          </a:prstGeom>
          <a:noFill/>
          <a:ln>
            <a:noFill/>
          </a:ln>
        </p:spPr>
      </p:pic>
      <p:sp>
        <p:nvSpPr>
          <p:cNvPr id="734" name="Google Shape;734;p80"/>
          <p:cNvSpPr txBox="1"/>
          <p:nvPr>
            <p:ph idx="1" type="body"/>
          </p:nvPr>
        </p:nvSpPr>
        <p:spPr>
          <a:xfrm>
            <a:off x="457200" y="2025625"/>
            <a:ext cx="7026300" cy="36786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0"/>
              </a:spcAft>
              <a:buNone/>
            </a:pPr>
            <a:r>
              <a:rPr b="1" lang="en-US" sz="1600"/>
              <a:t>Mathematical Formulation:</a:t>
            </a:r>
            <a:endParaRPr b="1"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0"/>
              </a:spcAft>
              <a:buClr>
                <a:schemeClr val="dk1"/>
              </a:buClr>
              <a:buSzPts val="1100"/>
              <a:buFont typeface="Arial"/>
              <a:buNone/>
            </a:pPr>
            <a:r>
              <a:rPr lang="en-US" sz="1600"/>
              <a:t>Where:</a:t>
            </a:r>
            <a:endParaRPr sz="1600"/>
          </a:p>
          <a:p>
            <a:pPr indent="-298450" lvl="0" marL="457200" rtl="0" algn="l">
              <a:lnSpc>
                <a:spcPct val="115000"/>
              </a:lnSpc>
              <a:spcBef>
                <a:spcPts val="1200"/>
              </a:spcBef>
              <a:spcAft>
                <a:spcPts val="0"/>
              </a:spcAft>
              <a:buClr>
                <a:schemeClr val="dk1"/>
              </a:buClr>
              <a:buSzPts val="1100"/>
              <a:buChar char="●"/>
            </a:pPr>
            <a:r>
              <a:rPr lang="en-US" sz="1600"/>
              <a:t>λ is the regularization parameter</a:t>
            </a:r>
            <a:endParaRPr sz="1600"/>
          </a:p>
          <a:p>
            <a:pPr indent="-298450" lvl="0" marL="457200" rtl="0" algn="l">
              <a:lnSpc>
                <a:spcPct val="115000"/>
              </a:lnSpc>
              <a:spcBef>
                <a:spcPts val="0"/>
              </a:spcBef>
              <a:spcAft>
                <a:spcPts val="0"/>
              </a:spcAft>
              <a:buClr>
                <a:schemeClr val="dk1"/>
              </a:buClr>
              <a:buSzPts val="1100"/>
              <a:buChar char="●"/>
            </a:pPr>
            <a:r>
              <a:rPr lang="en-US" sz="1600"/>
              <a:t>Larger λ encourages more coefficients to shrink exactly to zero</a:t>
            </a:r>
            <a:endParaRPr sz="1600"/>
          </a:p>
          <a:p>
            <a:pPr indent="0" lvl="0" marL="0" rtl="0" algn="l">
              <a:lnSpc>
                <a:spcPct val="115000"/>
              </a:lnSpc>
              <a:spcBef>
                <a:spcPts val="1200"/>
              </a:spcBef>
              <a:spcAft>
                <a:spcPts val="0"/>
              </a:spcAft>
              <a:buNone/>
            </a:pPr>
            <a:r>
              <a:rPr b="1" lang="en-US" sz="1600"/>
              <a:t>Method:</a:t>
            </a:r>
            <a:r>
              <a:rPr lang="en-US" sz="1600"/>
              <a:t> Use 10-fold </a:t>
            </a:r>
            <a:r>
              <a:rPr b="1" lang="en-US" sz="1600"/>
              <a:t>Cross-Validation</a:t>
            </a:r>
            <a:r>
              <a:rPr lang="en-US" sz="1600"/>
              <a:t> testing 100 values to identify the optimal level of regularization (λ) that </a:t>
            </a:r>
            <a:r>
              <a:rPr b="1" lang="en-US" sz="1600"/>
              <a:t>minimizes</a:t>
            </a:r>
            <a:r>
              <a:rPr lang="en-US" sz="1600"/>
              <a:t> out-of-sample error.</a:t>
            </a:r>
            <a:endParaRPr sz="1600"/>
          </a:p>
          <a:p>
            <a:pPr indent="-330200" lvl="0" marL="457200" rtl="0" algn="l">
              <a:lnSpc>
                <a:spcPct val="115000"/>
              </a:lnSpc>
              <a:spcBef>
                <a:spcPts val="1200"/>
              </a:spcBef>
              <a:spcAft>
                <a:spcPts val="0"/>
              </a:spcAft>
              <a:buSzPts val="1600"/>
              <a:buChar char="•"/>
            </a:pPr>
            <a:r>
              <a:rPr lang="en-US" sz="1600"/>
              <a:t>λ.min = 0.00126: Minimizes the binomial deviance.</a:t>
            </a:r>
            <a:endParaRPr sz="1600"/>
          </a:p>
          <a:p>
            <a:pPr indent="-330200" lvl="0" marL="457200" rtl="0" algn="l">
              <a:lnSpc>
                <a:spcPct val="115000"/>
              </a:lnSpc>
              <a:spcBef>
                <a:spcPts val="0"/>
              </a:spcBef>
              <a:spcAft>
                <a:spcPts val="0"/>
              </a:spcAft>
              <a:buSzPts val="1600"/>
              <a:buChar char="•"/>
            </a:pPr>
            <a:r>
              <a:rPr b="1" lang="en-US" sz="1600"/>
              <a:t>λ.1se = 0.00886</a:t>
            </a:r>
            <a:r>
              <a:rPr lang="en-US" sz="1600"/>
              <a:t>: More conservative; within 1 standard error of the minimum deviance (used to prevent overfitting).</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p:txBody>
      </p:sp>
      <p:pic>
        <p:nvPicPr>
          <p:cNvPr id="735" name="Google Shape;735;p80" title="[0,0,0,&quot;https://www.codecogs.com/eqnedit.php?latex=%5Chat%7B%5Cboldsymbol%7B%5Cbeta%7D%7D%5E%7Blasso%7D%20%3D%20%5Carg%5Cmin_%7B%5Cboldsymbol%7B%5Cbeta%7D%7D%20%5Cleft%5C%7B%20%5Csum_%7Bi%3D1%7D%5E%7Bn%7D%20%5Cleft(%20y_i%20-%20%5Cboldsymbol%7Bx%7D_i%5ET%20%5Cboldsymbol%7B%5Cbeta%7D%20%5Cright)%5E2%20%2B%20%5Clambda%20%5Csum_%7Bj%3D1%7D%5E%7Bp%7D%20%7C%5Cbeta_j%7C%20%5Cright%5C%7D#0&quot;]"/>
          <p:cNvPicPr preferRelativeResize="0"/>
          <p:nvPr/>
        </p:nvPicPr>
        <p:blipFill>
          <a:blip r:embed="rId4">
            <a:alphaModFix/>
          </a:blip>
          <a:stretch>
            <a:fillRect/>
          </a:stretch>
        </p:blipFill>
        <p:spPr>
          <a:xfrm>
            <a:off x="1698375" y="2409505"/>
            <a:ext cx="4056747" cy="6093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1"/>
          <p:cNvSpPr txBox="1"/>
          <p:nvPr>
            <p:ph type="title"/>
          </p:nvPr>
        </p:nvSpPr>
        <p:spPr>
          <a:xfrm>
            <a:off x="457200" y="319100"/>
            <a:ext cx="11271300" cy="6870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LASSO Regression for Variable Selection</a:t>
            </a:r>
            <a:endParaRPr sz="3200"/>
          </a:p>
        </p:txBody>
      </p:sp>
      <p:sp>
        <p:nvSpPr>
          <p:cNvPr id="741" name="Google Shape;741;p81"/>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42" name="Google Shape;742;p81"/>
          <p:cNvSpPr txBox="1"/>
          <p:nvPr>
            <p:ph idx="1" type="body"/>
          </p:nvPr>
        </p:nvSpPr>
        <p:spPr>
          <a:xfrm>
            <a:off x="460350" y="921275"/>
            <a:ext cx="7390200" cy="17853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600"/>
              <a:t>Selected Predictors by LASSO – Covering all four categories</a:t>
            </a:r>
            <a:endParaRPr sz="1600"/>
          </a:p>
          <a:p>
            <a:pPr indent="-330200" lvl="0" marL="457200" rtl="0" algn="l">
              <a:lnSpc>
                <a:spcPct val="115000"/>
              </a:lnSpc>
              <a:spcBef>
                <a:spcPts val="1200"/>
              </a:spcBef>
              <a:spcAft>
                <a:spcPts val="0"/>
              </a:spcAft>
              <a:buClr>
                <a:schemeClr val="dk1"/>
              </a:buClr>
              <a:buSzPts val="1600"/>
              <a:buChar char="●"/>
            </a:pPr>
            <a:r>
              <a:rPr b="1" lang="en-US" sz="1600"/>
              <a:t>Demographics</a:t>
            </a:r>
            <a:r>
              <a:rPr lang="en-US" sz="1600"/>
              <a:t>: sex, race, age</a:t>
            </a:r>
            <a:endParaRPr sz="1600">
              <a:solidFill>
                <a:srgbClr val="188038"/>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Char char="●"/>
            </a:pPr>
            <a:r>
              <a:rPr b="1" lang="en-US" sz="1600"/>
              <a:t>Socioeconomic</a:t>
            </a:r>
            <a:r>
              <a:rPr lang="en-US" sz="1600"/>
              <a:t>: education, poverty_level, insurance_type</a:t>
            </a:r>
            <a:endParaRPr sz="1600"/>
          </a:p>
          <a:p>
            <a:pPr indent="-330200" lvl="0" marL="457200" rtl="0" algn="l">
              <a:lnSpc>
                <a:spcPct val="115000"/>
              </a:lnSpc>
              <a:spcBef>
                <a:spcPts val="0"/>
              </a:spcBef>
              <a:spcAft>
                <a:spcPts val="0"/>
              </a:spcAft>
              <a:buClr>
                <a:schemeClr val="dk1"/>
              </a:buClr>
              <a:buSzPts val="1600"/>
              <a:buChar char="●"/>
            </a:pPr>
            <a:r>
              <a:rPr b="1" lang="en-US" sz="1600"/>
              <a:t>Health Behaviors</a:t>
            </a:r>
            <a:r>
              <a:rPr lang="en-US" sz="1600"/>
              <a:t>: smoking_status, imputed_drinking_status</a:t>
            </a:r>
            <a:endParaRPr sz="1600">
              <a:solidFill>
                <a:srgbClr val="188038"/>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Char char="●"/>
            </a:pPr>
            <a:r>
              <a:rPr b="1" lang="en-US" sz="1600"/>
              <a:t>Comorbidities</a:t>
            </a:r>
            <a:r>
              <a:rPr lang="en-US" sz="1600"/>
              <a:t>: diabetes, hypertension, asthma</a:t>
            </a:r>
            <a:endParaRPr sz="16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b="1" sz="1600"/>
          </a:p>
          <a:p>
            <a:pPr indent="0" lvl="0" marL="0" rtl="0" algn="l">
              <a:lnSpc>
                <a:spcPct val="115000"/>
              </a:lnSpc>
              <a:spcBef>
                <a:spcPts val="1200"/>
              </a:spcBef>
              <a:spcAft>
                <a:spcPts val="0"/>
              </a:spcAft>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p:txBody>
      </p:sp>
      <p:pic>
        <p:nvPicPr>
          <p:cNvPr id="743" name="Google Shape;743;p81" title="ROC_Lasso.png"/>
          <p:cNvPicPr preferRelativeResize="0"/>
          <p:nvPr/>
        </p:nvPicPr>
        <p:blipFill>
          <a:blip r:embed="rId3">
            <a:alphaModFix/>
          </a:blip>
          <a:stretch>
            <a:fillRect/>
          </a:stretch>
        </p:blipFill>
        <p:spPr>
          <a:xfrm>
            <a:off x="590150" y="2752413"/>
            <a:ext cx="3373000" cy="2894450"/>
          </a:xfrm>
          <a:prstGeom prst="rect">
            <a:avLst/>
          </a:prstGeom>
          <a:noFill/>
          <a:ln>
            <a:noFill/>
          </a:ln>
        </p:spPr>
      </p:pic>
      <p:pic>
        <p:nvPicPr>
          <p:cNvPr id="744" name="Google Shape;744;p81" title="ROC_Full Model.png"/>
          <p:cNvPicPr preferRelativeResize="0"/>
          <p:nvPr/>
        </p:nvPicPr>
        <p:blipFill>
          <a:blip r:embed="rId4">
            <a:alphaModFix/>
          </a:blip>
          <a:stretch>
            <a:fillRect/>
          </a:stretch>
        </p:blipFill>
        <p:spPr>
          <a:xfrm>
            <a:off x="4501234" y="2706575"/>
            <a:ext cx="3486691" cy="2940301"/>
          </a:xfrm>
          <a:prstGeom prst="rect">
            <a:avLst/>
          </a:prstGeom>
          <a:noFill/>
          <a:ln>
            <a:noFill/>
          </a:ln>
        </p:spPr>
      </p:pic>
      <p:sp>
        <p:nvSpPr>
          <p:cNvPr id="745" name="Google Shape;745;p81"/>
          <p:cNvSpPr/>
          <p:nvPr/>
        </p:nvSpPr>
        <p:spPr>
          <a:xfrm>
            <a:off x="6988000" y="1594763"/>
            <a:ext cx="735300" cy="43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6" name="Google Shape;746;p81"/>
          <p:cNvSpPr txBox="1"/>
          <p:nvPr>
            <p:ph idx="1" type="body"/>
          </p:nvPr>
        </p:nvSpPr>
        <p:spPr>
          <a:xfrm>
            <a:off x="7987925" y="921275"/>
            <a:ext cx="4062300" cy="19266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0"/>
              </a:spcAft>
              <a:buNone/>
            </a:pPr>
            <a:r>
              <a:rPr b="1" lang="en-US" sz="1600"/>
              <a:t>Interpretations:</a:t>
            </a:r>
            <a:endParaRPr b="1" sz="1600"/>
          </a:p>
          <a:p>
            <a:pPr indent="-330200" lvl="0" marL="457200" rtl="0" algn="l">
              <a:lnSpc>
                <a:spcPct val="115000"/>
              </a:lnSpc>
              <a:spcBef>
                <a:spcPts val="1200"/>
              </a:spcBef>
              <a:spcAft>
                <a:spcPts val="0"/>
              </a:spcAft>
              <a:buSzPts val="1600"/>
              <a:buChar char="•"/>
            </a:pPr>
            <a:r>
              <a:rPr lang="en-US" sz="1600"/>
              <a:t>Nearly </a:t>
            </a:r>
            <a:r>
              <a:rPr b="1" lang="en-US" sz="1600"/>
              <a:t>identical AUCs </a:t>
            </a:r>
            <a:r>
              <a:rPr lang="en-US" sz="1600"/>
              <a:t>indicate the reduced model is </a:t>
            </a:r>
            <a:r>
              <a:rPr b="1" lang="en-US" sz="1600"/>
              <a:t>just as effective.</a:t>
            </a:r>
            <a:endParaRPr b="1" sz="1600"/>
          </a:p>
          <a:p>
            <a:pPr indent="-330200" lvl="0" marL="457200" rtl="0" algn="l">
              <a:lnSpc>
                <a:spcPct val="115000"/>
              </a:lnSpc>
              <a:spcBef>
                <a:spcPts val="0"/>
              </a:spcBef>
              <a:spcAft>
                <a:spcPts val="0"/>
              </a:spcAft>
              <a:buSzPts val="1600"/>
              <a:buChar char="•"/>
            </a:pPr>
            <a:r>
              <a:rPr lang="en-US" sz="1600"/>
              <a:t>This confirms that the additional variables in the full model provide </a:t>
            </a:r>
            <a:r>
              <a:rPr b="1" lang="en-US" sz="1600"/>
              <a:t>minimal incremental value.</a:t>
            </a:r>
            <a:endParaRPr b="1" sz="1600"/>
          </a:p>
          <a:p>
            <a:pPr indent="0" lvl="0" marL="0" rtl="0" algn="l">
              <a:lnSpc>
                <a:spcPct val="115000"/>
              </a:lnSpc>
              <a:spcBef>
                <a:spcPts val="1200"/>
              </a:spcBef>
              <a:spcAft>
                <a:spcPts val="0"/>
              </a:spcAft>
              <a:buNone/>
            </a:pPr>
            <a:r>
              <a:t/>
            </a:r>
            <a:endParaRPr b="1" sz="1600"/>
          </a:p>
          <a:p>
            <a:pPr indent="0" lvl="0" marL="0" rtl="0" algn="l">
              <a:lnSpc>
                <a:spcPct val="115000"/>
              </a:lnSpc>
              <a:spcBef>
                <a:spcPts val="1200"/>
              </a:spcBef>
              <a:spcAft>
                <a:spcPts val="0"/>
              </a:spcAft>
              <a:buNone/>
            </a:pPr>
            <a:r>
              <a:t/>
            </a:r>
            <a:endParaRPr b="1" sz="1600"/>
          </a:p>
          <a:p>
            <a:pPr indent="0" lvl="0" marL="0" rtl="0" algn="l">
              <a:lnSpc>
                <a:spcPct val="115000"/>
              </a:lnSpc>
              <a:spcBef>
                <a:spcPts val="1200"/>
              </a:spcBef>
              <a:spcAft>
                <a:spcPts val="0"/>
              </a:spcAft>
              <a:buNone/>
            </a:pPr>
            <a:r>
              <a:t/>
            </a:r>
            <a:endParaRPr b="1" sz="1600"/>
          </a:p>
          <a:p>
            <a:pPr indent="0" lvl="0" marL="0" rtl="0" algn="l">
              <a:lnSpc>
                <a:spcPct val="115000"/>
              </a:lnSpc>
              <a:spcBef>
                <a:spcPts val="1200"/>
              </a:spcBef>
              <a:spcAft>
                <a:spcPts val="0"/>
              </a:spcAft>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p:txBody>
      </p:sp>
      <p:graphicFrame>
        <p:nvGraphicFramePr>
          <p:cNvPr id="747" name="Google Shape;747;p81"/>
          <p:cNvGraphicFramePr/>
          <p:nvPr/>
        </p:nvGraphicFramePr>
        <p:xfrm>
          <a:off x="8123825" y="2962738"/>
          <a:ext cx="3000000" cy="3000000"/>
        </p:xfrm>
        <a:graphic>
          <a:graphicData uri="http://schemas.openxmlformats.org/drawingml/2006/table">
            <a:tbl>
              <a:tblPr>
                <a:noFill/>
                <a:tableStyleId>{4F188B35-375A-41F5-8316-60DD308AC9CE}</a:tableStyleId>
              </a:tblPr>
              <a:tblGrid>
                <a:gridCol w="1930550"/>
                <a:gridCol w="953825"/>
                <a:gridCol w="952025"/>
              </a:tblGrid>
              <a:tr h="676575">
                <a:tc>
                  <a:txBody>
                    <a:bodyPr/>
                    <a:lstStyle/>
                    <a:p>
                      <a:pPr indent="0" lvl="0" marL="0" rtl="0" algn="ctr">
                        <a:lnSpc>
                          <a:spcPct val="115000"/>
                        </a:lnSpc>
                        <a:spcBef>
                          <a:spcPts val="0"/>
                        </a:spcBef>
                        <a:spcAft>
                          <a:spcPts val="0"/>
                        </a:spcAft>
                        <a:buNone/>
                      </a:pPr>
                      <a:r>
                        <a:rPr b="1" lang="en-US" sz="1200"/>
                        <a:t>Model Type</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4D4D4"/>
                    </a:solidFill>
                  </a:tcPr>
                </a:tc>
                <a:tc>
                  <a:txBody>
                    <a:bodyPr/>
                    <a:lstStyle/>
                    <a:p>
                      <a:pPr indent="0" lvl="0" marL="0" rtl="0" algn="ctr">
                        <a:lnSpc>
                          <a:spcPct val="115000"/>
                        </a:lnSpc>
                        <a:spcBef>
                          <a:spcPts val="0"/>
                        </a:spcBef>
                        <a:spcAft>
                          <a:spcPts val="0"/>
                        </a:spcAft>
                        <a:buNone/>
                      </a:pPr>
                      <a:r>
                        <a:rPr b="1" lang="en-US" sz="1200"/>
                        <a:t>AUC Score</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4D4D4"/>
                    </a:solidFill>
                  </a:tcPr>
                </a:tc>
                <a:tc>
                  <a:txBody>
                    <a:bodyPr/>
                    <a:lstStyle/>
                    <a:p>
                      <a:pPr indent="0" lvl="0" marL="0" rtl="0" algn="ctr">
                        <a:lnSpc>
                          <a:spcPct val="115000"/>
                        </a:lnSpc>
                        <a:spcBef>
                          <a:spcPts val="0"/>
                        </a:spcBef>
                        <a:spcAft>
                          <a:spcPts val="0"/>
                        </a:spcAft>
                        <a:buNone/>
                      </a:pPr>
                      <a:r>
                        <a:rPr b="1" lang="en-US" sz="1200"/>
                        <a:t>NO. of Predictors</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4D4D4"/>
                    </a:solidFill>
                  </a:tcPr>
                </a:tc>
              </a:tr>
              <a:tr h="875700">
                <a:tc>
                  <a:txBody>
                    <a:bodyPr/>
                    <a:lstStyle/>
                    <a:p>
                      <a:pPr indent="0" lvl="0" marL="0" rtl="0" algn="l">
                        <a:spcBef>
                          <a:spcPts val="0"/>
                        </a:spcBef>
                        <a:spcAft>
                          <a:spcPts val="0"/>
                        </a:spcAft>
                        <a:buNone/>
                      </a:pPr>
                      <a:r>
                        <a:rPr b="1" lang="en-US" sz="1200"/>
                        <a:t>LASSO-Reduced Model</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200"/>
                        <a:t>0.7551</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200"/>
                        <a:t>11</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5700">
                <a:tc>
                  <a:txBody>
                    <a:bodyPr/>
                    <a:lstStyle/>
                    <a:p>
                      <a:pPr indent="0" lvl="0" marL="0" rtl="0" algn="l">
                        <a:spcBef>
                          <a:spcPts val="0"/>
                        </a:spcBef>
                        <a:spcAft>
                          <a:spcPts val="0"/>
                        </a:spcAft>
                        <a:buNone/>
                      </a:pPr>
                      <a:r>
                        <a:rPr b="1" lang="en-US" sz="1200"/>
                        <a:t>Full Model (No LASSO)</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200"/>
                        <a:t>0.7572</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200"/>
                        <a:t>38</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1000"/>
                                        <p:tgtEl>
                                          <p:spTgt spid="7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2"/>
          <p:cNvSpPr txBox="1"/>
          <p:nvPr>
            <p:ph type="title"/>
          </p:nvPr>
        </p:nvSpPr>
        <p:spPr>
          <a:xfrm>
            <a:off x="457200" y="319100"/>
            <a:ext cx="11271300" cy="6870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LASSO Regression for Variable Selection</a:t>
            </a:r>
            <a:endParaRPr sz="3200"/>
          </a:p>
        </p:txBody>
      </p:sp>
      <p:sp>
        <p:nvSpPr>
          <p:cNvPr id="753" name="Google Shape;753;p82"/>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54" name="Google Shape;754;p82"/>
          <p:cNvSpPr txBox="1"/>
          <p:nvPr>
            <p:ph idx="1" type="body"/>
          </p:nvPr>
        </p:nvSpPr>
        <p:spPr>
          <a:xfrm>
            <a:off x="460350" y="921275"/>
            <a:ext cx="7390200" cy="17853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600"/>
              <a:t>Selected Predictors by LASSO – Covering all four categories</a:t>
            </a:r>
            <a:endParaRPr sz="1600"/>
          </a:p>
          <a:p>
            <a:pPr indent="-330200" lvl="0" marL="457200" rtl="0" algn="l">
              <a:lnSpc>
                <a:spcPct val="115000"/>
              </a:lnSpc>
              <a:spcBef>
                <a:spcPts val="1200"/>
              </a:spcBef>
              <a:spcAft>
                <a:spcPts val="0"/>
              </a:spcAft>
              <a:buClr>
                <a:schemeClr val="dk1"/>
              </a:buClr>
              <a:buSzPts val="1600"/>
              <a:buChar char="●"/>
            </a:pPr>
            <a:r>
              <a:rPr b="1" lang="en-US" sz="1600"/>
              <a:t>Demographics</a:t>
            </a:r>
            <a:r>
              <a:rPr lang="en-US" sz="1600"/>
              <a:t>: sex, race, age</a:t>
            </a:r>
            <a:endParaRPr sz="1600">
              <a:solidFill>
                <a:srgbClr val="188038"/>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Char char="●"/>
            </a:pPr>
            <a:r>
              <a:rPr b="1" lang="en-US" sz="1600"/>
              <a:t>Socioeconomic</a:t>
            </a:r>
            <a:r>
              <a:rPr lang="en-US" sz="1600"/>
              <a:t>: education, poverty_level, insurance_type</a:t>
            </a:r>
            <a:endParaRPr sz="1600"/>
          </a:p>
          <a:p>
            <a:pPr indent="-330200" lvl="0" marL="457200" rtl="0" algn="l">
              <a:lnSpc>
                <a:spcPct val="115000"/>
              </a:lnSpc>
              <a:spcBef>
                <a:spcPts val="0"/>
              </a:spcBef>
              <a:spcAft>
                <a:spcPts val="0"/>
              </a:spcAft>
              <a:buClr>
                <a:schemeClr val="dk1"/>
              </a:buClr>
              <a:buSzPts val="1600"/>
              <a:buChar char="●"/>
            </a:pPr>
            <a:r>
              <a:rPr b="1" lang="en-US" sz="1600"/>
              <a:t>Health Behaviors</a:t>
            </a:r>
            <a:r>
              <a:rPr lang="en-US" sz="1600"/>
              <a:t>: smoking_status, imputed_drinking_status</a:t>
            </a:r>
            <a:endParaRPr sz="1600">
              <a:solidFill>
                <a:srgbClr val="188038"/>
              </a:solidFill>
              <a:latin typeface="Roboto Mono"/>
              <a:ea typeface="Roboto Mono"/>
              <a:cs typeface="Roboto Mono"/>
              <a:sym typeface="Roboto Mono"/>
            </a:endParaRPr>
          </a:p>
          <a:p>
            <a:pPr indent="-330200" lvl="0" marL="457200" rtl="0" algn="l">
              <a:lnSpc>
                <a:spcPct val="115000"/>
              </a:lnSpc>
              <a:spcBef>
                <a:spcPts val="0"/>
              </a:spcBef>
              <a:spcAft>
                <a:spcPts val="0"/>
              </a:spcAft>
              <a:buClr>
                <a:schemeClr val="dk1"/>
              </a:buClr>
              <a:buSzPts val="1600"/>
              <a:buChar char="●"/>
            </a:pPr>
            <a:r>
              <a:rPr b="1" lang="en-US" sz="1600"/>
              <a:t>Comorbidities</a:t>
            </a:r>
            <a:r>
              <a:rPr lang="en-US" sz="1600"/>
              <a:t>: diabetes, hypertension, asthma</a:t>
            </a:r>
            <a:endParaRPr sz="16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b="1" sz="1600"/>
          </a:p>
          <a:p>
            <a:pPr indent="0" lvl="0" marL="0" rtl="0" algn="l">
              <a:lnSpc>
                <a:spcPct val="115000"/>
              </a:lnSpc>
              <a:spcBef>
                <a:spcPts val="1200"/>
              </a:spcBef>
              <a:spcAft>
                <a:spcPts val="0"/>
              </a:spcAft>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p:txBody>
      </p:sp>
      <p:pic>
        <p:nvPicPr>
          <p:cNvPr id="755" name="Google Shape;755;p82" title="ROC_Lasso.png"/>
          <p:cNvPicPr preferRelativeResize="0"/>
          <p:nvPr/>
        </p:nvPicPr>
        <p:blipFill>
          <a:blip r:embed="rId3">
            <a:alphaModFix/>
          </a:blip>
          <a:stretch>
            <a:fillRect/>
          </a:stretch>
        </p:blipFill>
        <p:spPr>
          <a:xfrm>
            <a:off x="590150" y="2752413"/>
            <a:ext cx="3373000" cy="2894450"/>
          </a:xfrm>
          <a:prstGeom prst="rect">
            <a:avLst/>
          </a:prstGeom>
          <a:noFill/>
          <a:ln>
            <a:noFill/>
          </a:ln>
        </p:spPr>
      </p:pic>
      <p:pic>
        <p:nvPicPr>
          <p:cNvPr id="756" name="Google Shape;756;p82" title="ROC_Full Model.png"/>
          <p:cNvPicPr preferRelativeResize="0"/>
          <p:nvPr/>
        </p:nvPicPr>
        <p:blipFill>
          <a:blip r:embed="rId4">
            <a:alphaModFix/>
          </a:blip>
          <a:stretch>
            <a:fillRect/>
          </a:stretch>
        </p:blipFill>
        <p:spPr>
          <a:xfrm>
            <a:off x="4501234" y="2706575"/>
            <a:ext cx="3486691" cy="2940301"/>
          </a:xfrm>
          <a:prstGeom prst="rect">
            <a:avLst/>
          </a:prstGeom>
          <a:noFill/>
          <a:ln>
            <a:noFill/>
          </a:ln>
        </p:spPr>
      </p:pic>
      <p:sp>
        <p:nvSpPr>
          <p:cNvPr id="757" name="Google Shape;757;p82"/>
          <p:cNvSpPr/>
          <p:nvPr/>
        </p:nvSpPr>
        <p:spPr>
          <a:xfrm>
            <a:off x="6988000" y="1594763"/>
            <a:ext cx="735300" cy="43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p82"/>
          <p:cNvSpPr txBox="1"/>
          <p:nvPr>
            <p:ph idx="1" type="body"/>
          </p:nvPr>
        </p:nvSpPr>
        <p:spPr>
          <a:xfrm>
            <a:off x="7987925" y="921275"/>
            <a:ext cx="4062300" cy="19266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0"/>
              </a:spcAft>
              <a:buNone/>
            </a:pPr>
            <a:r>
              <a:rPr b="1" lang="en-US" sz="1600"/>
              <a:t>Interpretations:</a:t>
            </a:r>
            <a:endParaRPr b="1" sz="1600"/>
          </a:p>
          <a:p>
            <a:pPr indent="-330200" lvl="0" marL="457200" rtl="0" algn="l">
              <a:lnSpc>
                <a:spcPct val="115000"/>
              </a:lnSpc>
              <a:spcBef>
                <a:spcPts val="1200"/>
              </a:spcBef>
              <a:spcAft>
                <a:spcPts val="0"/>
              </a:spcAft>
              <a:buSzPts val="1600"/>
              <a:buChar char="•"/>
            </a:pPr>
            <a:r>
              <a:rPr lang="en-US" sz="1600"/>
              <a:t>Nearly </a:t>
            </a:r>
            <a:r>
              <a:rPr b="1" lang="en-US" sz="1600"/>
              <a:t>identical AUCs </a:t>
            </a:r>
            <a:r>
              <a:rPr lang="en-US" sz="1600"/>
              <a:t>indicate the reduced model is </a:t>
            </a:r>
            <a:r>
              <a:rPr b="1" lang="en-US" sz="1600"/>
              <a:t>just as effective.</a:t>
            </a:r>
            <a:endParaRPr b="1" sz="1600"/>
          </a:p>
          <a:p>
            <a:pPr indent="-330200" lvl="0" marL="457200" rtl="0" algn="l">
              <a:lnSpc>
                <a:spcPct val="115000"/>
              </a:lnSpc>
              <a:spcBef>
                <a:spcPts val="0"/>
              </a:spcBef>
              <a:spcAft>
                <a:spcPts val="0"/>
              </a:spcAft>
              <a:buSzPts val="1600"/>
              <a:buChar char="•"/>
            </a:pPr>
            <a:r>
              <a:rPr lang="en-US" sz="1600"/>
              <a:t>This confirms that the additional variables in the full model provide </a:t>
            </a:r>
            <a:r>
              <a:rPr b="1" lang="en-US" sz="1600"/>
              <a:t>minimal incremental value.</a:t>
            </a:r>
            <a:endParaRPr b="1" sz="1600"/>
          </a:p>
          <a:p>
            <a:pPr indent="0" lvl="0" marL="0" rtl="0" algn="l">
              <a:lnSpc>
                <a:spcPct val="115000"/>
              </a:lnSpc>
              <a:spcBef>
                <a:spcPts val="1200"/>
              </a:spcBef>
              <a:spcAft>
                <a:spcPts val="0"/>
              </a:spcAft>
              <a:buNone/>
            </a:pPr>
            <a:r>
              <a:t/>
            </a:r>
            <a:endParaRPr b="1" sz="1600"/>
          </a:p>
          <a:p>
            <a:pPr indent="0" lvl="0" marL="0" rtl="0" algn="l">
              <a:lnSpc>
                <a:spcPct val="115000"/>
              </a:lnSpc>
              <a:spcBef>
                <a:spcPts val="1200"/>
              </a:spcBef>
              <a:spcAft>
                <a:spcPts val="0"/>
              </a:spcAft>
              <a:buNone/>
            </a:pPr>
            <a:r>
              <a:t/>
            </a:r>
            <a:endParaRPr b="1" sz="1600"/>
          </a:p>
          <a:p>
            <a:pPr indent="0" lvl="0" marL="0" rtl="0" algn="l">
              <a:lnSpc>
                <a:spcPct val="115000"/>
              </a:lnSpc>
              <a:spcBef>
                <a:spcPts val="1200"/>
              </a:spcBef>
              <a:spcAft>
                <a:spcPts val="0"/>
              </a:spcAft>
              <a:buNone/>
            </a:pPr>
            <a:r>
              <a:t/>
            </a:r>
            <a:endParaRPr b="1" sz="1600"/>
          </a:p>
          <a:p>
            <a:pPr indent="0" lvl="0" marL="0" rtl="0" algn="l">
              <a:lnSpc>
                <a:spcPct val="115000"/>
              </a:lnSpc>
              <a:spcBef>
                <a:spcPts val="1200"/>
              </a:spcBef>
              <a:spcAft>
                <a:spcPts val="0"/>
              </a:spcAft>
              <a:buNone/>
            </a:pPr>
            <a:r>
              <a:t/>
            </a:r>
            <a:endParaRPr sz="1600"/>
          </a:p>
          <a:p>
            <a:pPr indent="0" lvl="0" marL="0" rtl="0" algn="l">
              <a:spcBef>
                <a:spcPts val="1200"/>
              </a:spcBef>
              <a:spcAft>
                <a:spcPts val="0"/>
              </a:spcAft>
              <a:buClr>
                <a:schemeClr val="dk1"/>
              </a:buClr>
              <a:buSzPts val="1100"/>
              <a:buFont typeface="Arial"/>
              <a:buNone/>
            </a:pPr>
            <a:r>
              <a:t/>
            </a:r>
            <a:endParaRPr sz="1600"/>
          </a:p>
          <a:p>
            <a:pPr indent="0" lvl="0" marL="0" rtl="0" algn="l">
              <a:spcBef>
                <a:spcPts val="1200"/>
              </a:spcBef>
              <a:spcAft>
                <a:spcPts val="0"/>
              </a:spcAft>
              <a:buNone/>
            </a:pPr>
            <a:r>
              <a:t/>
            </a:r>
            <a:endParaRPr sz="1600"/>
          </a:p>
        </p:txBody>
      </p:sp>
      <p:graphicFrame>
        <p:nvGraphicFramePr>
          <p:cNvPr id="759" name="Google Shape;759;p82"/>
          <p:cNvGraphicFramePr/>
          <p:nvPr/>
        </p:nvGraphicFramePr>
        <p:xfrm>
          <a:off x="8123825" y="2962738"/>
          <a:ext cx="3000000" cy="3000000"/>
        </p:xfrm>
        <a:graphic>
          <a:graphicData uri="http://schemas.openxmlformats.org/drawingml/2006/table">
            <a:tbl>
              <a:tblPr>
                <a:noFill/>
                <a:tableStyleId>{4F188B35-375A-41F5-8316-60DD308AC9CE}</a:tableStyleId>
              </a:tblPr>
              <a:tblGrid>
                <a:gridCol w="1930550"/>
                <a:gridCol w="953825"/>
                <a:gridCol w="952025"/>
              </a:tblGrid>
              <a:tr h="676575">
                <a:tc>
                  <a:txBody>
                    <a:bodyPr/>
                    <a:lstStyle/>
                    <a:p>
                      <a:pPr indent="0" lvl="0" marL="0" rtl="0" algn="ctr">
                        <a:lnSpc>
                          <a:spcPct val="115000"/>
                        </a:lnSpc>
                        <a:spcBef>
                          <a:spcPts val="0"/>
                        </a:spcBef>
                        <a:spcAft>
                          <a:spcPts val="0"/>
                        </a:spcAft>
                        <a:buNone/>
                      </a:pPr>
                      <a:r>
                        <a:rPr b="1" lang="en-US" sz="1200"/>
                        <a:t>Model Type</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4D4D4"/>
                    </a:solidFill>
                  </a:tcPr>
                </a:tc>
                <a:tc>
                  <a:txBody>
                    <a:bodyPr/>
                    <a:lstStyle/>
                    <a:p>
                      <a:pPr indent="0" lvl="0" marL="0" rtl="0" algn="ctr">
                        <a:lnSpc>
                          <a:spcPct val="115000"/>
                        </a:lnSpc>
                        <a:spcBef>
                          <a:spcPts val="0"/>
                        </a:spcBef>
                        <a:spcAft>
                          <a:spcPts val="0"/>
                        </a:spcAft>
                        <a:buNone/>
                      </a:pPr>
                      <a:r>
                        <a:rPr b="1" lang="en-US" sz="1200"/>
                        <a:t>AUC Score</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4D4D4"/>
                    </a:solidFill>
                  </a:tcPr>
                </a:tc>
                <a:tc>
                  <a:txBody>
                    <a:bodyPr/>
                    <a:lstStyle/>
                    <a:p>
                      <a:pPr indent="0" lvl="0" marL="0" rtl="0" algn="ctr">
                        <a:lnSpc>
                          <a:spcPct val="115000"/>
                        </a:lnSpc>
                        <a:spcBef>
                          <a:spcPts val="0"/>
                        </a:spcBef>
                        <a:spcAft>
                          <a:spcPts val="0"/>
                        </a:spcAft>
                        <a:buNone/>
                      </a:pPr>
                      <a:r>
                        <a:rPr b="1" lang="en-US" sz="1200"/>
                        <a:t>NO. of Predictors</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4D4D4"/>
                    </a:solidFill>
                  </a:tcPr>
                </a:tc>
              </a:tr>
              <a:tr h="875700">
                <a:tc>
                  <a:txBody>
                    <a:bodyPr/>
                    <a:lstStyle/>
                    <a:p>
                      <a:pPr indent="0" lvl="0" marL="0" rtl="0" algn="l">
                        <a:spcBef>
                          <a:spcPts val="0"/>
                        </a:spcBef>
                        <a:spcAft>
                          <a:spcPts val="0"/>
                        </a:spcAft>
                        <a:buNone/>
                      </a:pPr>
                      <a:r>
                        <a:rPr b="1" lang="en-US" sz="1200"/>
                        <a:t>LASSO-Reduced Model</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200"/>
                        <a:t>0.7551</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200"/>
                        <a:t>11</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5700">
                <a:tc>
                  <a:txBody>
                    <a:bodyPr/>
                    <a:lstStyle/>
                    <a:p>
                      <a:pPr indent="0" lvl="0" marL="0" rtl="0" algn="l">
                        <a:spcBef>
                          <a:spcPts val="0"/>
                        </a:spcBef>
                        <a:spcAft>
                          <a:spcPts val="0"/>
                        </a:spcAft>
                        <a:buNone/>
                      </a:pPr>
                      <a:r>
                        <a:rPr b="1" lang="en-US" sz="1200"/>
                        <a:t>Full Model (No LASSO)</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200"/>
                        <a:t>0.7572</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US" sz="1200"/>
                        <a:t>38</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7"/>
                                        </p:tgtEl>
                                        <p:attrNameLst>
                                          <p:attrName>style.visibility</p:attrName>
                                        </p:attrNameLst>
                                      </p:cBhvr>
                                      <p:to>
                                        <p:strVal val="visible"/>
                                      </p:to>
                                    </p:set>
                                    <p:anim calcmode="lin" valueType="num">
                                      <p:cBhvr additive="base">
                                        <p:cTn dur="1000"/>
                                        <p:tgtEl>
                                          <p:spTgt spid="7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3"/>
          <p:cNvSpPr txBox="1"/>
          <p:nvPr>
            <p:ph idx="1" type="body"/>
          </p:nvPr>
        </p:nvSpPr>
        <p:spPr>
          <a:xfrm>
            <a:off x="516925" y="1002967"/>
            <a:ext cx="11271300" cy="9258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None/>
            </a:pPr>
            <a:r>
              <a:rPr lang="en-US" sz="1600"/>
              <a:t>Although LASSO Regression is useful in reducing overfitting, it</a:t>
            </a:r>
            <a:r>
              <a:rPr b="1" lang="en-US" sz="1600"/>
              <a:t> does not </a:t>
            </a:r>
            <a:r>
              <a:rPr lang="en-US" sz="1600"/>
              <a:t>improve the accuracy of prediction. In addition, it is usually applied to </a:t>
            </a:r>
            <a:r>
              <a:rPr b="1" lang="en-US" sz="1600"/>
              <a:t>generalized linear models</a:t>
            </a:r>
            <a:r>
              <a:rPr lang="en-US" sz="1600"/>
              <a:t>. Therefore, we keep the</a:t>
            </a:r>
            <a:r>
              <a:rPr b="1" lang="en-US" sz="1600"/>
              <a:t> full set of predictors </a:t>
            </a:r>
            <a:r>
              <a:rPr lang="en-US" sz="1600"/>
              <a:t>to run the other two advanced machine learning models, i.e., Random Forest and XGBoost, to obtain </a:t>
            </a:r>
            <a:r>
              <a:rPr b="1" lang="en-US" sz="1600"/>
              <a:t>optimal model performance</a:t>
            </a:r>
            <a:r>
              <a:rPr lang="en-US" sz="1600"/>
              <a:t>.</a:t>
            </a:r>
            <a:endParaRPr sz="1600"/>
          </a:p>
          <a:p>
            <a:pPr indent="0" lvl="0" marL="0" rtl="0" algn="l">
              <a:spcBef>
                <a:spcPts val="1200"/>
              </a:spcBef>
              <a:spcAft>
                <a:spcPts val="0"/>
              </a:spcAft>
              <a:buNone/>
            </a:pPr>
            <a:r>
              <a:t/>
            </a:r>
            <a:endParaRPr sz="1600"/>
          </a:p>
        </p:txBody>
      </p:sp>
      <p:sp>
        <p:nvSpPr>
          <p:cNvPr id="765" name="Google Shape;765;p83"/>
          <p:cNvSpPr txBox="1"/>
          <p:nvPr>
            <p:ph type="title"/>
          </p:nvPr>
        </p:nvSpPr>
        <p:spPr>
          <a:xfrm>
            <a:off x="460350" y="326475"/>
            <a:ext cx="11271300" cy="676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Modeling Periodontal Disease – Advanced ML Models </a:t>
            </a:r>
            <a:endParaRPr sz="3200"/>
          </a:p>
        </p:txBody>
      </p:sp>
      <p:sp>
        <p:nvSpPr>
          <p:cNvPr id="766" name="Google Shape;766;p83"/>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67" name="Google Shape;767;p83" title="ROC_Test Set Comparison.png"/>
          <p:cNvPicPr preferRelativeResize="0"/>
          <p:nvPr/>
        </p:nvPicPr>
        <p:blipFill>
          <a:blip r:embed="rId3">
            <a:alphaModFix/>
          </a:blip>
          <a:stretch>
            <a:fillRect/>
          </a:stretch>
        </p:blipFill>
        <p:spPr>
          <a:xfrm>
            <a:off x="7395275" y="1851551"/>
            <a:ext cx="4572000" cy="3923299"/>
          </a:xfrm>
          <a:prstGeom prst="rect">
            <a:avLst/>
          </a:prstGeom>
          <a:noFill/>
          <a:ln>
            <a:noFill/>
          </a:ln>
        </p:spPr>
      </p:pic>
      <p:sp>
        <p:nvSpPr>
          <p:cNvPr id="768" name="Google Shape;768;p83"/>
          <p:cNvSpPr txBox="1"/>
          <p:nvPr/>
        </p:nvSpPr>
        <p:spPr>
          <a:xfrm>
            <a:off x="516925" y="1851550"/>
            <a:ext cx="6966000" cy="3934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1600">
                <a:solidFill>
                  <a:schemeClr val="dk1"/>
                </a:solidFill>
              </a:rPr>
              <a:t>Implementation Note:</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To account for </a:t>
            </a:r>
            <a:r>
              <a:rPr b="1" lang="en-US" sz="1600">
                <a:solidFill>
                  <a:schemeClr val="dk1"/>
                </a:solidFill>
              </a:rPr>
              <a:t>overfitting</a:t>
            </a:r>
            <a:r>
              <a:rPr lang="en-US" sz="1600">
                <a:solidFill>
                  <a:schemeClr val="dk1"/>
                </a:solidFill>
              </a:rPr>
              <a:t> and avoid bias due to</a:t>
            </a:r>
            <a:r>
              <a:rPr b="1" lang="en-US" sz="1600">
                <a:solidFill>
                  <a:schemeClr val="dk1"/>
                </a:solidFill>
              </a:rPr>
              <a:t> data leakage</a:t>
            </a:r>
            <a:r>
              <a:rPr lang="en-US" sz="1600">
                <a:solidFill>
                  <a:schemeClr val="dk1"/>
                </a:solidFill>
              </a:rPr>
              <a:t> (evaluating on training data), we do a 80/20 </a:t>
            </a:r>
            <a:r>
              <a:rPr b="1" lang="en-US" sz="1600">
                <a:solidFill>
                  <a:schemeClr val="dk1"/>
                </a:solidFill>
              </a:rPr>
              <a:t>train-test split.</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For the logistic regression model, we include a </a:t>
            </a:r>
            <a:r>
              <a:rPr b="1" lang="en-US" sz="1600">
                <a:solidFill>
                  <a:schemeClr val="dk1"/>
                </a:solidFill>
              </a:rPr>
              <a:t>survey design </a:t>
            </a:r>
            <a:r>
              <a:rPr lang="en-US" sz="1600">
                <a:solidFill>
                  <a:schemeClr val="dk1"/>
                </a:solidFill>
              </a:rPr>
              <a:t>to account for </a:t>
            </a:r>
            <a:r>
              <a:rPr b="1" lang="en-US" sz="1600">
                <a:solidFill>
                  <a:schemeClr val="dk1"/>
                </a:solidFill>
              </a:rPr>
              <a:t>sampling weights</a:t>
            </a:r>
            <a:r>
              <a:rPr lang="en-US" sz="1600">
                <a:solidFill>
                  <a:schemeClr val="dk1"/>
                </a:solidFill>
              </a:rPr>
              <a:t> so that the coefficients reflect </a:t>
            </a:r>
            <a:r>
              <a:rPr b="1" lang="en-US" sz="1600">
                <a:solidFill>
                  <a:schemeClr val="dk1"/>
                </a:solidFill>
              </a:rPr>
              <a:t>population-level effects</a:t>
            </a:r>
            <a:r>
              <a:rPr lang="en-US" sz="1600">
                <a:solidFill>
                  <a:schemeClr val="dk1"/>
                </a:solidFill>
              </a:rPr>
              <a: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For Random Forest and XGBoost, we use </a:t>
            </a:r>
            <a:r>
              <a:rPr b="1" lang="en-US" sz="1600">
                <a:solidFill>
                  <a:schemeClr val="dk1"/>
                </a:solidFill>
              </a:rPr>
              <a:t>cross-validation </a:t>
            </a:r>
            <a:r>
              <a:rPr lang="en-US" sz="1600">
                <a:solidFill>
                  <a:schemeClr val="dk1"/>
                </a:solidFill>
              </a:rPr>
              <a:t>on training set to </a:t>
            </a:r>
            <a:r>
              <a:rPr b="1" lang="en-US" sz="1600">
                <a:solidFill>
                  <a:schemeClr val="dk1"/>
                </a:solidFill>
              </a:rPr>
              <a:t>tune the hyperparameters</a:t>
            </a:r>
            <a:r>
              <a:rPr lang="en-US" sz="1600">
                <a:solidFill>
                  <a:schemeClr val="dk1"/>
                </a:solidFill>
              </a:rPr>
              <a:t>.</a:t>
            </a:r>
            <a:endParaRPr sz="1600">
              <a:solidFill>
                <a:schemeClr val="dk1"/>
              </a:solidFill>
            </a:endParaRPr>
          </a:p>
          <a:p>
            <a:pPr indent="0" lvl="0" marL="0" rtl="0" algn="l">
              <a:spcBef>
                <a:spcPts val="1200"/>
              </a:spcBef>
              <a:spcAft>
                <a:spcPts val="0"/>
              </a:spcAft>
              <a:buNone/>
            </a:pPr>
            <a:r>
              <a:rPr b="1" lang="en-US" sz="1600">
                <a:solidFill>
                  <a:schemeClr val="dk1"/>
                </a:solidFill>
              </a:rPr>
              <a:t>Key Findings: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XGBoost is the best performing model</a:t>
            </a:r>
            <a:r>
              <a:rPr lang="en-US" sz="1600">
                <a:solidFill>
                  <a:schemeClr val="dk1"/>
                </a:solidFill>
              </a:rPr>
              <a:t>, suggesting it best captures non-linear patterns and complex interactions in the data.</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Logistic Regression </a:t>
            </a:r>
            <a:r>
              <a:rPr lang="en-US" sz="1600">
                <a:solidFill>
                  <a:schemeClr val="dk1"/>
                </a:solidFill>
              </a:rPr>
              <a:t>confirms much of the linear predictive structure.</a:t>
            </a:r>
            <a:endParaRPr sz="1600">
              <a:solidFill>
                <a:schemeClr val="dk1"/>
              </a:solidFill>
            </a:endParaRPr>
          </a:p>
        </p:txBody>
      </p:sp>
      <p:sp>
        <p:nvSpPr>
          <p:cNvPr id="769" name="Google Shape;769;p83"/>
          <p:cNvSpPr/>
          <p:nvPr/>
        </p:nvSpPr>
        <p:spPr>
          <a:xfrm>
            <a:off x="8739080" y="4974300"/>
            <a:ext cx="3355500" cy="152700"/>
          </a:xfrm>
          <a:prstGeom prst="rect">
            <a:avLst/>
          </a:prstGeom>
          <a:noFill/>
          <a:ln cap="flat" cmpd="sng" w="28575">
            <a:solidFill>
              <a:srgbClr val="8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4"/>
          <p:cNvSpPr/>
          <p:nvPr/>
        </p:nvSpPr>
        <p:spPr>
          <a:xfrm>
            <a:off x="9294160" y="315972"/>
            <a:ext cx="2777100" cy="6036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5" name="Google Shape;775;p84"/>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76" name="Google Shape;776;p84"/>
          <p:cNvPicPr preferRelativeResize="0"/>
          <p:nvPr/>
        </p:nvPicPr>
        <p:blipFill>
          <a:blip r:embed="rId3">
            <a:alphaModFix/>
          </a:blip>
          <a:stretch>
            <a:fillRect/>
          </a:stretch>
        </p:blipFill>
        <p:spPr>
          <a:xfrm>
            <a:off x="578751" y="2963038"/>
            <a:ext cx="1136375" cy="887300"/>
          </a:xfrm>
          <a:prstGeom prst="rect">
            <a:avLst/>
          </a:prstGeom>
          <a:noFill/>
          <a:ln>
            <a:noFill/>
          </a:ln>
        </p:spPr>
      </p:pic>
      <p:cxnSp>
        <p:nvCxnSpPr>
          <p:cNvPr id="777" name="Google Shape;777;p84"/>
          <p:cNvCxnSpPr/>
          <p:nvPr/>
        </p:nvCxnSpPr>
        <p:spPr>
          <a:xfrm flipH="1">
            <a:off x="1715126" y="3406388"/>
            <a:ext cx="507000" cy="600"/>
          </a:xfrm>
          <a:prstGeom prst="bentConnector3">
            <a:avLst>
              <a:gd fmla="val 50000" name="adj1"/>
            </a:avLst>
          </a:prstGeom>
          <a:noFill/>
          <a:ln cap="flat" cmpd="sng" w="19050">
            <a:solidFill>
              <a:schemeClr val="dk1"/>
            </a:solidFill>
            <a:prstDash val="solid"/>
            <a:round/>
            <a:headEnd len="med" w="med" type="triangle"/>
            <a:tailEnd len="med" w="med" type="none"/>
          </a:ln>
        </p:spPr>
      </p:cxnSp>
      <p:cxnSp>
        <p:nvCxnSpPr>
          <p:cNvPr id="778" name="Google Shape;778;p84"/>
          <p:cNvCxnSpPr/>
          <p:nvPr/>
        </p:nvCxnSpPr>
        <p:spPr>
          <a:xfrm flipH="1" rot="-5400000">
            <a:off x="4762090" y="4156360"/>
            <a:ext cx="373800" cy="9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779" name="Google Shape;779;p84"/>
          <p:cNvCxnSpPr>
            <a:stCxn id="780" idx="1"/>
            <a:endCxn id="781" idx="1"/>
          </p:cNvCxnSpPr>
          <p:nvPr/>
        </p:nvCxnSpPr>
        <p:spPr>
          <a:xfrm rot="10800000">
            <a:off x="943475" y="1593084"/>
            <a:ext cx="2094300" cy="3394200"/>
          </a:xfrm>
          <a:prstGeom prst="bentConnector3">
            <a:avLst>
              <a:gd fmla="val 127177" name="adj1"/>
            </a:avLst>
          </a:prstGeom>
          <a:noFill/>
          <a:ln cap="flat" cmpd="sng" w="19050">
            <a:solidFill>
              <a:schemeClr val="dk1"/>
            </a:solidFill>
            <a:prstDash val="solid"/>
            <a:round/>
            <a:headEnd len="med" w="med" type="none"/>
            <a:tailEnd len="med" w="med" type="triangle"/>
          </a:ln>
        </p:spPr>
      </p:cxnSp>
      <p:pic>
        <p:nvPicPr>
          <p:cNvPr id="782" name="Google Shape;782;p84"/>
          <p:cNvPicPr preferRelativeResize="0"/>
          <p:nvPr/>
        </p:nvPicPr>
        <p:blipFill>
          <a:blip r:embed="rId4">
            <a:alphaModFix/>
          </a:blip>
          <a:stretch>
            <a:fillRect/>
          </a:stretch>
        </p:blipFill>
        <p:spPr>
          <a:xfrm>
            <a:off x="9110241" y="2100825"/>
            <a:ext cx="2060076" cy="2436250"/>
          </a:xfrm>
          <a:prstGeom prst="rect">
            <a:avLst/>
          </a:prstGeom>
          <a:noFill/>
          <a:ln>
            <a:noFill/>
          </a:ln>
        </p:spPr>
      </p:pic>
      <p:pic>
        <p:nvPicPr>
          <p:cNvPr id="783" name="Google Shape;783;p84"/>
          <p:cNvPicPr preferRelativeResize="0"/>
          <p:nvPr/>
        </p:nvPicPr>
        <p:blipFill>
          <a:blip r:embed="rId5">
            <a:alphaModFix/>
          </a:blip>
          <a:stretch>
            <a:fillRect/>
          </a:stretch>
        </p:blipFill>
        <p:spPr>
          <a:xfrm>
            <a:off x="7227700" y="4359983"/>
            <a:ext cx="1633775" cy="1139850"/>
          </a:xfrm>
          <a:prstGeom prst="rect">
            <a:avLst/>
          </a:prstGeom>
          <a:noFill/>
          <a:ln>
            <a:noFill/>
          </a:ln>
        </p:spPr>
      </p:pic>
      <p:sp>
        <p:nvSpPr>
          <p:cNvPr id="784" name="Google Shape;784;p84"/>
          <p:cNvSpPr/>
          <p:nvPr/>
        </p:nvSpPr>
        <p:spPr>
          <a:xfrm>
            <a:off x="6860213" y="4897950"/>
            <a:ext cx="244200" cy="2028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85" name="Google Shape;785;p84"/>
          <p:cNvCxnSpPr>
            <a:stCxn id="783" idx="3"/>
            <a:endCxn id="782" idx="2"/>
          </p:cNvCxnSpPr>
          <p:nvPr/>
        </p:nvCxnSpPr>
        <p:spPr>
          <a:xfrm flipH="1" rot="10800000">
            <a:off x="8861474" y="4537208"/>
            <a:ext cx="1278900" cy="392700"/>
          </a:xfrm>
          <a:prstGeom prst="bentConnector2">
            <a:avLst/>
          </a:prstGeom>
          <a:noFill/>
          <a:ln cap="flat" cmpd="sng" w="19050">
            <a:solidFill>
              <a:schemeClr val="dk1"/>
            </a:solidFill>
            <a:prstDash val="solid"/>
            <a:round/>
            <a:headEnd len="med" w="med" type="none"/>
            <a:tailEnd len="med" w="med" type="triangle"/>
          </a:ln>
        </p:spPr>
      </p:cxnSp>
      <p:sp>
        <p:nvSpPr>
          <p:cNvPr id="786" name="Google Shape;786;p84"/>
          <p:cNvSpPr/>
          <p:nvPr/>
        </p:nvSpPr>
        <p:spPr>
          <a:xfrm>
            <a:off x="9171375" y="5031300"/>
            <a:ext cx="969000" cy="3018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DOC-M Model</a:t>
            </a:r>
            <a:endParaRPr b="1" sz="900"/>
          </a:p>
        </p:txBody>
      </p:sp>
      <p:sp>
        <p:nvSpPr>
          <p:cNvPr id="787" name="Google Shape;787;p84"/>
          <p:cNvSpPr/>
          <p:nvPr/>
        </p:nvSpPr>
        <p:spPr>
          <a:xfrm>
            <a:off x="9642772" y="402547"/>
            <a:ext cx="2355300" cy="42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Direct effects on health </a:t>
            </a:r>
            <a:endParaRPr sz="900"/>
          </a:p>
          <a:p>
            <a:pPr indent="0" lvl="0" marL="0" rtl="0" algn="l">
              <a:spcBef>
                <a:spcPts val="0"/>
              </a:spcBef>
              <a:spcAft>
                <a:spcPts val="0"/>
              </a:spcAft>
              <a:buNone/>
            </a:pPr>
            <a:r>
              <a:rPr lang="en-US" sz="900"/>
              <a:t>(mediated through intermediate outcomes)</a:t>
            </a:r>
            <a:endParaRPr sz="900"/>
          </a:p>
        </p:txBody>
      </p:sp>
      <p:cxnSp>
        <p:nvCxnSpPr>
          <p:cNvPr id="788" name="Google Shape;788;p84"/>
          <p:cNvCxnSpPr/>
          <p:nvPr/>
        </p:nvCxnSpPr>
        <p:spPr>
          <a:xfrm flipH="1">
            <a:off x="9349960" y="614947"/>
            <a:ext cx="244200" cy="300"/>
          </a:xfrm>
          <a:prstGeom prst="straightConnector1">
            <a:avLst/>
          </a:prstGeom>
          <a:noFill/>
          <a:ln cap="flat" cmpd="sng" w="9525">
            <a:solidFill>
              <a:schemeClr val="dk1"/>
            </a:solidFill>
            <a:prstDash val="solid"/>
            <a:round/>
            <a:headEnd len="med" w="med" type="none"/>
            <a:tailEnd len="med" w="med" type="triangle"/>
          </a:ln>
        </p:spPr>
      </p:cxnSp>
      <p:pic>
        <p:nvPicPr>
          <p:cNvPr id="789" name="Google Shape;789;p84"/>
          <p:cNvPicPr preferRelativeResize="0"/>
          <p:nvPr/>
        </p:nvPicPr>
        <p:blipFill>
          <a:blip r:embed="rId6">
            <a:alphaModFix/>
          </a:blip>
          <a:stretch>
            <a:fillRect/>
          </a:stretch>
        </p:blipFill>
        <p:spPr>
          <a:xfrm>
            <a:off x="2229100" y="2683431"/>
            <a:ext cx="5439779" cy="1268500"/>
          </a:xfrm>
          <a:prstGeom prst="rect">
            <a:avLst/>
          </a:prstGeom>
          <a:noFill/>
          <a:ln>
            <a:noFill/>
          </a:ln>
        </p:spPr>
      </p:pic>
      <p:cxnSp>
        <p:nvCxnSpPr>
          <p:cNvPr id="790" name="Google Shape;790;p84"/>
          <p:cNvCxnSpPr/>
          <p:nvPr/>
        </p:nvCxnSpPr>
        <p:spPr>
          <a:xfrm flipH="1" rot="-5400000">
            <a:off x="4797627" y="2526198"/>
            <a:ext cx="301500" cy="6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791" name="Google Shape;791;p84"/>
          <p:cNvCxnSpPr>
            <a:stCxn id="789" idx="3"/>
            <a:endCxn id="782" idx="1"/>
          </p:cNvCxnSpPr>
          <p:nvPr/>
        </p:nvCxnSpPr>
        <p:spPr>
          <a:xfrm>
            <a:off x="7668879" y="3317681"/>
            <a:ext cx="1441500" cy="1200"/>
          </a:xfrm>
          <a:prstGeom prst="bentConnector3">
            <a:avLst>
              <a:gd fmla="val 49995" name="adj1"/>
            </a:avLst>
          </a:prstGeom>
          <a:noFill/>
          <a:ln cap="flat" cmpd="sng" w="19050">
            <a:solidFill>
              <a:schemeClr val="dk1"/>
            </a:solidFill>
            <a:prstDash val="solid"/>
            <a:round/>
            <a:headEnd len="med" w="med" type="none"/>
            <a:tailEnd len="med" w="med" type="triangle"/>
          </a:ln>
        </p:spPr>
      </p:cxnSp>
      <p:pic>
        <p:nvPicPr>
          <p:cNvPr id="780" name="Google Shape;780;p84"/>
          <p:cNvPicPr preferRelativeResize="0"/>
          <p:nvPr/>
        </p:nvPicPr>
        <p:blipFill>
          <a:blip r:embed="rId7">
            <a:alphaModFix/>
          </a:blip>
          <a:stretch>
            <a:fillRect/>
          </a:stretch>
        </p:blipFill>
        <p:spPr>
          <a:xfrm>
            <a:off x="3037775" y="4293617"/>
            <a:ext cx="3822450" cy="1387334"/>
          </a:xfrm>
          <a:prstGeom prst="rect">
            <a:avLst/>
          </a:prstGeom>
          <a:noFill/>
          <a:ln>
            <a:noFill/>
          </a:ln>
        </p:spPr>
      </p:pic>
      <p:pic>
        <p:nvPicPr>
          <p:cNvPr id="781" name="Google Shape;781;p84"/>
          <p:cNvPicPr preferRelativeResize="0"/>
          <p:nvPr/>
        </p:nvPicPr>
        <p:blipFill>
          <a:blip r:embed="rId8">
            <a:alphaModFix/>
          </a:blip>
          <a:stretch>
            <a:fillRect/>
          </a:stretch>
        </p:blipFill>
        <p:spPr>
          <a:xfrm>
            <a:off x="943389" y="711840"/>
            <a:ext cx="8011200" cy="1762475"/>
          </a:xfrm>
          <a:prstGeom prst="rect">
            <a:avLst/>
          </a:prstGeom>
          <a:noFill/>
          <a:ln>
            <a:noFill/>
          </a:ln>
        </p:spPr>
      </p:pic>
      <p:sp>
        <p:nvSpPr>
          <p:cNvPr id="792" name="Google Shape;792;p84"/>
          <p:cNvSpPr/>
          <p:nvPr/>
        </p:nvSpPr>
        <p:spPr>
          <a:xfrm>
            <a:off x="2143129" y="2568464"/>
            <a:ext cx="5745300" cy="15111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5"/>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98" name="Google Shape;798;p85"/>
          <p:cNvSpPr txBox="1"/>
          <p:nvPr>
            <p:ph idx="2" type="body"/>
          </p:nvPr>
        </p:nvSpPr>
        <p:spPr>
          <a:xfrm>
            <a:off x="463300" y="1082150"/>
            <a:ext cx="11265300" cy="4697100"/>
          </a:xfrm>
          <a:prstGeom prst="rect">
            <a:avLst/>
          </a:prstGeom>
        </p:spPr>
        <p:txBody>
          <a:bodyPr anchorCtr="0" anchor="t" bIns="274300" lIns="91425" spcFirstLastPara="1" rIns="91425" wrap="square" tIns="91425">
            <a:noAutofit/>
          </a:bodyPr>
          <a:lstStyle/>
          <a:p>
            <a:pPr indent="0" lvl="0" marL="0" rtl="0" algn="l">
              <a:lnSpc>
                <a:spcPct val="100000"/>
              </a:lnSpc>
              <a:spcBef>
                <a:spcPts val="1200"/>
              </a:spcBef>
              <a:spcAft>
                <a:spcPts val="0"/>
              </a:spcAft>
              <a:buNone/>
            </a:pPr>
            <a:r>
              <a:rPr lang="en-US" sz="1600"/>
              <a:t>In many public health, epidemiological, and behavioral studies, the outcome of interest is </a:t>
            </a:r>
            <a:r>
              <a:rPr b="1" lang="en-US" sz="1600"/>
              <a:t>a count variable</a:t>
            </a:r>
            <a:r>
              <a:rPr lang="en-US" sz="1600"/>
              <a:t>—a non-negative integer representing the number of times an event occurs. In our study, the dependent variable is </a:t>
            </a:r>
            <a:r>
              <a:rPr b="1" lang="en-US" sz="1600"/>
              <a:t>tooth count</a:t>
            </a:r>
            <a:r>
              <a:rPr lang="en-US" sz="1600"/>
              <a:t>, representing how many natural teeth a person has.</a:t>
            </a:r>
            <a:endParaRPr b="1" sz="1600"/>
          </a:p>
          <a:p>
            <a:pPr indent="-330200" lvl="0" marL="457200" rtl="0" algn="l">
              <a:lnSpc>
                <a:spcPct val="100000"/>
              </a:lnSpc>
              <a:spcBef>
                <a:spcPts val="1200"/>
              </a:spcBef>
              <a:spcAft>
                <a:spcPts val="0"/>
              </a:spcAft>
              <a:buClr>
                <a:schemeClr val="dk1"/>
              </a:buClr>
              <a:buSzPts val="1600"/>
              <a:buChar char="●"/>
            </a:pPr>
            <a:r>
              <a:rPr b="1" lang="en-US" sz="1600"/>
              <a:t>Linear regression is inappropriate</a:t>
            </a:r>
            <a:r>
              <a:rPr lang="en-US" sz="1600"/>
              <a:t> for count outcomes since the outcome variable violates key assumptions of linear regression, such as：</a:t>
            </a:r>
            <a:endParaRPr sz="1600"/>
          </a:p>
          <a:p>
            <a:pPr indent="-330200" lvl="1" marL="914400" rtl="0" algn="l">
              <a:lnSpc>
                <a:spcPct val="100000"/>
              </a:lnSpc>
              <a:spcBef>
                <a:spcPts val="0"/>
              </a:spcBef>
              <a:spcAft>
                <a:spcPts val="0"/>
              </a:spcAft>
              <a:buClr>
                <a:schemeClr val="dk1"/>
              </a:buClr>
              <a:buSzPts val="1600"/>
              <a:buChar char="○"/>
            </a:pPr>
            <a:r>
              <a:rPr b="1" lang="en-US" sz="1600"/>
              <a:t>Normality</a:t>
            </a:r>
            <a:r>
              <a:rPr lang="en-US" sz="1600"/>
              <a:t>: The count variable is often skewed and does not follow a normal distribution.</a:t>
            </a:r>
            <a:endParaRPr sz="1600"/>
          </a:p>
          <a:p>
            <a:pPr indent="-330200" lvl="1" marL="914400" rtl="0" algn="l">
              <a:lnSpc>
                <a:spcPct val="100000"/>
              </a:lnSpc>
              <a:spcBef>
                <a:spcPts val="0"/>
              </a:spcBef>
              <a:spcAft>
                <a:spcPts val="0"/>
              </a:spcAft>
              <a:buClr>
                <a:schemeClr val="dk1"/>
              </a:buClr>
              <a:buSzPts val="1600"/>
              <a:buChar char="○"/>
            </a:pPr>
            <a:r>
              <a:rPr b="1" lang="en-US" sz="1600"/>
              <a:t>Homoscedasticity</a:t>
            </a:r>
            <a:r>
              <a:rPr lang="en-US" sz="1600"/>
              <a:t>: Variance of counts typically increases with the mean.</a:t>
            </a:r>
            <a:endParaRPr sz="1600"/>
          </a:p>
          <a:p>
            <a:pPr indent="-330200" lvl="1" marL="914400" rtl="0" algn="l">
              <a:lnSpc>
                <a:spcPct val="115000"/>
              </a:lnSpc>
              <a:spcBef>
                <a:spcPts val="0"/>
              </a:spcBef>
              <a:spcAft>
                <a:spcPts val="0"/>
              </a:spcAft>
              <a:buClr>
                <a:schemeClr val="dk1"/>
              </a:buClr>
              <a:buSzPts val="1600"/>
              <a:buChar char="○"/>
            </a:pPr>
            <a:r>
              <a:rPr b="1" lang="en-US" sz="1600"/>
              <a:t>Continuity</a:t>
            </a:r>
            <a:r>
              <a:rPr lang="en-US" sz="1600"/>
              <a:t>: Tooth count is a discrete value, while linear regression assumes a continuous dependent variable.</a:t>
            </a:r>
            <a:endParaRPr sz="2100"/>
          </a:p>
          <a:p>
            <a:pPr indent="0" lvl="0" marL="457200" rtl="0" algn="l">
              <a:lnSpc>
                <a:spcPct val="100000"/>
              </a:lnSpc>
              <a:spcBef>
                <a:spcPts val="1200"/>
              </a:spcBef>
              <a:spcAft>
                <a:spcPts val="0"/>
              </a:spcAft>
              <a:buNone/>
            </a:pPr>
            <a:r>
              <a:t/>
            </a:r>
            <a:endParaRPr b="1" sz="100"/>
          </a:p>
          <a:p>
            <a:pPr indent="-330200" lvl="0" marL="457200" rtl="0" algn="l">
              <a:lnSpc>
                <a:spcPct val="100000"/>
              </a:lnSpc>
              <a:spcBef>
                <a:spcPts val="1200"/>
              </a:spcBef>
              <a:spcAft>
                <a:spcPts val="0"/>
              </a:spcAft>
              <a:buClr>
                <a:schemeClr val="dk1"/>
              </a:buClr>
              <a:buSzPts val="1600"/>
              <a:buChar char="●"/>
            </a:pPr>
            <a:r>
              <a:rPr b="1" lang="en-US" sz="1600"/>
              <a:t>Why Poisson and Negative Binomial Regression work?</a:t>
            </a:r>
            <a:endParaRPr b="1" sz="1600"/>
          </a:p>
          <a:p>
            <a:pPr indent="-330200" lvl="1" marL="914400" rtl="0" algn="l">
              <a:lnSpc>
                <a:spcPct val="100000"/>
              </a:lnSpc>
              <a:spcBef>
                <a:spcPts val="0"/>
              </a:spcBef>
              <a:spcAft>
                <a:spcPts val="0"/>
              </a:spcAft>
              <a:buClr>
                <a:schemeClr val="dk1"/>
              </a:buClr>
              <a:buSzPts val="1600"/>
              <a:buChar char="○"/>
            </a:pPr>
            <a:r>
              <a:rPr b="1" lang="en-US" sz="1600"/>
              <a:t>Poisson Regression</a:t>
            </a:r>
            <a:r>
              <a:rPr lang="en-US" sz="1600"/>
              <a:t> assumes that the mean and variance of the count variable are equal (equidispersion). It is appropriate for data where the event rate is constant.</a:t>
            </a:r>
            <a:endParaRPr sz="1100"/>
          </a:p>
          <a:p>
            <a:pPr indent="-330200" lvl="1" marL="914400" rtl="0" algn="l">
              <a:lnSpc>
                <a:spcPct val="100000"/>
              </a:lnSpc>
              <a:spcBef>
                <a:spcPts val="0"/>
              </a:spcBef>
              <a:spcAft>
                <a:spcPts val="0"/>
              </a:spcAft>
              <a:buClr>
                <a:schemeClr val="dk1"/>
              </a:buClr>
              <a:buSzPts val="1600"/>
              <a:buChar char="○"/>
            </a:pPr>
            <a:r>
              <a:rPr b="1" lang="en-US" sz="1600"/>
              <a:t>Negative Binomial Regression</a:t>
            </a:r>
            <a:r>
              <a:rPr lang="en-US" sz="1600"/>
              <a:t> is an extension of Poisson regression that allows for </a:t>
            </a:r>
            <a:r>
              <a:rPr b="1" lang="en-US" sz="1600"/>
              <a:t>overdispersion</a:t>
            </a:r>
            <a:r>
              <a:rPr lang="en-US" sz="1600"/>
              <a:t>—when the variance exceeds the mean, a common feature in real-world count data.</a:t>
            </a:r>
            <a:endParaRPr sz="1600"/>
          </a:p>
          <a:p>
            <a:pPr indent="-330200" lvl="1" marL="914400" rtl="0" algn="l">
              <a:lnSpc>
                <a:spcPct val="100000"/>
              </a:lnSpc>
              <a:spcBef>
                <a:spcPts val="0"/>
              </a:spcBef>
              <a:spcAft>
                <a:spcPts val="0"/>
              </a:spcAft>
              <a:buClr>
                <a:schemeClr val="dk1"/>
              </a:buClr>
              <a:buSzPts val="1600"/>
              <a:buChar char="○"/>
            </a:pPr>
            <a:r>
              <a:rPr lang="en-US" sz="1600"/>
              <a:t>Both models allow us to handle non-negative integers, incorporate </a:t>
            </a:r>
            <a:r>
              <a:rPr b="1" lang="en-US" sz="1600"/>
              <a:t>log-link functions</a:t>
            </a:r>
            <a:r>
              <a:rPr lang="en-US" sz="1600"/>
              <a:t> to model expected counts, and allow interpretation through </a:t>
            </a:r>
            <a:r>
              <a:rPr b="1" lang="en-US" sz="1600"/>
              <a:t>incident rate ratios (IRRs)</a:t>
            </a:r>
            <a:r>
              <a:rPr lang="en-US" sz="1600"/>
              <a:t>. </a:t>
            </a:r>
            <a:endParaRPr sz="1100"/>
          </a:p>
          <a:p>
            <a:pPr indent="0" lvl="0" marL="457200" rtl="0" algn="l">
              <a:lnSpc>
                <a:spcPct val="100000"/>
              </a:lnSpc>
              <a:spcBef>
                <a:spcPts val="1200"/>
              </a:spcBef>
              <a:spcAft>
                <a:spcPts val="1200"/>
              </a:spcAft>
              <a:buNone/>
            </a:pPr>
            <a:r>
              <a:t/>
            </a:r>
            <a:endParaRPr sz="1600"/>
          </a:p>
        </p:txBody>
      </p:sp>
      <p:sp>
        <p:nvSpPr>
          <p:cNvPr id="799" name="Google Shape;799;p85"/>
          <p:cNvSpPr txBox="1"/>
          <p:nvPr>
            <p:ph type="title"/>
          </p:nvPr>
        </p:nvSpPr>
        <p:spPr>
          <a:xfrm>
            <a:off x="457200" y="319100"/>
            <a:ext cx="11271300" cy="690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solidFill>
                  <a:srgbClr val="800000"/>
                </a:solidFill>
              </a:rPr>
              <a:t>Modelling Tooth Count Data</a:t>
            </a:r>
            <a:endParaRPr sz="3200">
              <a:solidFill>
                <a:srgbClr val="80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6"/>
          <p:cNvSpPr txBox="1"/>
          <p:nvPr>
            <p:ph idx="1" type="body"/>
          </p:nvPr>
        </p:nvSpPr>
        <p:spPr>
          <a:xfrm>
            <a:off x="457200" y="1108225"/>
            <a:ext cx="11420400" cy="46710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None/>
            </a:pPr>
            <a:r>
              <a:rPr lang="en-US" sz="1600"/>
              <a:t>The </a:t>
            </a:r>
            <a:r>
              <a:rPr b="1" lang="en-US" sz="1600"/>
              <a:t>Poisson model</a:t>
            </a:r>
            <a:r>
              <a:rPr lang="en-US" sz="1600"/>
              <a:t> is the classical method for modeling count outcomes. It assumes that the number of events </a:t>
            </a:r>
            <a:r>
              <a:rPr b="1" i="1" lang="en-US" sz="1600">
                <a:latin typeface="Times New Roman"/>
                <a:ea typeface="Times New Roman"/>
                <a:cs typeface="Times New Roman"/>
                <a:sym typeface="Times New Roman"/>
              </a:rPr>
              <a:t>Y</a:t>
            </a:r>
            <a:r>
              <a:rPr lang="en-US" sz="1600"/>
              <a:t> follows a </a:t>
            </a:r>
            <a:r>
              <a:rPr b="1" lang="en-US" sz="1600"/>
              <a:t>Poisson distribution</a:t>
            </a:r>
            <a:r>
              <a:rPr lang="en-US" sz="1600"/>
              <a:t> with mean </a:t>
            </a:r>
            <a:r>
              <a:rPr b="1" i="1" lang="en-US" sz="1600">
                <a:latin typeface="Times New Roman"/>
                <a:ea typeface="Times New Roman"/>
                <a:cs typeface="Times New Roman"/>
                <a:sym typeface="Times New Roman"/>
              </a:rPr>
              <a:t>μ</a:t>
            </a:r>
            <a:r>
              <a:rPr lang="en-US" sz="1600"/>
              <a:t>, such that:</a:t>
            </a:r>
            <a:endParaRPr sz="16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rPr lang="en-US" sz="1600"/>
              <a:t>In regression form, we link the mean count     for observation </a:t>
            </a:r>
            <a:r>
              <a:rPr i="1" lang="en-US" sz="1600">
                <a:latin typeface="Times New Roman"/>
                <a:ea typeface="Times New Roman"/>
                <a:cs typeface="Times New Roman"/>
                <a:sym typeface="Times New Roman"/>
              </a:rPr>
              <a:t>i</a:t>
            </a:r>
            <a:r>
              <a:rPr lang="en-US" sz="1600"/>
              <a:t> to a linear combination of covariates through the </a:t>
            </a:r>
            <a:r>
              <a:rPr b="1" lang="en-US" sz="1600"/>
              <a:t>log link function</a:t>
            </a:r>
            <a:r>
              <a:rPr lang="en-US" sz="1600"/>
              <a:t>:   										 , </a:t>
            </a:r>
            <a:endParaRPr sz="600"/>
          </a:p>
          <a:p>
            <a:pPr indent="457200" lvl="0" marL="0" rtl="0" algn="l">
              <a:spcBef>
                <a:spcPts val="1200"/>
              </a:spcBef>
              <a:spcAft>
                <a:spcPts val="0"/>
              </a:spcAft>
              <a:buNone/>
            </a:pPr>
            <a:r>
              <a:rPr lang="en-US" sz="1600"/>
              <a:t>which implies:</a:t>
            </a:r>
            <a:endParaRPr sz="1600"/>
          </a:p>
          <a:p>
            <a:pPr indent="0" lvl="0" marL="0" rtl="0" algn="l">
              <a:spcBef>
                <a:spcPts val="1200"/>
              </a:spcBef>
              <a:spcAft>
                <a:spcPts val="0"/>
              </a:spcAft>
              <a:buNone/>
            </a:pPr>
            <a:r>
              <a:t/>
            </a:r>
            <a:endParaRPr sz="100"/>
          </a:p>
          <a:p>
            <a:pPr indent="0" lvl="0" marL="0" rtl="0" algn="l">
              <a:spcBef>
                <a:spcPts val="1200"/>
              </a:spcBef>
              <a:spcAft>
                <a:spcPts val="0"/>
              </a:spcAft>
              <a:buNone/>
            </a:pPr>
            <a:r>
              <a:rPr lang="en-US" sz="1600"/>
              <a:t>Each exponentiated coefficient               is interpreted as the </a:t>
            </a:r>
            <a:r>
              <a:rPr b="1" lang="en-US" sz="1600"/>
              <a:t>multiplicative effect</a:t>
            </a:r>
            <a:r>
              <a:rPr lang="en-US" sz="1600"/>
              <a:t> on the expected count      when increases by one unit, holding other variables constant. </a:t>
            </a:r>
            <a:endParaRPr sz="1600"/>
          </a:p>
          <a:p>
            <a:pPr indent="0" lvl="0" marL="0" rtl="0" algn="l">
              <a:spcBef>
                <a:spcPts val="1200"/>
              </a:spcBef>
              <a:spcAft>
                <a:spcPts val="0"/>
              </a:spcAft>
              <a:buNone/>
            </a:pPr>
            <a:r>
              <a:rPr b="1" lang="en-US" sz="1600"/>
              <a:t>Assumptions and Limitations of the Poisson Model</a:t>
            </a:r>
            <a:endParaRPr b="1" sz="1600"/>
          </a:p>
          <a:p>
            <a:pPr indent="-330200" lvl="0" marL="457200" rtl="0" algn="l">
              <a:spcBef>
                <a:spcPts val="1200"/>
              </a:spcBef>
              <a:spcAft>
                <a:spcPts val="0"/>
              </a:spcAft>
              <a:buSzPts val="1600"/>
              <a:buChar char="●"/>
            </a:pPr>
            <a:r>
              <a:rPr lang="en-US" sz="1600"/>
              <a:t>The </a:t>
            </a:r>
            <a:r>
              <a:rPr b="1" lang="en-US" sz="1600"/>
              <a:t>key assumption</a:t>
            </a:r>
            <a:r>
              <a:rPr lang="en-US" sz="1600"/>
              <a:t> of the Poisson distribution is that: </a:t>
            </a:r>
            <a:endParaRPr sz="1600"/>
          </a:p>
          <a:p>
            <a:pPr indent="-330200" lvl="0" marL="457200" rtl="0" algn="l">
              <a:spcBef>
                <a:spcPts val="0"/>
              </a:spcBef>
              <a:spcAft>
                <a:spcPts val="0"/>
              </a:spcAft>
              <a:buSzPts val="1600"/>
              <a:buChar char="●"/>
            </a:pPr>
            <a:r>
              <a:rPr lang="en-US" sz="1600"/>
              <a:t>This implies that the </a:t>
            </a:r>
            <a:r>
              <a:rPr b="1" lang="en-US" sz="1600"/>
              <a:t>variance and mean are equal</a:t>
            </a:r>
            <a:r>
              <a:rPr lang="en-US" sz="1600"/>
              <a:t>—an assumption that rarely holds in real-world data. This strict constraint leads to potential problems when the observed data exhibit </a:t>
            </a:r>
            <a:r>
              <a:rPr b="1" lang="en-US" sz="1600"/>
              <a:t>overdispersion</a:t>
            </a:r>
            <a:r>
              <a:rPr lang="en-US" sz="1600"/>
              <a:t>, i.e.,</a:t>
            </a:r>
            <a:endParaRPr sz="1600"/>
          </a:p>
        </p:txBody>
      </p:sp>
      <p:sp>
        <p:nvSpPr>
          <p:cNvPr id="805" name="Google Shape;805;p86"/>
          <p:cNvSpPr txBox="1"/>
          <p:nvPr>
            <p:ph type="title"/>
          </p:nvPr>
        </p:nvSpPr>
        <p:spPr>
          <a:xfrm>
            <a:off x="457200" y="319099"/>
            <a:ext cx="11271300" cy="6066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The Poisson Regression Model</a:t>
            </a:r>
            <a:endParaRPr sz="3200"/>
          </a:p>
        </p:txBody>
      </p:sp>
      <p:sp>
        <p:nvSpPr>
          <p:cNvPr id="806" name="Google Shape;806;p86"/>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07" name="Google Shape;807;p86" title="[0,0,0,&quot;https://www.codecogs.com/eqnedit.php?latex=%5C%5BP(Y%20%3D%20y)%20%3D%20%5Cfrac%7Be%5E%7B-%5Cmu%7D%20%5Cmu%5Ey%7D%7By!%7D%2C%20%5Cquad%20y%20%3D%200%2C%201%2C%202%2C%20%5Cldots%5C%5D#0&quot;]"/>
          <p:cNvPicPr preferRelativeResize="0"/>
          <p:nvPr/>
        </p:nvPicPr>
        <p:blipFill>
          <a:blip r:embed="rId3">
            <a:alphaModFix/>
          </a:blip>
          <a:stretch>
            <a:fillRect/>
          </a:stretch>
        </p:blipFill>
        <p:spPr>
          <a:xfrm>
            <a:off x="3475850" y="1777775"/>
            <a:ext cx="3744260" cy="531900"/>
          </a:xfrm>
          <a:prstGeom prst="rect">
            <a:avLst/>
          </a:prstGeom>
          <a:noFill/>
          <a:ln>
            <a:noFill/>
          </a:ln>
        </p:spPr>
      </p:pic>
      <p:pic>
        <p:nvPicPr>
          <p:cNvPr id="808" name="Google Shape;808;p86"/>
          <p:cNvPicPr preferRelativeResize="0"/>
          <p:nvPr/>
        </p:nvPicPr>
        <p:blipFill>
          <a:blip r:embed="rId4">
            <a:alphaModFix/>
          </a:blip>
          <a:stretch>
            <a:fillRect/>
          </a:stretch>
        </p:blipFill>
        <p:spPr>
          <a:xfrm>
            <a:off x="4437854" y="2538059"/>
            <a:ext cx="164575" cy="150825"/>
          </a:xfrm>
          <a:prstGeom prst="rect">
            <a:avLst/>
          </a:prstGeom>
          <a:noFill/>
          <a:ln>
            <a:noFill/>
          </a:ln>
        </p:spPr>
      </p:pic>
      <p:pic>
        <p:nvPicPr>
          <p:cNvPr id="809" name="Google Shape;809;p86"/>
          <p:cNvPicPr preferRelativeResize="0"/>
          <p:nvPr/>
        </p:nvPicPr>
        <p:blipFill>
          <a:blip r:embed="rId5">
            <a:alphaModFix/>
          </a:blip>
          <a:stretch>
            <a:fillRect/>
          </a:stretch>
        </p:blipFill>
        <p:spPr>
          <a:xfrm>
            <a:off x="2469098" y="2786793"/>
            <a:ext cx="4528675" cy="241537"/>
          </a:xfrm>
          <a:prstGeom prst="rect">
            <a:avLst/>
          </a:prstGeom>
          <a:noFill/>
          <a:ln>
            <a:noFill/>
          </a:ln>
        </p:spPr>
      </p:pic>
      <p:pic>
        <p:nvPicPr>
          <p:cNvPr id="810" name="Google Shape;810;p86"/>
          <p:cNvPicPr preferRelativeResize="0"/>
          <p:nvPr/>
        </p:nvPicPr>
        <p:blipFill>
          <a:blip r:embed="rId6">
            <a:alphaModFix/>
          </a:blip>
          <a:stretch>
            <a:fillRect/>
          </a:stretch>
        </p:blipFill>
        <p:spPr>
          <a:xfrm>
            <a:off x="2469100" y="3245874"/>
            <a:ext cx="4528675" cy="237576"/>
          </a:xfrm>
          <a:prstGeom prst="rect">
            <a:avLst/>
          </a:prstGeom>
          <a:noFill/>
          <a:ln>
            <a:noFill/>
          </a:ln>
        </p:spPr>
      </p:pic>
      <p:pic>
        <p:nvPicPr>
          <p:cNvPr id="811" name="Google Shape;811;p86"/>
          <p:cNvPicPr preferRelativeResize="0"/>
          <p:nvPr/>
        </p:nvPicPr>
        <p:blipFill>
          <a:blip r:embed="rId7">
            <a:alphaModFix/>
          </a:blip>
          <a:stretch>
            <a:fillRect/>
          </a:stretch>
        </p:blipFill>
        <p:spPr>
          <a:xfrm>
            <a:off x="3397062" y="3701008"/>
            <a:ext cx="712725" cy="237575"/>
          </a:xfrm>
          <a:prstGeom prst="rect">
            <a:avLst/>
          </a:prstGeom>
          <a:noFill/>
          <a:ln>
            <a:noFill/>
          </a:ln>
        </p:spPr>
      </p:pic>
      <p:pic>
        <p:nvPicPr>
          <p:cNvPr id="812" name="Google Shape;812;p86"/>
          <p:cNvPicPr preferRelativeResize="0"/>
          <p:nvPr/>
        </p:nvPicPr>
        <p:blipFill>
          <a:blip r:embed="rId8">
            <a:alphaModFix/>
          </a:blip>
          <a:stretch>
            <a:fillRect/>
          </a:stretch>
        </p:blipFill>
        <p:spPr>
          <a:xfrm>
            <a:off x="10031160" y="3711510"/>
            <a:ext cx="209550" cy="190500"/>
          </a:xfrm>
          <a:prstGeom prst="rect">
            <a:avLst/>
          </a:prstGeom>
          <a:noFill/>
          <a:ln>
            <a:noFill/>
          </a:ln>
        </p:spPr>
      </p:pic>
      <p:pic>
        <p:nvPicPr>
          <p:cNvPr id="813" name="Google Shape;813;p86"/>
          <p:cNvPicPr preferRelativeResize="0"/>
          <p:nvPr/>
        </p:nvPicPr>
        <p:blipFill>
          <a:blip r:embed="rId9">
            <a:alphaModFix/>
          </a:blip>
          <a:stretch>
            <a:fillRect/>
          </a:stretch>
        </p:blipFill>
        <p:spPr>
          <a:xfrm>
            <a:off x="6071668" y="4747875"/>
            <a:ext cx="2093630" cy="237575"/>
          </a:xfrm>
          <a:prstGeom prst="rect">
            <a:avLst/>
          </a:prstGeom>
          <a:noFill/>
          <a:ln>
            <a:noFill/>
          </a:ln>
        </p:spPr>
      </p:pic>
      <p:pic>
        <p:nvPicPr>
          <p:cNvPr id="814" name="Google Shape;814;p86"/>
          <p:cNvPicPr preferRelativeResize="0"/>
          <p:nvPr/>
        </p:nvPicPr>
        <p:blipFill>
          <a:blip r:embed="rId10">
            <a:alphaModFix/>
          </a:blip>
          <a:stretch>
            <a:fillRect/>
          </a:stretch>
        </p:blipFill>
        <p:spPr>
          <a:xfrm>
            <a:off x="9350963" y="5250275"/>
            <a:ext cx="1569913" cy="241525"/>
          </a:xfrm>
          <a:prstGeom prst="rect">
            <a:avLst/>
          </a:prstGeom>
          <a:noFill/>
          <a:ln>
            <a:noFill/>
          </a:ln>
        </p:spPr>
      </p:pic>
      <p:sp>
        <p:nvSpPr>
          <p:cNvPr id="815" name="Google Shape;815;p86"/>
          <p:cNvSpPr txBox="1"/>
          <p:nvPr/>
        </p:nvSpPr>
        <p:spPr>
          <a:xfrm>
            <a:off x="3550075" y="1792313"/>
            <a:ext cx="3911400" cy="18942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US" sz="1700">
                <a:solidFill>
                  <a:schemeClr val="dk1"/>
                </a:solidFill>
              </a:rPr>
              <a:t>Why is Overdispersion a Problem?</a:t>
            </a:r>
            <a:endParaRPr b="1" sz="1700">
              <a:solidFill>
                <a:schemeClr val="dk1"/>
              </a:solidFill>
            </a:endParaRPr>
          </a:p>
          <a:p>
            <a:pPr indent="-330200" lvl="0" marL="457200" rtl="0" algn="l">
              <a:spcBef>
                <a:spcPts val="1200"/>
              </a:spcBef>
              <a:spcAft>
                <a:spcPts val="0"/>
              </a:spcAft>
              <a:buClr>
                <a:schemeClr val="dk1"/>
              </a:buClr>
              <a:buSzPts val="1600"/>
              <a:buChar char="●"/>
            </a:pPr>
            <a:r>
              <a:rPr lang="en-US" sz="1600">
                <a:solidFill>
                  <a:schemeClr val="dk1"/>
                </a:solidFill>
              </a:rPr>
              <a:t>Underestimated standard errors</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Inflated test statistics</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P-values too small, leading to false positives</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Narrow confidence intervals</a:t>
            </a:r>
            <a:endParaRPr sz="3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9" name="Shape 819"/>
        <p:cNvGrpSpPr/>
        <p:nvPr/>
      </p:nvGrpSpPr>
      <p:grpSpPr>
        <a:xfrm>
          <a:off x="0" y="0"/>
          <a:ext cx="0" cy="0"/>
          <a:chOff x="0" y="0"/>
          <a:chExt cx="0" cy="0"/>
        </a:xfrm>
      </p:grpSpPr>
      <p:sp>
        <p:nvSpPr>
          <p:cNvPr id="820" name="Google Shape;820;p87"/>
          <p:cNvSpPr txBox="1"/>
          <p:nvPr>
            <p:ph type="title"/>
          </p:nvPr>
        </p:nvSpPr>
        <p:spPr>
          <a:xfrm>
            <a:off x="457200" y="319096"/>
            <a:ext cx="11271300" cy="6588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O</a:t>
            </a:r>
            <a:r>
              <a:rPr lang="en-US" sz="3200"/>
              <a:t>verdispersion in Poisson Regression Model</a:t>
            </a:r>
            <a:endParaRPr sz="3200"/>
          </a:p>
        </p:txBody>
      </p:sp>
      <p:sp>
        <p:nvSpPr>
          <p:cNvPr id="821" name="Google Shape;821;p87"/>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22" name="Google Shape;822;p87"/>
          <p:cNvSpPr txBox="1"/>
          <p:nvPr>
            <p:ph idx="2" type="body"/>
          </p:nvPr>
        </p:nvSpPr>
        <p:spPr>
          <a:xfrm>
            <a:off x="457200" y="1183450"/>
            <a:ext cx="11528100" cy="46578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0"/>
              </a:spcAft>
              <a:buNone/>
            </a:pPr>
            <a:r>
              <a:rPr b="1" lang="en-US" sz="1800"/>
              <a:t>Diagnosing Overdispersion</a:t>
            </a:r>
            <a:endParaRPr b="1" sz="1800"/>
          </a:p>
          <a:p>
            <a:pPr indent="0" lvl="0" marL="0" rtl="0" algn="l">
              <a:lnSpc>
                <a:spcPct val="115000"/>
              </a:lnSpc>
              <a:spcBef>
                <a:spcPts val="1200"/>
              </a:spcBef>
              <a:spcAft>
                <a:spcPts val="0"/>
              </a:spcAft>
              <a:buNone/>
            </a:pPr>
            <a:r>
              <a:rPr lang="en-US" sz="1600"/>
              <a:t>The overdispersion in a Poisson model was diagnosed by computing the </a:t>
            </a:r>
            <a:r>
              <a:rPr b="1" lang="en-US" sz="1600"/>
              <a:t>dispersion statistic</a:t>
            </a:r>
            <a:r>
              <a:rPr lang="en-US" sz="1600"/>
              <a:t>, defined as:</a:t>
            </a:r>
            <a:endParaRPr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0"/>
              </a:spcAft>
              <a:buNone/>
            </a:pPr>
            <a:r>
              <a:rPr lang="en-US" sz="1600"/>
              <a:t>If this statistic is </a:t>
            </a:r>
            <a:r>
              <a:rPr b="1" lang="en-US" sz="1600"/>
              <a:t>close to 1</a:t>
            </a:r>
            <a:r>
              <a:rPr lang="en-US" sz="1600"/>
              <a:t>, the Poisson model is appropriate. But if it exceeds </a:t>
            </a:r>
            <a:r>
              <a:rPr b="1" lang="en-US" sz="1600"/>
              <a:t>1.5–2</a:t>
            </a:r>
            <a:r>
              <a:rPr lang="en-US" sz="1600"/>
              <a:t>, </a:t>
            </a:r>
            <a:r>
              <a:rPr b="1" lang="en-US" sz="1600"/>
              <a:t>overdispersion is present</a:t>
            </a:r>
            <a:r>
              <a:rPr lang="en-US" sz="1600"/>
              <a:t>, and a Poisson model is no longer valid.</a:t>
            </a:r>
            <a:endParaRPr sz="1600"/>
          </a:p>
          <a:p>
            <a:pPr indent="0" lvl="0" marL="0" rtl="0" algn="l">
              <a:spcBef>
                <a:spcPts val="1200"/>
              </a:spcBef>
              <a:spcAft>
                <a:spcPts val="0"/>
              </a:spcAft>
              <a:buNone/>
            </a:pPr>
            <a:r>
              <a:rPr b="1" lang="en-US" sz="1800"/>
              <a:t>Diagnosing Result </a:t>
            </a:r>
            <a:endParaRPr b="1" sz="1800"/>
          </a:p>
          <a:p>
            <a:pPr indent="-330200" lvl="0" marL="457200" rtl="0" algn="l">
              <a:spcBef>
                <a:spcPts val="1200"/>
              </a:spcBef>
              <a:spcAft>
                <a:spcPts val="0"/>
              </a:spcAft>
              <a:buSzPts val="1600"/>
              <a:buChar char="●"/>
            </a:pPr>
            <a:r>
              <a:rPr lang="en-US" sz="1600"/>
              <a:t>The overdispersion statistic was </a:t>
            </a:r>
            <a:r>
              <a:rPr b="1" lang="en-US" sz="1600"/>
              <a:t>3.01</a:t>
            </a:r>
            <a:r>
              <a:rPr lang="en-US" sz="1600"/>
              <a:t>, far above the acceptable threshold.</a:t>
            </a:r>
            <a:endParaRPr sz="1600"/>
          </a:p>
          <a:p>
            <a:pPr indent="-330200" lvl="0" marL="457200" rtl="0" algn="l">
              <a:spcBef>
                <a:spcPts val="0"/>
              </a:spcBef>
              <a:spcAft>
                <a:spcPts val="0"/>
              </a:spcAft>
              <a:buSzPts val="1600"/>
              <a:buChar char="●"/>
            </a:pPr>
            <a:r>
              <a:rPr lang="en-US" sz="1600"/>
              <a:t>This suggested </a:t>
            </a:r>
            <a:r>
              <a:rPr b="1" lang="en-US" sz="1600"/>
              <a:t>excess variability</a:t>
            </a:r>
            <a:r>
              <a:rPr lang="en-US" sz="1600"/>
              <a:t> in the data, potentially due to unmeasured heterogeneity or clustering (e.g., age, comorbidities).</a:t>
            </a:r>
            <a:endParaRPr sz="1600"/>
          </a:p>
          <a:p>
            <a:pPr indent="-330200" lvl="0" marL="457200" rtl="0" algn="l">
              <a:spcBef>
                <a:spcPts val="0"/>
              </a:spcBef>
              <a:spcAft>
                <a:spcPts val="0"/>
              </a:spcAft>
              <a:buSzPts val="1600"/>
              <a:buChar char="●"/>
            </a:pPr>
            <a:r>
              <a:rPr lang="en-US" sz="1600"/>
              <a:t>Using the Poisson model would have </a:t>
            </a:r>
            <a:r>
              <a:rPr b="1" lang="en-US" sz="1600"/>
              <a:t>underestimated standard errors</a:t>
            </a:r>
            <a:r>
              <a:rPr lang="en-US" sz="1600"/>
              <a:t>, leading to </a:t>
            </a:r>
            <a:r>
              <a:rPr b="1" lang="en-US" sz="1600"/>
              <a:t>spurious findings</a:t>
            </a:r>
            <a:r>
              <a:rPr lang="en-US" sz="1600"/>
              <a:t>.</a:t>
            </a:r>
            <a:endParaRPr sz="1600"/>
          </a:p>
          <a:p>
            <a:pPr indent="0" lvl="0" marL="0" rtl="0" algn="l">
              <a:spcBef>
                <a:spcPts val="1200"/>
              </a:spcBef>
              <a:spcAft>
                <a:spcPts val="0"/>
              </a:spcAft>
              <a:buNone/>
            </a:pPr>
            <a:r>
              <a:t/>
            </a:r>
            <a:endParaRPr sz="1600"/>
          </a:p>
        </p:txBody>
      </p:sp>
      <p:pic>
        <p:nvPicPr>
          <p:cNvPr id="823" name="Google Shape;823;p87"/>
          <p:cNvPicPr preferRelativeResize="0"/>
          <p:nvPr/>
        </p:nvPicPr>
        <p:blipFill>
          <a:blip r:embed="rId3">
            <a:alphaModFix/>
          </a:blip>
          <a:stretch>
            <a:fillRect/>
          </a:stretch>
        </p:blipFill>
        <p:spPr>
          <a:xfrm>
            <a:off x="3668350" y="2199375"/>
            <a:ext cx="4855293" cy="531900"/>
          </a:xfrm>
          <a:prstGeom prst="rect">
            <a:avLst/>
          </a:prstGeom>
          <a:noFill/>
          <a:ln>
            <a:noFill/>
          </a:ln>
        </p:spPr>
      </p:pic>
      <p:sp>
        <p:nvSpPr>
          <p:cNvPr id="824" name="Google Shape;824;p87"/>
          <p:cNvSpPr txBox="1"/>
          <p:nvPr/>
        </p:nvSpPr>
        <p:spPr>
          <a:xfrm>
            <a:off x="2439050" y="2199375"/>
            <a:ext cx="6688500" cy="16950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200"/>
              </a:spcBef>
              <a:spcAft>
                <a:spcPts val="0"/>
              </a:spcAft>
              <a:buNone/>
            </a:pPr>
            <a:r>
              <a:rPr b="1" lang="en-US" sz="1800">
                <a:solidFill>
                  <a:schemeClr val="dk1"/>
                </a:solidFill>
              </a:rPr>
              <a:t>Negative Binomial model</a:t>
            </a:r>
            <a:endParaRPr b="1" sz="1800">
              <a:solidFill>
                <a:schemeClr val="dk1"/>
              </a:solidFill>
            </a:endParaRPr>
          </a:p>
          <a:p>
            <a:pPr indent="-330200" lvl="0" marL="457200" rtl="0" algn="l">
              <a:spcBef>
                <a:spcPts val="1200"/>
              </a:spcBef>
              <a:spcAft>
                <a:spcPts val="0"/>
              </a:spcAft>
              <a:buClr>
                <a:schemeClr val="dk1"/>
              </a:buClr>
              <a:buSzPts val="1600"/>
              <a:buChar char="●"/>
            </a:pPr>
            <a:r>
              <a:rPr lang="en-US" sz="1600">
                <a:solidFill>
                  <a:schemeClr val="dk1"/>
                </a:solidFill>
              </a:rPr>
              <a:t>Accounts for the observed overdispersion</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Produces more accurate standard errors and p-values</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Improves model fit (AIC dropped significantly from Poisson to NB)</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Still allows us to interpret results using </a:t>
            </a:r>
            <a:r>
              <a:rPr b="1" lang="en-US" sz="1600">
                <a:solidFill>
                  <a:schemeClr val="dk1"/>
                </a:solidFill>
              </a:rPr>
              <a:t>Relative Risks</a:t>
            </a:r>
            <a:endParaRPr sz="1600">
              <a:solidFill>
                <a:schemeClr val="dk1"/>
              </a:solidFill>
            </a:endParaRPr>
          </a:p>
          <a:p>
            <a:pPr indent="0" lvl="0" marL="0" rtl="0" algn="l">
              <a:spcBef>
                <a:spcPts val="1200"/>
              </a:spcBef>
              <a:spcAft>
                <a:spcPts val="1200"/>
              </a:spcAft>
              <a:buNone/>
            </a:pPr>
            <a:r>
              <a:t/>
            </a:r>
            <a:endParaRPr b="1"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8" name="Shape 828"/>
        <p:cNvGrpSpPr/>
        <p:nvPr/>
      </p:nvGrpSpPr>
      <p:grpSpPr>
        <a:xfrm>
          <a:off x="0" y="0"/>
          <a:ext cx="0" cy="0"/>
          <a:chOff x="0" y="0"/>
          <a:chExt cx="0" cy="0"/>
        </a:xfrm>
      </p:grpSpPr>
      <p:sp>
        <p:nvSpPr>
          <p:cNvPr id="829" name="Google Shape;829;p88"/>
          <p:cNvSpPr txBox="1"/>
          <p:nvPr>
            <p:ph type="title"/>
          </p:nvPr>
        </p:nvSpPr>
        <p:spPr>
          <a:xfrm>
            <a:off x="457200" y="319100"/>
            <a:ext cx="11271300" cy="8088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The Negative Binomial Model</a:t>
            </a:r>
            <a:endParaRPr sz="3200"/>
          </a:p>
        </p:txBody>
      </p:sp>
      <p:sp>
        <p:nvSpPr>
          <p:cNvPr id="830" name="Google Shape;830;p88"/>
          <p:cNvSpPr txBox="1"/>
          <p:nvPr>
            <p:ph idx="1" type="body"/>
          </p:nvPr>
        </p:nvSpPr>
        <p:spPr>
          <a:xfrm>
            <a:off x="457200" y="1455075"/>
            <a:ext cx="11271300" cy="43845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None/>
            </a:pPr>
            <a:r>
              <a:rPr lang="en-US" sz="1600"/>
              <a:t>The </a:t>
            </a:r>
            <a:r>
              <a:rPr b="1" lang="en-US" sz="1600"/>
              <a:t>Negative Binomial (NB) regression</a:t>
            </a:r>
            <a:r>
              <a:rPr lang="en-US" sz="1600"/>
              <a:t> is a natural extension of the Poisson model that relaxes the mean-variance equality. It assumes:</a:t>
            </a:r>
            <a:endParaRPr sz="1600"/>
          </a:p>
          <a:p>
            <a:pPr indent="0" lvl="0" marL="0" rtl="0" algn="l">
              <a:spcBef>
                <a:spcPts val="1200"/>
              </a:spcBef>
              <a:spcAft>
                <a:spcPts val="0"/>
              </a:spcAft>
              <a:buNone/>
            </a:pPr>
            <a:r>
              <a:t/>
            </a:r>
            <a:endParaRPr sz="1600"/>
          </a:p>
          <a:p>
            <a:pPr indent="0" lvl="0" marL="0" rtl="0" algn="l">
              <a:lnSpc>
                <a:spcPct val="115000"/>
              </a:lnSpc>
              <a:spcBef>
                <a:spcPts val="1200"/>
              </a:spcBef>
              <a:spcAft>
                <a:spcPts val="0"/>
              </a:spcAft>
              <a:buClr>
                <a:schemeClr val="dk1"/>
              </a:buClr>
              <a:buSzPts val="1100"/>
              <a:buFont typeface="Arial"/>
              <a:buNone/>
            </a:pPr>
            <a:r>
              <a:rPr lang="en-US" sz="1600"/>
              <a:t>Where </a:t>
            </a:r>
            <a:r>
              <a:rPr i="1" lang="en-US" sz="1600">
                <a:latin typeface="Times New Roman"/>
                <a:ea typeface="Times New Roman"/>
                <a:cs typeface="Times New Roman"/>
                <a:sym typeface="Times New Roman"/>
              </a:rPr>
              <a:t>θ</a:t>
            </a:r>
            <a:r>
              <a:rPr lang="en-US" sz="1600"/>
              <a:t> is a positive </a:t>
            </a:r>
            <a:r>
              <a:rPr b="1" lang="en-US" sz="1600"/>
              <a:t>dispersion parameter</a:t>
            </a:r>
            <a:r>
              <a:rPr lang="en-US" sz="1600"/>
              <a:t>:</a:t>
            </a:r>
            <a:endParaRPr sz="1600"/>
          </a:p>
          <a:p>
            <a:pPr indent="-330200" lvl="0" marL="457200" rtl="0" algn="l">
              <a:lnSpc>
                <a:spcPct val="115000"/>
              </a:lnSpc>
              <a:spcBef>
                <a:spcPts val="1200"/>
              </a:spcBef>
              <a:spcAft>
                <a:spcPts val="0"/>
              </a:spcAft>
              <a:buClr>
                <a:schemeClr val="dk1"/>
              </a:buClr>
              <a:buSzPts val="1600"/>
              <a:buChar char="●"/>
            </a:pPr>
            <a:r>
              <a:rPr lang="en-US" sz="1600"/>
              <a:t>As           , the variance approximates the mean, and the NB model becomes equivalent to Poisson.</a:t>
            </a:r>
            <a:endParaRPr sz="1600"/>
          </a:p>
          <a:p>
            <a:pPr indent="-330200" lvl="0" marL="457200" rtl="0" algn="l">
              <a:lnSpc>
                <a:spcPct val="115000"/>
              </a:lnSpc>
              <a:spcBef>
                <a:spcPts val="0"/>
              </a:spcBef>
              <a:spcAft>
                <a:spcPts val="0"/>
              </a:spcAft>
              <a:buClr>
                <a:schemeClr val="dk1"/>
              </a:buClr>
              <a:buSzPts val="1600"/>
              <a:buChar char="●"/>
            </a:pPr>
            <a:r>
              <a:rPr lang="en-US" sz="1600"/>
              <a:t>When </a:t>
            </a:r>
            <a:r>
              <a:rPr i="1" lang="en-US" sz="1600">
                <a:latin typeface="Times New Roman"/>
                <a:ea typeface="Times New Roman"/>
                <a:cs typeface="Times New Roman"/>
                <a:sym typeface="Times New Roman"/>
              </a:rPr>
              <a:t>θ</a:t>
            </a:r>
            <a:r>
              <a:rPr lang="en-US" sz="1600"/>
              <a:t> i</a:t>
            </a:r>
            <a:r>
              <a:rPr lang="en-US" sz="1600"/>
              <a:t>s small, the model accounts for substantial overdispersion.</a:t>
            </a:r>
            <a:endParaRPr sz="1600"/>
          </a:p>
          <a:p>
            <a:pPr indent="0" lvl="0" marL="0" rtl="0" algn="l">
              <a:spcBef>
                <a:spcPts val="1200"/>
              </a:spcBef>
              <a:spcAft>
                <a:spcPts val="0"/>
              </a:spcAft>
              <a:buNone/>
            </a:pPr>
            <a:r>
              <a:rPr lang="en-US" sz="1600"/>
              <a:t>NB regression uses the same </a:t>
            </a:r>
            <a:r>
              <a:rPr b="1" lang="en-US" sz="1600"/>
              <a:t>log link function</a:t>
            </a:r>
            <a:r>
              <a:rPr lang="en-US" sz="1600"/>
              <a:t> as Poisson:</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en-US" sz="1600"/>
              <a:t>But allows for additional variation, making it a </a:t>
            </a:r>
            <a:r>
              <a:rPr b="1" lang="en-US" sz="1600"/>
              <a:t>more flexible and robust approach</a:t>
            </a:r>
            <a:r>
              <a:rPr lang="en-US" sz="1600"/>
              <a:t> for overdispersed count data.</a:t>
            </a:r>
            <a:endParaRPr sz="1600"/>
          </a:p>
        </p:txBody>
      </p:sp>
      <p:sp>
        <p:nvSpPr>
          <p:cNvPr id="831" name="Google Shape;831;p88"/>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32" name="Google Shape;832;p88"/>
          <p:cNvPicPr preferRelativeResize="0"/>
          <p:nvPr/>
        </p:nvPicPr>
        <p:blipFill>
          <a:blip r:embed="rId3">
            <a:alphaModFix/>
          </a:blip>
          <a:stretch>
            <a:fillRect/>
          </a:stretch>
        </p:blipFill>
        <p:spPr>
          <a:xfrm>
            <a:off x="1291650" y="3090600"/>
            <a:ext cx="536300" cy="124350"/>
          </a:xfrm>
          <a:prstGeom prst="rect">
            <a:avLst/>
          </a:prstGeom>
          <a:noFill/>
          <a:ln>
            <a:noFill/>
          </a:ln>
        </p:spPr>
      </p:pic>
      <p:pic>
        <p:nvPicPr>
          <p:cNvPr id="833" name="Google Shape;833;p88"/>
          <p:cNvPicPr preferRelativeResize="0"/>
          <p:nvPr/>
        </p:nvPicPr>
        <p:blipFill>
          <a:blip r:embed="rId4">
            <a:alphaModFix/>
          </a:blip>
          <a:stretch>
            <a:fillRect/>
          </a:stretch>
        </p:blipFill>
        <p:spPr>
          <a:xfrm>
            <a:off x="4702175" y="1951650"/>
            <a:ext cx="1854025" cy="531900"/>
          </a:xfrm>
          <a:prstGeom prst="rect">
            <a:avLst/>
          </a:prstGeom>
          <a:noFill/>
          <a:ln>
            <a:noFill/>
          </a:ln>
        </p:spPr>
      </p:pic>
      <p:pic>
        <p:nvPicPr>
          <p:cNvPr id="834" name="Google Shape;834;p88"/>
          <p:cNvPicPr preferRelativeResize="0"/>
          <p:nvPr/>
        </p:nvPicPr>
        <p:blipFill>
          <a:blip r:embed="rId5">
            <a:alphaModFix/>
          </a:blip>
          <a:stretch>
            <a:fillRect/>
          </a:stretch>
        </p:blipFill>
        <p:spPr>
          <a:xfrm>
            <a:off x="4089200" y="4138288"/>
            <a:ext cx="3679738" cy="2537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8" name="Shape 838"/>
        <p:cNvGrpSpPr/>
        <p:nvPr/>
      </p:nvGrpSpPr>
      <p:grpSpPr>
        <a:xfrm>
          <a:off x="0" y="0"/>
          <a:ext cx="0" cy="0"/>
          <a:chOff x="0" y="0"/>
          <a:chExt cx="0" cy="0"/>
        </a:xfrm>
      </p:grpSpPr>
      <p:sp>
        <p:nvSpPr>
          <p:cNvPr id="839" name="Google Shape;839;p89"/>
          <p:cNvSpPr txBox="1"/>
          <p:nvPr>
            <p:ph type="title"/>
          </p:nvPr>
        </p:nvSpPr>
        <p:spPr>
          <a:xfrm>
            <a:off x="457200" y="319094"/>
            <a:ext cx="11271300" cy="531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Poisson Model &amp; Negative Binomial Model Results </a:t>
            </a:r>
            <a:endParaRPr/>
          </a:p>
        </p:txBody>
      </p:sp>
      <p:sp>
        <p:nvSpPr>
          <p:cNvPr id="840" name="Google Shape;840;p89"/>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41" name="Google Shape;841;p89"/>
          <p:cNvPicPr preferRelativeResize="0"/>
          <p:nvPr/>
        </p:nvPicPr>
        <p:blipFill>
          <a:blip r:embed="rId3">
            <a:alphaModFix/>
          </a:blip>
          <a:stretch>
            <a:fillRect/>
          </a:stretch>
        </p:blipFill>
        <p:spPr>
          <a:xfrm>
            <a:off x="1675150" y="884845"/>
            <a:ext cx="7916059" cy="4890993"/>
          </a:xfrm>
          <a:prstGeom prst="rect">
            <a:avLst/>
          </a:prstGeom>
          <a:noFill/>
          <a:ln>
            <a:noFill/>
          </a:ln>
        </p:spPr>
      </p:pic>
      <p:sp>
        <p:nvSpPr>
          <p:cNvPr id="842" name="Google Shape;842;p89"/>
          <p:cNvSpPr/>
          <p:nvPr/>
        </p:nvSpPr>
        <p:spPr>
          <a:xfrm>
            <a:off x="2223125" y="1387399"/>
            <a:ext cx="6631500" cy="146700"/>
          </a:xfrm>
          <a:prstGeom prst="rect">
            <a:avLst/>
          </a:prstGeom>
          <a:noFill/>
          <a:ln cap="flat" cmpd="sng" w="28575">
            <a:solidFill>
              <a:srgbClr val="8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idx="1" type="body"/>
          </p:nvPr>
        </p:nvSpPr>
        <p:spPr>
          <a:xfrm>
            <a:off x="728663" y="1252538"/>
            <a:ext cx="10699800" cy="2641500"/>
          </a:xfrm>
          <a:prstGeom prst="rect">
            <a:avLst/>
          </a:prstGeom>
          <a:noFill/>
          <a:ln>
            <a:noFill/>
          </a:ln>
        </p:spPr>
        <p:txBody>
          <a:bodyPr anchorCtr="0" anchor="ctr" bIns="274300" lIns="182875" spcFirstLastPara="1" rIns="457200" wrap="square" tIns="274300">
            <a:noAutofit/>
          </a:bodyPr>
          <a:lstStyle/>
          <a:p>
            <a:pPr indent="0" lvl="0" marL="0" rtl="0" algn="ctr">
              <a:spcBef>
                <a:spcPts val="0"/>
              </a:spcBef>
              <a:spcAft>
                <a:spcPts val="0"/>
              </a:spcAft>
              <a:buSzPts val="5400"/>
              <a:buNone/>
            </a:pPr>
            <a:r>
              <a:rPr lang="en-US"/>
              <a:t>Literature Review</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6" name="Shape 846"/>
        <p:cNvGrpSpPr/>
        <p:nvPr/>
      </p:nvGrpSpPr>
      <p:grpSpPr>
        <a:xfrm>
          <a:off x="0" y="0"/>
          <a:ext cx="0" cy="0"/>
          <a:chOff x="0" y="0"/>
          <a:chExt cx="0" cy="0"/>
        </a:xfrm>
      </p:grpSpPr>
      <p:sp>
        <p:nvSpPr>
          <p:cNvPr id="847" name="Google Shape;847;p90"/>
          <p:cNvSpPr txBox="1"/>
          <p:nvPr>
            <p:ph type="title"/>
          </p:nvPr>
        </p:nvSpPr>
        <p:spPr>
          <a:xfrm>
            <a:off x="457200" y="319094"/>
            <a:ext cx="11271300" cy="531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Poisson Model &amp; </a:t>
            </a:r>
            <a:r>
              <a:rPr lang="en-US" sz="3200"/>
              <a:t>Negative Binomial Model Results</a:t>
            </a:r>
            <a:r>
              <a:rPr lang="en-US" sz="3200"/>
              <a:t> </a:t>
            </a:r>
            <a:endParaRPr sz="3200"/>
          </a:p>
        </p:txBody>
      </p:sp>
      <p:sp>
        <p:nvSpPr>
          <p:cNvPr id="848" name="Google Shape;848;p90"/>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49" name="Google Shape;849;p90"/>
          <p:cNvPicPr preferRelativeResize="0"/>
          <p:nvPr/>
        </p:nvPicPr>
        <p:blipFill>
          <a:blip r:embed="rId3">
            <a:alphaModFix/>
          </a:blip>
          <a:stretch>
            <a:fillRect/>
          </a:stretch>
        </p:blipFill>
        <p:spPr>
          <a:xfrm>
            <a:off x="2067827" y="1037425"/>
            <a:ext cx="7558474" cy="4670051"/>
          </a:xfrm>
          <a:prstGeom prst="rect">
            <a:avLst/>
          </a:prstGeom>
          <a:noFill/>
          <a:ln>
            <a:noFill/>
          </a:ln>
        </p:spPr>
      </p:pic>
      <p:sp>
        <p:nvSpPr>
          <p:cNvPr id="850" name="Google Shape;850;p90"/>
          <p:cNvSpPr/>
          <p:nvPr/>
        </p:nvSpPr>
        <p:spPr>
          <a:xfrm>
            <a:off x="2223125" y="1511475"/>
            <a:ext cx="6631500" cy="146700"/>
          </a:xfrm>
          <a:prstGeom prst="rect">
            <a:avLst/>
          </a:prstGeom>
          <a:noFill/>
          <a:ln cap="flat" cmpd="sng" w="28575">
            <a:solidFill>
              <a:srgbClr val="8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1"/>
          <p:cNvSpPr txBox="1"/>
          <p:nvPr>
            <p:ph type="title"/>
          </p:nvPr>
        </p:nvSpPr>
        <p:spPr>
          <a:xfrm>
            <a:off x="457200" y="431893"/>
            <a:ext cx="11271300" cy="531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solidFill>
                  <a:srgbClr val="800000"/>
                </a:solidFill>
              </a:rPr>
              <a:t>Modeling Tooth Count: Data Integrity, Diagnostic Validity, and Ethical Modeling</a:t>
            </a:r>
            <a:endParaRPr sz="3200">
              <a:solidFill>
                <a:srgbClr val="800000"/>
              </a:solidFill>
            </a:endParaRPr>
          </a:p>
        </p:txBody>
      </p:sp>
      <p:sp>
        <p:nvSpPr>
          <p:cNvPr id="856" name="Google Shape;856;p91"/>
          <p:cNvSpPr txBox="1"/>
          <p:nvPr>
            <p:ph idx="1" type="body"/>
          </p:nvPr>
        </p:nvSpPr>
        <p:spPr>
          <a:xfrm>
            <a:off x="457200" y="1206907"/>
            <a:ext cx="11271300" cy="4526700"/>
          </a:xfrm>
          <a:prstGeom prst="rect">
            <a:avLst/>
          </a:prstGeom>
        </p:spPr>
        <p:txBody>
          <a:bodyPr anchorCtr="0" anchor="t" bIns="274300" lIns="91425" spcFirstLastPara="1" rIns="91425" wrap="square" tIns="91425">
            <a:noAutofit/>
          </a:bodyPr>
          <a:lstStyle/>
          <a:p>
            <a:pPr indent="0" lvl="0" marL="0" rtl="0" algn="l">
              <a:spcBef>
                <a:spcPts val="1200"/>
              </a:spcBef>
              <a:spcAft>
                <a:spcPts val="0"/>
              </a:spcAft>
              <a:buNone/>
            </a:pPr>
            <a:r>
              <a:rPr b="1" lang="en-US" sz="1800"/>
              <a:t>Why Use Tooth Count ≥ 10?</a:t>
            </a:r>
            <a:endParaRPr b="1" sz="1800"/>
          </a:p>
          <a:p>
            <a:pPr indent="-330200" lvl="0" marL="457200" rtl="0" algn="l">
              <a:spcBef>
                <a:spcPts val="1200"/>
              </a:spcBef>
              <a:spcAft>
                <a:spcPts val="0"/>
              </a:spcAft>
              <a:buSzPts val="1600"/>
              <a:buChar char="●"/>
            </a:pPr>
            <a:r>
              <a:rPr b="1" lang="en-US" sz="1600"/>
              <a:t>Clinical Validity</a:t>
            </a:r>
            <a:r>
              <a:rPr lang="en-US" sz="1600"/>
              <a:t>: Diagnosing periodontitis (via CAL/PD) requires ≥6–10 teeth; fewer teeth may result in unreliable classification.</a:t>
            </a:r>
            <a:endParaRPr sz="1600"/>
          </a:p>
          <a:p>
            <a:pPr indent="-330200" lvl="0" marL="457200" rtl="0" algn="l">
              <a:spcBef>
                <a:spcPts val="0"/>
              </a:spcBef>
              <a:spcAft>
                <a:spcPts val="0"/>
              </a:spcAft>
              <a:buSzPts val="1600"/>
              <a:buChar char="●"/>
            </a:pPr>
            <a:r>
              <a:rPr b="1" lang="en-US" sz="1600"/>
              <a:t>Epidemiological Standards</a:t>
            </a:r>
            <a:r>
              <a:rPr lang="en-US" sz="1600"/>
              <a:t>: NHANES and dental literature often define "partial dentition" as ≥10 teeth.</a:t>
            </a:r>
            <a:endParaRPr sz="1600"/>
          </a:p>
          <a:p>
            <a:pPr indent="-330200" lvl="0" marL="457200" rtl="0" algn="l">
              <a:spcBef>
                <a:spcPts val="0"/>
              </a:spcBef>
              <a:spcAft>
                <a:spcPts val="0"/>
              </a:spcAft>
              <a:buSzPts val="1600"/>
              <a:buChar char="●"/>
            </a:pPr>
            <a:r>
              <a:rPr b="1" lang="en-US" sz="1600"/>
              <a:t>Bias Reduction</a:t>
            </a:r>
            <a:r>
              <a:rPr lang="en-US" sz="1600"/>
              <a:t>: Participants with few teeth tend to be classified as “None/Mild” due to lack of data — not true absence of disease.</a:t>
            </a:r>
            <a:endParaRPr sz="1600"/>
          </a:p>
          <a:p>
            <a:pPr indent="-330200" lvl="0" marL="457200" rtl="0" algn="l">
              <a:spcBef>
                <a:spcPts val="0"/>
              </a:spcBef>
              <a:spcAft>
                <a:spcPts val="0"/>
              </a:spcAft>
              <a:buSzPts val="1600"/>
              <a:buChar char="●"/>
            </a:pPr>
            <a:r>
              <a:rPr b="1" lang="en-US" sz="1600"/>
              <a:t>Model Robustness</a:t>
            </a:r>
            <a:r>
              <a:rPr lang="en-US" sz="1600"/>
              <a:t>: Avoids paradoxes where “Severe PD” appears to have </a:t>
            </a:r>
            <a:r>
              <a:rPr b="1" lang="en-US" sz="1600"/>
              <a:t>more</a:t>
            </a:r>
            <a:r>
              <a:rPr lang="en-US" sz="1600"/>
              <a:t> teeth.</a:t>
            </a:r>
            <a:endParaRPr sz="1600"/>
          </a:p>
          <a:p>
            <a:pPr indent="0" lvl="0" marL="0" rtl="0" algn="l">
              <a:lnSpc>
                <a:spcPct val="115000"/>
              </a:lnSpc>
              <a:spcBef>
                <a:spcPts val="1200"/>
              </a:spcBef>
              <a:spcAft>
                <a:spcPts val="0"/>
              </a:spcAft>
              <a:buNone/>
            </a:pPr>
            <a:r>
              <a:t/>
            </a:r>
            <a:endParaRPr b="1" sz="100"/>
          </a:p>
          <a:p>
            <a:pPr indent="0" lvl="0" marL="0" rtl="0" algn="l">
              <a:lnSpc>
                <a:spcPct val="115000"/>
              </a:lnSpc>
              <a:spcBef>
                <a:spcPts val="1200"/>
              </a:spcBef>
              <a:spcAft>
                <a:spcPts val="0"/>
              </a:spcAft>
              <a:buNone/>
            </a:pPr>
            <a:r>
              <a:rPr b="1" lang="en-US" sz="1800"/>
              <a:t>Why NOT use </a:t>
            </a:r>
            <a:r>
              <a:rPr b="1" lang="en-US" sz="1800">
                <a:solidFill>
                  <a:srgbClr val="B02B20"/>
                </a:solidFill>
              </a:rPr>
              <a:t>Imputed Severe PD</a:t>
            </a:r>
            <a:r>
              <a:rPr b="1" lang="en-US" sz="1800"/>
              <a:t> as a predictor?</a:t>
            </a:r>
            <a:endParaRPr b="1" sz="1800"/>
          </a:p>
          <a:p>
            <a:pPr indent="-330200" lvl="0" marL="457200" rtl="0" algn="l">
              <a:lnSpc>
                <a:spcPct val="115000"/>
              </a:lnSpc>
              <a:spcBef>
                <a:spcPts val="1200"/>
              </a:spcBef>
              <a:spcAft>
                <a:spcPts val="0"/>
              </a:spcAft>
              <a:buClr>
                <a:schemeClr val="dk1"/>
              </a:buClr>
              <a:buSzPts val="1600"/>
              <a:buChar char="●"/>
            </a:pPr>
            <a:r>
              <a:rPr b="1" lang="en-US" sz="1600">
                <a:solidFill>
                  <a:srgbClr val="188038"/>
                </a:solidFill>
              </a:rPr>
              <a:t>Imputed Severe PD</a:t>
            </a:r>
            <a:r>
              <a:rPr lang="en-US" sz="1600"/>
              <a:t> is derived from imputed CAL/PD — which were </a:t>
            </a:r>
            <a:r>
              <a:rPr b="1" lang="en-US" sz="1600"/>
              <a:t>predicted using </a:t>
            </a:r>
            <a:r>
              <a:rPr b="1" lang="en-US" sz="1600">
                <a:solidFill>
                  <a:srgbClr val="188038"/>
                </a:solidFill>
              </a:rPr>
              <a:t>Tooth Count</a:t>
            </a:r>
            <a:r>
              <a:rPr lang="en-US" sz="1600"/>
              <a:t>.</a:t>
            </a:r>
            <a:endParaRPr sz="1600"/>
          </a:p>
          <a:p>
            <a:pPr indent="-330200" lvl="0" marL="457200" rtl="0" algn="l">
              <a:lnSpc>
                <a:spcPct val="115000"/>
              </a:lnSpc>
              <a:spcBef>
                <a:spcPts val="0"/>
              </a:spcBef>
              <a:spcAft>
                <a:spcPts val="0"/>
              </a:spcAft>
              <a:buClr>
                <a:schemeClr val="dk1"/>
              </a:buClr>
              <a:buSzPts val="1600"/>
              <a:buChar char="●"/>
            </a:pPr>
            <a:r>
              <a:rPr lang="en-US" sz="1600"/>
              <a:t>Using it to predict </a:t>
            </a:r>
            <a:r>
              <a:rPr b="1" lang="en-US" sz="1600">
                <a:solidFill>
                  <a:srgbClr val="188038"/>
                </a:solidFill>
              </a:rPr>
              <a:t>Tooth Count</a:t>
            </a:r>
            <a:r>
              <a:rPr b="1" lang="en-US" sz="1600"/>
              <a:t> </a:t>
            </a:r>
            <a:r>
              <a:rPr lang="en-US" sz="1600"/>
              <a:t>causes </a:t>
            </a:r>
            <a:r>
              <a:rPr b="1" lang="en-US" sz="1600"/>
              <a:t>information leakage</a:t>
            </a:r>
            <a:r>
              <a:rPr lang="en-US" sz="1600"/>
              <a:t> and </a:t>
            </a:r>
            <a:r>
              <a:rPr b="1" lang="en-US" sz="1600"/>
              <a:t>circular logic</a:t>
            </a:r>
            <a:r>
              <a:rPr lang="en-US" sz="1600"/>
              <a:t>.</a:t>
            </a:r>
            <a:endParaRPr sz="1600"/>
          </a:p>
          <a:p>
            <a:pPr indent="-330200" lvl="0" marL="457200" rtl="0" algn="l">
              <a:lnSpc>
                <a:spcPct val="115000"/>
              </a:lnSpc>
              <a:spcBef>
                <a:spcPts val="0"/>
              </a:spcBef>
              <a:spcAft>
                <a:spcPts val="0"/>
              </a:spcAft>
              <a:buClr>
                <a:schemeClr val="dk1"/>
              </a:buClr>
              <a:buSzPts val="1600"/>
              <a:buChar char="●"/>
            </a:pPr>
            <a:r>
              <a:rPr lang="en-US" sz="1600"/>
              <a:t>Consequences:</a:t>
            </a:r>
            <a:endParaRPr sz="1600"/>
          </a:p>
          <a:p>
            <a:pPr indent="-330200" lvl="1" marL="914400" rtl="0" algn="l">
              <a:lnSpc>
                <a:spcPct val="115000"/>
              </a:lnSpc>
              <a:spcBef>
                <a:spcPts val="0"/>
              </a:spcBef>
              <a:spcAft>
                <a:spcPts val="0"/>
              </a:spcAft>
              <a:buClr>
                <a:schemeClr val="dk1"/>
              </a:buClr>
              <a:buSzPts val="1600"/>
              <a:buChar char="○"/>
            </a:pPr>
            <a:r>
              <a:rPr lang="en-US" sz="1600"/>
              <a:t>Inflated statistical significance</a:t>
            </a:r>
            <a:endParaRPr sz="1600"/>
          </a:p>
          <a:p>
            <a:pPr indent="-330200" lvl="1" marL="914400" rtl="0" algn="l">
              <a:lnSpc>
                <a:spcPct val="115000"/>
              </a:lnSpc>
              <a:spcBef>
                <a:spcPts val="0"/>
              </a:spcBef>
              <a:spcAft>
                <a:spcPts val="0"/>
              </a:spcAft>
              <a:buClr>
                <a:schemeClr val="dk1"/>
              </a:buClr>
              <a:buSzPts val="1600"/>
              <a:buChar char="○"/>
            </a:pPr>
            <a:r>
              <a:rPr lang="en-US" sz="1600"/>
              <a:t>Biased coefficients</a:t>
            </a:r>
            <a:endParaRPr sz="1600"/>
          </a:p>
          <a:p>
            <a:pPr indent="-330200" lvl="1" marL="914400" rtl="0" algn="l">
              <a:lnSpc>
                <a:spcPct val="115000"/>
              </a:lnSpc>
              <a:spcBef>
                <a:spcPts val="0"/>
              </a:spcBef>
              <a:spcAft>
                <a:spcPts val="0"/>
              </a:spcAft>
              <a:buClr>
                <a:schemeClr val="dk1"/>
              </a:buClr>
              <a:buSzPts val="1600"/>
              <a:buChar char="○"/>
            </a:pPr>
            <a:r>
              <a:rPr lang="en-US" sz="1600"/>
              <a:t>Violates modeling principles: </a:t>
            </a:r>
            <a:r>
              <a:rPr b="1" lang="en-US" sz="1600"/>
              <a:t>A → B → A</a:t>
            </a:r>
            <a:r>
              <a:rPr lang="en-US" sz="1600"/>
              <a:t> is not valid inference</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p:txBody>
      </p:sp>
      <p:sp>
        <p:nvSpPr>
          <p:cNvPr id="857" name="Google Shape;857;p91"/>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858" name="Google Shape;858;p91"/>
          <p:cNvGraphicFramePr/>
          <p:nvPr/>
        </p:nvGraphicFramePr>
        <p:xfrm>
          <a:off x="457212" y="1774213"/>
          <a:ext cx="3000000" cy="3000000"/>
        </p:xfrm>
        <a:graphic>
          <a:graphicData uri="http://schemas.openxmlformats.org/drawingml/2006/table">
            <a:tbl>
              <a:tblPr>
                <a:noFill/>
                <a:tableStyleId>{0B419C3C-F81E-404C-BEA5-8DC54F98D1C1}</a:tableStyleId>
              </a:tblPr>
              <a:tblGrid>
                <a:gridCol w="4232725"/>
                <a:gridCol w="6825275"/>
              </a:tblGrid>
              <a:tr h="550600">
                <a:tc>
                  <a:txBody>
                    <a:bodyPr/>
                    <a:lstStyle/>
                    <a:p>
                      <a:pPr indent="0" lvl="0" marL="0" rtl="0" algn="ctr">
                        <a:spcBef>
                          <a:spcPts val="0"/>
                        </a:spcBef>
                        <a:spcAft>
                          <a:spcPts val="0"/>
                        </a:spcAft>
                        <a:buNone/>
                      </a:pPr>
                      <a:r>
                        <a:rPr b="1" lang="en-US" sz="1600"/>
                        <a:t>Rationale</a:t>
                      </a:r>
                      <a:endParaRPr b="1" sz="16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4D4D4"/>
                    </a:solidFill>
                  </a:tcPr>
                </a:tc>
                <a:tc>
                  <a:txBody>
                    <a:bodyPr/>
                    <a:lstStyle/>
                    <a:p>
                      <a:pPr indent="0" lvl="0" marL="0" rtl="0" algn="ctr">
                        <a:spcBef>
                          <a:spcPts val="0"/>
                        </a:spcBef>
                        <a:spcAft>
                          <a:spcPts val="0"/>
                        </a:spcAft>
                        <a:buNone/>
                      </a:pPr>
                      <a:r>
                        <a:rPr b="1" lang="en-US" sz="1600"/>
                        <a:t>Explanation</a:t>
                      </a:r>
                      <a:endParaRPr b="1" sz="16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4D4D4"/>
                    </a:solidFill>
                  </a:tcPr>
                </a:tc>
              </a:tr>
              <a:tr h="511275">
                <a:tc>
                  <a:txBody>
                    <a:bodyPr/>
                    <a:lstStyle/>
                    <a:p>
                      <a:pPr indent="0" lvl="0" marL="0" rtl="0" algn="l">
                        <a:spcBef>
                          <a:spcPts val="0"/>
                        </a:spcBef>
                        <a:spcAft>
                          <a:spcPts val="0"/>
                        </a:spcAft>
                        <a:buNone/>
                      </a:pPr>
                      <a:r>
                        <a:rPr b="1" lang="en-US">
                          <a:solidFill>
                            <a:schemeClr val="dk1"/>
                          </a:solidFill>
                        </a:rPr>
                        <a:t>Clinical Threshold</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t>"Partial dentition" often defined as ≥10 teeth in periodontal research.</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r>
              <a:tr h="511275">
                <a:tc>
                  <a:txBody>
                    <a:bodyPr/>
                    <a:lstStyle/>
                    <a:p>
                      <a:pPr indent="0" lvl="0" marL="0" rtl="0" algn="l">
                        <a:spcBef>
                          <a:spcPts val="0"/>
                        </a:spcBef>
                        <a:spcAft>
                          <a:spcPts val="0"/>
                        </a:spcAft>
                        <a:buNone/>
                      </a:pPr>
                      <a:r>
                        <a:rPr b="1" lang="en-US">
                          <a:solidFill>
                            <a:schemeClr val="dk1"/>
                          </a:solidFill>
                        </a:rPr>
                        <a:t>Epidemiological Standard</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t>NHANES and other studies use ≥10 teeth as a proxy for functional dentition.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r>
              <a:tr h="511275">
                <a:tc>
                  <a:txBody>
                    <a:bodyPr/>
                    <a:lstStyle/>
                    <a:p>
                      <a:pPr indent="0" lvl="0" marL="0" rtl="0" algn="l">
                        <a:spcBef>
                          <a:spcPts val="0"/>
                        </a:spcBef>
                        <a:spcAft>
                          <a:spcPts val="0"/>
                        </a:spcAft>
                        <a:buNone/>
                      </a:pPr>
                      <a:r>
                        <a:rPr b="1" lang="en-US">
                          <a:solidFill>
                            <a:schemeClr val="dk1"/>
                          </a:solidFill>
                        </a:rPr>
                        <a:t>Statistical Validity</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t>Ensures enough teeth are available to reliably detect disease patterns.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r>
              <a:tr h="511275">
                <a:tc>
                  <a:txBody>
                    <a:bodyPr/>
                    <a:lstStyle/>
                    <a:p>
                      <a:pPr indent="0" lvl="0" marL="0" rtl="0" algn="l">
                        <a:spcBef>
                          <a:spcPts val="0"/>
                        </a:spcBef>
                        <a:spcAft>
                          <a:spcPts val="0"/>
                        </a:spcAft>
                        <a:buNone/>
                      </a:pPr>
                      <a:r>
                        <a:rPr b="1" lang="en-US">
                          <a:solidFill>
                            <a:schemeClr val="dk1"/>
                          </a:solidFill>
                        </a:rPr>
                        <a:t>Bias Reduction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solidFill>
                            <a:schemeClr val="dk1"/>
                          </a:solidFill>
                        </a:rPr>
                        <a:t>Reduces misclassification of "None/Mild" due to </a:t>
                      </a:r>
                      <a:r>
                        <a:rPr i="1" lang="en-US">
                          <a:solidFill>
                            <a:schemeClr val="dk1"/>
                          </a:solidFill>
                        </a:rPr>
                        <a:t>too few teeth to diagnose</a:t>
                      </a:r>
                      <a:r>
                        <a:rPr lang="en-US">
                          <a:solidFill>
                            <a:schemeClr val="dk1"/>
                          </a:solidFill>
                        </a:rPr>
                        <a: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r>
              <a:tr h="511275">
                <a:tc>
                  <a:txBody>
                    <a:bodyPr/>
                    <a:lstStyle/>
                    <a:p>
                      <a:pPr indent="0" lvl="0" marL="0" rtl="0" algn="l">
                        <a:spcBef>
                          <a:spcPts val="0"/>
                        </a:spcBef>
                        <a:spcAft>
                          <a:spcPts val="0"/>
                        </a:spcAft>
                        <a:buNone/>
                      </a:pPr>
                      <a:r>
                        <a:rPr b="1" lang="en-US">
                          <a:solidFill>
                            <a:schemeClr val="dk1"/>
                          </a:solidFill>
                        </a:rPr>
                        <a:t>Sample-Quality Trade-off</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t>≥10 preserves enough sample size while improving diagnostic accuracy.</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2"/>
          <p:cNvSpPr txBox="1"/>
          <p:nvPr>
            <p:ph type="title"/>
          </p:nvPr>
        </p:nvSpPr>
        <p:spPr>
          <a:xfrm>
            <a:off x="460350" y="116050"/>
            <a:ext cx="11271300" cy="899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Poisson Model Result </a:t>
            </a:r>
            <a:endParaRPr sz="3200"/>
          </a:p>
        </p:txBody>
      </p:sp>
      <p:sp>
        <p:nvSpPr>
          <p:cNvPr id="864" name="Google Shape;864;p92"/>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65" name="Google Shape;865;p92"/>
          <p:cNvPicPr preferRelativeResize="0"/>
          <p:nvPr/>
        </p:nvPicPr>
        <p:blipFill rotWithShape="1">
          <a:blip r:embed="rId3">
            <a:alphaModFix/>
          </a:blip>
          <a:srcRect b="3656" l="0" r="0" t="3544"/>
          <a:stretch/>
        </p:blipFill>
        <p:spPr>
          <a:xfrm>
            <a:off x="1272525" y="1020087"/>
            <a:ext cx="8402751" cy="4817825"/>
          </a:xfrm>
          <a:prstGeom prst="rect">
            <a:avLst/>
          </a:prstGeom>
          <a:noFill/>
          <a:ln>
            <a:noFill/>
          </a:ln>
        </p:spPr>
      </p:pic>
      <p:sp>
        <p:nvSpPr>
          <p:cNvPr id="866" name="Google Shape;866;p92"/>
          <p:cNvSpPr/>
          <p:nvPr/>
        </p:nvSpPr>
        <p:spPr>
          <a:xfrm>
            <a:off x="1652884" y="5322604"/>
            <a:ext cx="6821700" cy="152700"/>
          </a:xfrm>
          <a:prstGeom prst="rect">
            <a:avLst/>
          </a:prstGeom>
          <a:noFill/>
          <a:ln cap="flat" cmpd="sng" w="28575">
            <a:solidFill>
              <a:srgbClr val="8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7" name="Google Shape;867;p92"/>
          <p:cNvSpPr txBox="1"/>
          <p:nvPr/>
        </p:nvSpPr>
        <p:spPr>
          <a:xfrm>
            <a:off x="9016500" y="4479050"/>
            <a:ext cx="3175500" cy="1187700"/>
          </a:xfrm>
          <a:prstGeom prst="rect">
            <a:avLst/>
          </a:prstGeom>
          <a:solidFill>
            <a:srgbClr val="D4D4D4"/>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US" sz="1600">
                <a:solidFill>
                  <a:schemeClr val="dk1"/>
                </a:solidFill>
                <a:latin typeface="Times New Roman"/>
                <a:ea typeface="Times New Roman"/>
                <a:cs typeface="Times New Roman"/>
                <a:sym typeface="Times New Roman"/>
              </a:rPr>
              <a:t>Criteria:</a:t>
            </a:r>
            <a:r>
              <a:rPr lang="en-US" sz="1600">
                <a:solidFill>
                  <a:schemeClr val="dk1"/>
                </a:solidFill>
                <a:latin typeface="Times New Roman"/>
                <a:ea typeface="Times New Roman"/>
                <a:cs typeface="Times New Roman"/>
                <a:sym typeface="Times New Roman"/>
              </a:rPr>
              <a:t> Tooth Count </a:t>
            </a:r>
            <a:r>
              <a:rPr b="1" lang="en-US" sz="1600">
                <a:solidFill>
                  <a:schemeClr val="dk1"/>
                </a:solidFill>
                <a:latin typeface="Times New Roman"/>
                <a:ea typeface="Times New Roman"/>
                <a:cs typeface="Times New Roman"/>
                <a:sym typeface="Times New Roman"/>
              </a:rPr>
              <a:t>≥ </a:t>
            </a:r>
            <a:r>
              <a:rPr lang="en-US" sz="1600">
                <a:solidFill>
                  <a:schemeClr val="dk1"/>
                </a:solidFill>
                <a:latin typeface="Times New Roman"/>
                <a:ea typeface="Times New Roman"/>
                <a:cs typeface="Times New Roman"/>
                <a:sym typeface="Times New Roman"/>
              </a:rPr>
              <a:t>10</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US" sz="1600">
                <a:solidFill>
                  <a:schemeClr val="dk1"/>
                </a:solidFill>
                <a:latin typeface="Times New Roman"/>
                <a:ea typeface="Times New Roman"/>
                <a:cs typeface="Times New Roman"/>
                <a:sym typeface="Times New Roman"/>
              </a:rPr>
              <a:t>Residual deviance: </a:t>
            </a:r>
            <a:r>
              <a:rPr lang="en-US" sz="1600">
                <a:solidFill>
                  <a:schemeClr val="dk1"/>
                </a:solidFill>
                <a:latin typeface="Times New Roman"/>
                <a:ea typeface="Times New Roman"/>
                <a:cs typeface="Times New Roman"/>
                <a:sym typeface="Times New Roman"/>
              </a:rPr>
              <a:t>5450.218</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US" sz="1600">
                <a:solidFill>
                  <a:schemeClr val="dk1"/>
                </a:solidFill>
                <a:latin typeface="Times New Roman"/>
                <a:ea typeface="Times New Roman"/>
                <a:cs typeface="Times New Roman"/>
                <a:sym typeface="Times New Roman"/>
              </a:rPr>
              <a:t>Residual degrees of freedom: </a:t>
            </a:r>
            <a:r>
              <a:rPr lang="en-US" sz="1600">
                <a:solidFill>
                  <a:schemeClr val="dk1"/>
                </a:solidFill>
                <a:latin typeface="Times New Roman"/>
                <a:ea typeface="Times New Roman"/>
                <a:cs typeface="Times New Roman"/>
                <a:sym typeface="Times New Roman"/>
              </a:rPr>
              <a:t>8400 </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Overdispersion ratio: </a:t>
            </a:r>
            <a:r>
              <a:rPr b="1" i="1" lang="en-US" sz="1600">
                <a:solidFill>
                  <a:schemeClr val="dk1"/>
                </a:solidFill>
                <a:latin typeface="Times New Roman"/>
                <a:ea typeface="Times New Roman"/>
                <a:cs typeface="Times New Roman"/>
                <a:sym typeface="Times New Roman"/>
              </a:rPr>
              <a:t>0.6488354</a:t>
            </a:r>
            <a:endParaRPr b="1" i="1" sz="1600">
              <a:solidFill>
                <a:schemeClr val="dk1"/>
              </a:solidFill>
              <a:latin typeface="Times New Roman"/>
              <a:ea typeface="Times New Roman"/>
              <a:cs typeface="Times New Roman"/>
              <a:sym typeface="Times New Roman"/>
            </a:endParaRPr>
          </a:p>
          <a:p>
            <a:pPr indent="0" lvl="0" marL="0" rtl="0" algn="l">
              <a:lnSpc>
                <a:spcPct val="145000"/>
              </a:lnSpc>
              <a:spcBef>
                <a:spcPts val="0"/>
              </a:spcBef>
              <a:spcAft>
                <a:spcPts val="0"/>
              </a:spcAft>
              <a:buNone/>
            </a:pPr>
            <a:r>
              <a:t/>
            </a:r>
            <a:endParaRPr b="1" sz="1600">
              <a:solidFill>
                <a:schemeClr val="dk1"/>
              </a:solidFill>
              <a:highlight>
                <a:srgbClr val="D4D4D4"/>
              </a:highlight>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3"/>
          <p:cNvSpPr txBox="1"/>
          <p:nvPr>
            <p:ph type="title"/>
          </p:nvPr>
        </p:nvSpPr>
        <p:spPr>
          <a:xfrm>
            <a:off x="460350" y="116050"/>
            <a:ext cx="11271300" cy="899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Poisson Model Result </a:t>
            </a:r>
            <a:endParaRPr sz="3200"/>
          </a:p>
        </p:txBody>
      </p:sp>
      <p:sp>
        <p:nvSpPr>
          <p:cNvPr id="873" name="Google Shape;873;p93"/>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74" name="Google Shape;874;p93"/>
          <p:cNvPicPr preferRelativeResize="0"/>
          <p:nvPr/>
        </p:nvPicPr>
        <p:blipFill rotWithShape="1">
          <a:blip r:embed="rId3">
            <a:alphaModFix/>
          </a:blip>
          <a:srcRect b="3828" l="0" r="0" t="3690"/>
          <a:stretch/>
        </p:blipFill>
        <p:spPr>
          <a:xfrm>
            <a:off x="1558106" y="880599"/>
            <a:ext cx="8512452" cy="4926026"/>
          </a:xfrm>
          <a:prstGeom prst="rect">
            <a:avLst/>
          </a:prstGeom>
          <a:noFill/>
          <a:ln>
            <a:noFill/>
          </a:ln>
        </p:spPr>
      </p:pic>
      <p:sp>
        <p:nvSpPr>
          <p:cNvPr id="875" name="Google Shape;875;p93"/>
          <p:cNvSpPr/>
          <p:nvPr/>
        </p:nvSpPr>
        <p:spPr>
          <a:xfrm>
            <a:off x="2088134" y="4996554"/>
            <a:ext cx="6821700" cy="152700"/>
          </a:xfrm>
          <a:prstGeom prst="rect">
            <a:avLst/>
          </a:prstGeom>
          <a:noFill/>
          <a:ln cap="flat" cmpd="sng" w="28575">
            <a:solidFill>
              <a:srgbClr val="8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6" name="Google Shape;876;p93"/>
          <p:cNvSpPr txBox="1"/>
          <p:nvPr/>
        </p:nvSpPr>
        <p:spPr>
          <a:xfrm>
            <a:off x="9016500" y="4479050"/>
            <a:ext cx="3175500" cy="1187700"/>
          </a:xfrm>
          <a:prstGeom prst="rect">
            <a:avLst/>
          </a:prstGeom>
          <a:solidFill>
            <a:srgbClr val="D4D4D4"/>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Criteria:</a:t>
            </a:r>
            <a:r>
              <a:rPr lang="en-US" sz="1600">
                <a:solidFill>
                  <a:schemeClr val="dk1"/>
                </a:solidFill>
                <a:latin typeface="Times New Roman"/>
                <a:ea typeface="Times New Roman"/>
                <a:cs typeface="Times New Roman"/>
                <a:sym typeface="Times New Roman"/>
              </a:rPr>
              <a:t> Tooth Count ≥ 6</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US" sz="1600">
                <a:solidFill>
                  <a:schemeClr val="dk1"/>
                </a:solidFill>
                <a:highlight>
                  <a:srgbClr val="D4D4D4"/>
                </a:highlight>
                <a:latin typeface="Times New Roman"/>
                <a:ea typeface="Times New Roman"/>
                <a:cs typeface="Times New Roman"/>
                <a:sym typeface="Times New Roman"/>
              </a:rPr>
              <a:t>Residual deviance: </a:t>
            </a:r>
            <a:r>
              <a:rPr lang="en-US" sz="1600">
                <a:solidFill>
                  <a:schemeClr val="dk1"/>
                </a:solidFill>
                <a:highlight>
                  <a:srgbClr val="D4D4D4"/>
                </a:highlight>
                <a:latin typeface="Times New Roman"/>
                <a:ea typeface="Times New Roman"/>
                <a:cs typeface="Times New Roman"/>
                <a:sym typeface="Times New Roman"/>
              </a:rPr>
              <a:t>9984.679 </a:t>
            </a:r>
            <a:endParaRPr sz="1600">
              <a:solidFill>
                <a:schemeClr val="dk1"/>
              </a:solidFill>
              <a:highlight>
                <a:srgbClr val="D4D4D4"/>
              </a:highlight>
              <a:latin typeface="Times New Roman"/>
              <a:ea typeface="Times New Roman"/>
              <a:cs typeface="Times New Roman"/>
              <a:sym typeface="Times New Roman"/>
            </a:endParaRPr>
          </a:p>
          <a:p>
            <a:pPr indent="0" lvl="0" marL="0" rtl="0" algn="l">
              <a:spcBef>
                <a:spcPts val="0"/>
              </a:spcBef>
              <a:spcAft>
                <a:spcPts val="0"/>
              </a:spcAft>
              <a:buNone/>
            </a:pPr>
            <a:r>
              <a:rPr b="1" lang="en-US" sz="1600">
                <a:solidFill>
                  <a:schemeClr val="dk1"/>
                </a:solidFill>
                <a:highlight>
                  <a:srgbClr val="D4D4D4"/>
                </a:highlight>
                <a:latin typeface="Times New Roman"/>
                <a:ea typeface="Times New Roman"/>
                <a:cs typeface="Times New Roman"/>
                <a:sym typeface="Times New Roman"/>
              </a:rPr>
              <a:t>Residual degrees of freedom: </a:t>
            </a:r>
            <a:r>
              <a:rPr lang="en-US" sz="1600">
                <a:solidFill>
                  <a:schemeClr val="dk1"/>
                </a:solidFill>
                <a:highlight>
                  <a:srgbClr val="D4D4D4"/>
                </a:highlight>
                <a:latin typeface="Times New Roman"/>
                <a:ea typeface="Times New Roman"/>
                <a:cs typeface="Times New Roman"/>
                <a:sym typeface="Times New Roman"/>
              </a:rPr>
              <a:t>8802 </a:t>
            </a:r>
            <a:endParaRPr sz="1600">
              <a:solidFill>
                <a:schemeClr val="dk1"/>
              </a:solidFill>
              <a:highlight>
                <a:srgbClr val="D4D4D4"/>
              </a:highlight>
              <a:latin typeface="Times New Roman"/>
              <a:ea typeface="Times New Roman"/>
              <a:cs typeface="Times New Roman"/>
              <a:sym typeface="Times New Roman"/>
            </a:endParaRPr>
          </a:p>
          <a:p>
            <a:pPr indent="0" lvl="0" marL="0" rtl="0" algn="l">
              <a:lnSpc>
                <a:spcPct val="145000"/>
              </a:lnSpc>
              <a:spcBef>
                <a:spcPts val="0"/>
              </a:spcBef>
              <a:spcAft>
                <a:spcPts val="0"/>
              </a:spcAft>
              <a:buClr>
                <a:schemeClr val="dk1"/>
              </a:buClr>
              <a:buSzPts val="1100"/>
              <a:buFont typeface="Arial"/>
              <a:buNone/>
            </a:pPr>
            <a:r>
              <a:rPr b="1" lang="en-US" sz="1600">
                <a:solidFill>
                  <a:schemeClr val="dk1"/>
                </a:solidFill>
                <a:highlight>
                  <a:srgbClr val="D4D4D4"/>
                </a:highlight>
                <a:latin typeface="Times New Roman"/>
                <a:ea typeface="Times New Roman"/>
                <a:cs typeface="Times New Roman"/>
                <a:sym typeface="Times New Roman"/>
              </a:rPr>
              <a:t>Overdispersion ratio: </a:t>
            </a:r>
            <a:r>
              <a:rPr b="1" i="1" lang="en-US" sz="1600">
                <a:solidFill>
                  <a:schemeClr val="dk1"/>
                </a:solidFill>
                <a:highlight>
                  <a:srgbClr val="D4D4D4"/>
                </a:highlight>
                <a:latin typeface="Times New Roman"/>
                <a:ea typeface="Times New Roman"/>
                <a:cs typeface="Times New Roman"/>
                <a:sym typeface="Times New Roman"/>
              </a:rPr>
              <a:t>1.134365</a:t>
            </a:r>
            <a:endParaRPr b="1" i="1" sz="1600">
              <a:solidFill>
                <a:schemeClr val="dk1"/>
              </a:solidFill>
              <a:highlight>
                <a:srgbClr val="D4D4D4"/>
              </a:highlight>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4"/>
          <p:cNvSpPr txBox="1"/>
          <p:nvPr>
            <p:ph type="title"/>
          </p:nvPr>
        </p:nvSpPr>
        <p:spPr>
          <a:xfrm>
            <a:off x="457200" y="319100"/>
            <a:ext cx="11271300" cy="9483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Model Validation for Poisson Regression</a:t>
            </a:r>
            <a:endParaRPr sz="3200"/>
          </a:p>
        </p:txBody>
      </p:sp>
      <p:sp>
        <p:nvSpPr>
          <p:cNvPr id="882" name="Google Shape;882;p94"/>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883" name="Google Shape;883;p94"/>
          <p:cNvGraphicFramePr/>
          <p:nvPr/>
        </p:nvGraphicFramePr>
        <p:xfrm>
          <a:off x="457188" y="1472285"/>
          <a:ext cx="3000000" cy="3000000"/>
        </p:xfrm>
        <a:graphic>
          <a:graphicData uri="http://schemas.openxmlformats.org/drawingml/2006/table">
            <a:tbl>
              <a:tblPr>
                <a:noFill/>
                <a:tableStyleId>{0B419C3C-F81E-404C-BEA5-8DC54F98D1C1}</a:tableStyleId>
              </a:tblPr>
              <a:tblGrid>
                <a:gridCol w="2127625"/>
                <a:gridCol w="4812025"/>
                <a:gridCol w="4331675"/>
              </a:tblGrid>
              <a:tr h="381000">
                <a:tc>
                  <a:txBody>
                    <a:bodyPr/>
                    <a:lstStyle/>
                    <a:p>
                      <a:pPr indent="0" lvl="0" marL="0" rtl="0" algn="ctr">
                        <a:lnSpc>
                          <a:spcPct val="115000"/>
                        </a:lnSpc>
                        <a:spcBef>
                          <a:spcPts val="0"/>
                        </a:spcBef>
                        <a:spcAft>
                          <a:spcPts val="0"/>
                        </a:spcAft>
                        <a:buNone/>
                      </a:pPr>
                      <a:r>
                        <a:rPr b="1" lang="en-US" sz="1600"/>
                        <a:t>Validation Item</a:t>
                      </a:r>
                      <a:endParaRPr b="1"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t>Description</a:t>
                      </a:r>
                      <a:endParaRPr b="1"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b="1" lang="en-US" sz="1600"/>
                        <a:t>Model Validation Result </a:t>
                      </a:r>
                      <a:endParaRPr b="1"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81000">
                <a:tc>
                  <a:txBody>
                    <a:bodyPr/>
                    <a:lstStyle/>
                    <a:p>
                      <a:pPr indent="0" lvl="0" marL="0" rtl="0" algn="ctr">
                        <a:spcBef>
                          <a:spcPts val="0"/>
                        </a:spcBef>
                        <a:spcAft>
                          <a:spcPts val="0"/>
                        </a:spcAft>
                        <a:buNone/>
                      </a:pPr>
                      <a:r>
                        <a:rPr b="1" lang="en-US"/>
                        <a:t>Overdispersion Ratio</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Check whether the variance substantially exceeds the mean. If the overdispersion ratio is &gt; 1.5, consider switching to a Negative Binomial regression model.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US"/>
                        <a:t>Overdispersion: </a:t>
                      </a:r>
                      <a:r>
                        <a:rPr lang="en-US">
                          <a:solidFill>
                            <a:schemeClr val="dk1"/>
                          </a:solidFill>
                        </a:rPr>
                        <a:t>0.65</a:t>
                      </a:r>
                      <a:endParaRPr>
                        <a:solidFill>
                          <a:schemeClr val="dk1"/>
                        </a:solidFill>
                      </a:endParaRPr>
                    </a:p>
                    <a:p>
                      <a:pPr indent="0" lvl="0" marL="0" rtl="0" algn="l">
                        <a:spcBef>
                          <a:spcPts val="0"/>
                        </a:spcBef>
                        <a:spcAft>
                          <a:spcPts val="0"/>
                        </a:spcAft>
                        <a:buNone/>
                      </a:pPr>
                      <a:r>
                        <a:rPr b="1" lang="en-US">
                          <a:solidFill>
                            <a:schemeClr val="dk1"/>
                          </a:solidFill>
                        </a:rPr>
                        <a:t>Interpretation: </a:t>
                      </a:r>
                      <a:r>
                        <a:rPr lang="en-US">
                          <a:solidFill>
                            <a:schemeClr val="dk1"/>
                          </a:solidFill>
                        </a:rPr>
                        <a:t>Underdispersion; Poisson model remains valid — no need for Negative Binomial</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81000">
                <a:tc>
                  <a:txBody>
                    <a:bodyPr/>
                    <a:lstStyle/>
                    <a:p>
                      <a:pPr indent="0" lvl="0" marL="0" rtl="0" algn="ctr">
                        <a:spcBef>
                          <a:spcPts val="0"/>
                        </a:spcBef>
                        <a:spcAft>
                          <a:spcPts val="0"/>
                        </a:spcAft>
                        <a:buNone/>
                      </a:pPr>
                      <a:r>
                        <a:rPr b="1" lang="en-US"/>
                        <a:t>Residual Analysis</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Examine the distribution of residuals (e.g., deviance residuals) to assess whether they appear randomly scattered, indicating a good model fit.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i="1" lang="en-US"/>
                        <a:t>See Graph </a:t>
                      </a:r>
                      <a:endParaRPr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81000">
                <a:tc>
                  <a:txBody>
                    <a:bodyPr/>
                    <a:lstStyle/>
                    <a:p>
                      <a:pPr indent="0" lvl="0" marL="0" rtl="0" algn="ctr">
                        <a:spcBef>
                          <a:spcPts val="0"/>
                        </a:spcBef>
                        <a:spcAft>
                          <a:spcPts val="0"/>
                        </a:spcAft>
                        <a:buNone/>
                      </a:pPr>
                      <a:r>
                        <a:rPr b="1" lang="en-US"/>
                        <a:t>Cross-Validation RMSE</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Use K-fold cross-validation (e.g., with the </a:t>
                      </a:r>
                      <a:r>
                        <a:rPr lang="en-US">
                          <a:solidFill>
                            <a:srgbClr val="188038"/>
                          </a:solidFill>
                          <a:latin typeface="Roboto Mono"/>
                          <a:ea typeface="Roboto Mono"/>
                          <a:cs typeface="Roboto Mono"/>
                          <a:sym typeface="Roboto Mono"/>
                        </a:rPr>
                        <a:t>boot</a:t>
                      </a:r>
                      <a:r>
                        <a:rPr lang="en-US"/>
                        <a:t> package) to estimate the model's predictive performance, typically measured by Root Mean Square Error (RMSE).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US">
                          <a:solidFill>
                            <a:schemeClr val="dk1"/>
                          </a:solidFill>
                        </a:rPr>
                        <a:t>RMSE (CV): </a:t>
                      </a:r>
                      <a:r>
                        <a:rPr lang="en-US">
                          <a:solidFill>
                            <a:schemeClr val="dk1"/>
                          </a:solidFill>
                        </a:rPr>
                        <a:t>4.047</a:t>
                      </a:r>
                      <a:endParaRPr/>
                    </a:p>
                    <a:p>
                      <a:pPr indent="0" lvl="0" marL="0" rtl="0" algn="l">
                        <a:spcBef>
                          <a:spcPts val="0"/>
                        </a:spcBef>
                        <a:spcAft>
                          <a:spcPts val="0"/>
                        </a:spcAft>
                        <a:buNone/>
                      </a:pPr>
                      <a:r>
                        <a:rPr b="1" lang="en-US"/>
                        <a:t>Interpretation: </a:t>
                      </a:r>
                      <a:r>
                        <a:rPr lang="en-US">
                          <a:solidFill>
                            <a:schemeClr val="dk1"/>
                          </a:solidFill>
                        </a:rPr>
                        <a:t>Moderate predictive error (±4 teeth); reasonable for a 10–28 range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81000">
                <a:tc>
                  <a:txBody>
                    <a:bodyPr/>
                    <a:lstStyle/>
                    <a:p>
                      <a:pPr indent="0" lvl="0" marL="0" rtl="0" algn="ctr">
                        <a:spcBef>
                          <a:spcPts val="0"/>
                        </a:spcBef>
                        <a:spcAft>
                          <a:spcPts val="0"/>
                        </a:spcAft>
                        <a:buNone/>
                      </a:pPr>
                      <a:r>
                        <a:rPr b="1" lang="en-US"/>
                        <a:t>Predicted vs Actual Plot</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Plot predicted values against observed counts to visually assess model fit. Ideally, points should align closely to the 45-degree line.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i="1" lang="en-US"/>
                        <a:t>See Graph</a:t>
                      </a:r>
                      <a:endParaRPr i="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bl>
          </a:graphicData>
        </a:graphic>
      </p:graphicFrame>
      <p:sp>
        <p:nvSpPr>
          <p:cNvPr id="884" name="Google Shape;884;p94"/>
          <p:cNvSpPr txBox="1"/>
          <p:nvPr/>
        </p:nvSpPr>
        <p:spPr>
          <a:xfrm>
            <a:off x="5137175" y="5311370"/>
            <a:ext cx="65913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Overall Fit Quality: </a:t>
            </a:r>
            <a:r>
              <a:rPr lang="en-US" sz="1200">
                <a:solidFill>
                  <a:schemeClr val="dk1"/>
                </a:solidFill>
              </a:rPr>
              <a:t>Acceptable, </a:t>
            </a:r>
            <a:r>
              <a:rPr lang="en-US" sz="1200">
                <a:solidFill>
                  <a:schemeClr val="dk1"/>
                </a:solidFill>
              </a:rPr>
              <a:t>Could be improved with interaction terms or nonlinear effects</a:t>
            </a:r>
            <a:endParaRPr sz="1200">
              <a:solidFill>
                <a:schemeClr val="dk1"/>
              </a:solidFill>
            </a:endParaRPr>
          </a:p>
          <a:p>
            <a:pPr indent="0" lvl="0" marL="0" rtl="0" algn="l">
              <a:spcBef>
                <a:spcPts val="0"/>
              </a:spcBef>
              <a:spcAft>
                <a:spcPts val="0"/>
              </a:spcAft>
              <a:buNone/>
            </a:pPr>
            <a:r>
              <a:t/>
            </a:r>
            <a:endParaRPr sz="3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95"/>
          <p:cNvSpPr txBox="1"/>
          <p:nvPr>
            <p:ph type="title"/>
          </p:nvPr>
        </p:nvSpPr>
        <p:spPr>
          <a:xfrm>
            <a:off x="457200" y="319100"/>
            <a:ext cx="11271300" cy="10551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Model Validation for Poisson Regression</a:t>
            </a:r>
            <a:endParaRPr/>
          </a:p>
        </p:txBody>
      </p:sp>
      <p:sp>
        <p:nvSpPr>
          <p:cNvPr id="890" name="Google Shape;890;p95"/>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91" name="Google Shape;891;p95"/>
          <p:cNvPicPr preferRelativeResize="0"/>
          <p:nvPr/>
        </p:nvPicPr>
        <p:blipFill>
          <a:blip r:embed="rId3">
            <a:alphaModFix/>
          </a:blip>
          <a:stretch>
            <a:fillRect/>
          </a:stretch>
        </p:blipFill>
        <p:spPr>
          <a:xfrm>
            <a:off x="120075" y="1561907"/>
            <a:ext cx="5975925" cy="3692294"/>
          </a:xfrm>
          <a:prstGeom prst="rect">
            <a:avLst/>
          </a:prstGeom>
          <a:noFill/>
          <a:ln>
            <a:noFill/>
          </a:ln>
        </p:spPr>
      </p:pic>
      <p:pic>
        <p:nvPicPr>
          <p:cNvPr id="892" name="Google Shape;892;p95"/>
          <p:cNvPicPr preferRelativeResize="0"/>
          <p:nvPr/>
        </p:nvPicPr>
        <p:blipFill>
          <a:blip r:embed="rId4">
            <a:alphaModFix/>
          </a:blip>
          <a:stretch>
            <a:fillRect/>
          </a:stretch>
        </p:blipFill>
        <p:spPr>
          <a:xfrm>
            <a:off x="6157020" y="1594625"/>
            <a:ext cx="5975956" cy="36923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96"/>
          <p:cNvSpPr txBox="1"/>
          <p:nvPr>
            <p:ph type="title"/>
          </p:nvPr>
        </p:nvSpPr>
        <p:spPr>
          <a:xfrm>
            <a:off x="457200" y="319097"/>
            <a:ext cx="11271300" cy="7749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Comparison of Poisson vs ML Models</a:t>
            </a:r>
            <a:endParaRPr sz="3200"/>
          </a:p>
        </p:txBody>
      </p:sp>
      <p:sp>
        <p:nvSpPr>
          <p:cNvPr id="898" name="Google Shape;898;p96"/>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99" name="Google Shape;899;p96"/>
          <p:cNvPicPr preferRelativeResize="0"/>
          <p:nvPr/>
        </p:nvPicPr>
        <p:blipFill>
          <a:blip r:embed="rId3">
            <a:alphaModFix/>
          </a:blip>
          <a:stretch>
            <a:fillRect/>
          </a:stretch>
        </p:blipFill>
        <p:spPr>
          <a:xfrm>
            <a:off x="80075" y="1508000"/>
            <a:ext cx="5943599" cy="3672286"/>
          </a:xfrm>
          <a:prstGeom prst="rect">
            <a:avLst/>
          </a:prstGeom>
          <a:noFill/>
          <a:ln>
            <a:noFill/>
          </a:ln>
        </p:spPr>
      </p:pic>
      <p:sp>
        <p:nvSpPr>
          <p:cNvPr id="900" name="Google Shape;900;p96"/>
          <p:cNvSpPr txBox="1"/>
          <p:nvPr/>
        </p:nvSpPr>
        <p:spPr>
          <a:xfrm>
            <a:off x="2068075" y="52435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Random Forest CV RMSE: </a:t>
            </a:r>
            <a:r>
              <a:rPr lang="en-US"/>
              <a:t>3.727 </a:t>
            </a:r>
            <a:endParaRPr/>
          </a:p>
        </p:txBody>
      </p:sp>
      <p:sp>
        <p:nvSpPr>
          <p:cNvPr id="901" name="Google Shape;901;p96"/>
          <p:cNvSpPr txBox="1"/>
          <p:nvPr/>
        </p:nvSpPr>
        <p:spPr>
          <a:xfrm>
            <a:off x="7978775" y="52821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45000"/>
              </a:lnSpc>
              <a:spcBef>
                <a:spcPts val="0"/>
              </a:spcBef>
              <a:spcAft>
                <a:spcPts val="0"/>
              </a:spcAft>
              <a:buNone/>
            </a:pPr>
            <a:r>
              <a:rPr b="1" lang="en-US">
                <a:solidFill>
                  <a:schemeClr val="dk1"/>
                </a:solidFill>
                <a:highlight>
                  <a:srgbClr val="FFFFFF"/>
                </a:highlight>
              </a:rPr>
              <a:t>XGBoost 5-Fold CV RMSE: </a:t>
            </a:r>
            <a:r>
              <a:rPr lang="en-US">
                <a:solidFill>
                  <a:schemeClr val="dk1"/>
                </a:solidFill>
                <a:highlight>
                  <a:srgbClr val="FFFFFF"/>
                </a:highlight>
              </a:rPr>
              <a:t>3.113</a:t>
            </a:r>
            <a:endParaRPr>
              <a:solidFill>
                <a:schemeClr val="dk1"/>
              </a:solidFill>
              <a:highlight>
                <a:srgbClr val="FFFFFF"/>
              </a:highlight>
            </a:endParaRPr>
          </a:p>
        </p:txBody>
      </p:sp>
      <p:pic>
        <p:nvPicPr>
          <p:cNvPr id="902" name="Google Shape;902;p96"/>
          <p:cNvPicPr preferRelativeResize="0"/>
          <p:nvPr/>
        </p:nvPicPr>
        <p:blipFill>
          <a:blip r:embed="rId4">
            <a:alphaModFix/>
          </a:blip>
          <a:stretch>
            <a:fillRect/>
          </a:stretch>
        </p:blipFill>
        <p:spPr>
          <a:xfrm>
            <a:off x="6066675" y="1482725"/>
            <a:ext cx="5943598" cy="3672282"/>
          </a:xfrm>
          <a:prstGeom prst="rect">
            <a:avLst/>
          </a:prstGeom>
          <a:noFill/>
          <a:ln>
            <a:noFill/>
          </a:ln>
        </p:spPr>
      </p:pic>
      <p:sp>
        <p:nvSpPr>
          <p:cNvPr id="903" name="Google Shape;903;p96"/>
          <p:cNvSpPr/>
          <p:nvPr/>
        </p:nvSpPr>
        <p:spPr>
          <a:xfrm>
            <a:off x="315873" y="3436450"/>
            <a:ext cx="5472000" cy="267900"/>
          </a:xfrm>
          <a:prstGeom prst="rect">
            <a:avLst/>
          </a:prstGeom>
          <a:noFill/>
          <a:ln cap="flat" cmpd="sng" w="28575">
            <a:solidFill>
              <a:srgbClr val="8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4" name="Google Shape;904;p96"/>
          <p:cNvSpPr/>
          <p:nvPr/>
        </p:nvSpPr>
        <p:spPr>
          <a:xfrm>
            <a:off x="6378973" y="2107850"/>
            <a:ext cx="5472000" cy="267900"/>
          </a:xfrm>
          <a:prstGeom prst="rect">
            <a:avLst/>
          </a:prstGeom>
          <a:noFill/>
          <a:ln cap="flat" cmpd="sng" w="28575">
            <a:solidFill>
              <a:srgbClr val="8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97"/>
          <p:cNvSpPr txBox="1"/>
          <p:nvPr>
            <p:ph type="title"/>
          </p:nvPr>
        </p:nvSpPr>
        <p:spPr>
          <a:xfrm>
            <a:off x="457200" y="319101"/>
            <a:ext cx="11271300" cy="9618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Model Validation for Poisson Regression</a:t>
            </a:r>
            <a:endParaRPr/>
          </a:p>
        </p:txBody>
      </p:sp>
      <p:sp>
        <p:nvSpPr>
          <p:cNvPr id="910" name="Google Shape;910;p97"/>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911" name="Google Shape;911;p97"/>
          <p:cNvGraphicFramePr/>
          <p:nvPr/>
        </p:nvGraphicFramePr>
        <p:xfrm>
          <a:off x="457200" y="1783213"/>
          <a:ext cx="3000000" cy="3000000"/>
        </p:xfrm>
        <a:graphic>
          <a:graphicData uri="http://schemas.openxmlformats.org/drawingml/2006/table">
            <a:tbl>
              <a:tblPr>
                <a:noFill/>
                <a:tableStyleId>{0B419C3C-F81E-404C-BEA5-8DC54F98D1C1}</a:tableStyleId>
              </a:tblPr>
              <a:tblGrid>
                <a:gridCol w="1267100"/>
                <a:gridCol w="1607775"/>
                <a:gridCol w="1720050"/>
                <a:gridCol w="2431375"/>
              </a:tblGrid>
              <a:tr h="394375">
                <a:tc>
                  <a:txBody>
                    <a:bodyPr/>
                    <a:lstStyle/>
                    <a:p>
                      <a:pPr indent="0" lvl="0" marL="0" rtl="0" algn="ctr">
                        <a:lnSpc>
                          <a:spcPct val="115000"/>
                        </a:lnSpc>
                        <a:spcBef>
                          <a:spcPts val="0"/>
                        </a:spcBef>
                        <a:spcAft>
                          <a:spcPts val="0"/>
                        </a:spcAft>
                        <a:buNone/>
                      </a:pPr>
                      <a:r>
                        <a:rPr b="1" lang="en-US"/>
                        <a:t>Aspect</a:t>
                      </a:r>
                      <a:endParaRPr b="1"/>
                    </a:p>
                  </a:txBody>
                  <a:tcPr marT="91425" marB="91425" marR="91425" marL="91425"/>
                </a:tc>
                <a:tc>
                  <a:txBody>
                    <a:bodyPr/>
                    <a:lstStyle/>
                    <a:p>
                      <a:pPr indent="0" lvl="0" marL="0" rtl="0" algn="ctr">
                        <a:lnSpc>
                          <a:spcPct val="115000"/>
                        </a:lnSpc>
                        <a:spcBef>
                          <a:spcPts val="0"/>
                        </a:spcBef>
                        <a:spcAft>
                          <a:spcPts val="0"/>
                        </a:spcAft>
                        <a:buNone/>
                      </a:pPr>
                      <a:r>
                        <a:rPr b="1" lang="en-US"/>
                        <a:t>Poisson Model</a:t>
                      </a:r>
                      <a:endParaRPr b="1"/>
                    </a:p>
                  </a:txBody>
                  <a:tcPr marT="91425" marB="91425" marR="91425" marL="91425"/>
                </a:tc>
                <a:tc>
                  <a:txBody>
                    <a:bodyPr/>
                    <a:lstStyle/>
                    <a:p>
                      <a:pPr indent="0" lvl="0" marL="0" rtl="0" algn="ctr">
                        <a:lnSpc>
                          <a:spcPct val="115000"/>
                        </a:lnSpc>
                        <a:spcBef>
                          <a:spcPts val="0"/>
                        </a:spcBef>
                        <a:spcAft>
                          <a:spcPts val="0"/>
                        </a:spcAft>
                        <a:buNone/>
                      </a:pPr>
                      <a:r>
                        <a:rPr b="1" lang="en-US"/>
                        <a:t>Random Forest</a:t>
                      </a:r>
                      <a:endParaRPr b="1"/>
                    </a:p>
                  </a:txBody>
                  <a:tcPr marT="91425" marB="91425" marR="91425" marL="91425"/>
                </a:tc>
                <a:tc>
                  <a:txBody>
                    <a:bodyPr/>
                    <a:lstStyle/>
                    <a:p>
                      <a:pPr indent="0" lvl="0" marL="0" rtl="0" algn="ctr">
                        <a:lnSpc>
                          <a:spcPct val="115000"/>
                        </a:lnSpc>
                        <a:spcBef>
                          <a:spcPts val="0"/>
                        </a:spcBef>
                        <a:spcAft>
                          <a:spcPts val="0"/>
                        </a:spcAft>
                        <a:buNone/>
                      </a:pPr>
                      <a:r>
                        <a:rPr b="1" lang="en-US"/>
                        <a:t>XGBoost</a:t>
                      </a:r>
                      <a:endParaRPr b="1"/>
                    </a:p>
                  </a:txBody>
                  <a:tcPr marT="91425" marB="91425" marR="91425" marL="91425"/>
                </a:tc>
              </a:tr>
              <a:tr h="379200">
                <a:tc>
                  <a:txBody>
                    <a:bodyPr/>
                    <a:lstStyle/>
                    <a:p>
                      <a:pPr indent="0" lvl="0" marL="0" rtl="0" algn="ctr">
                        <a:spcBef>
                          <a:spcPts val="0"/>
                        </a:spcBef>
                        <a:spcAft>
                          <a:spcPts val="0"/>
                        </a:spcAft>
                        <a:buNone/>
                      </a:pPr>
                      <a:r>
                        <a:rPr b="1" lang="en-US" sz="1300"/>
                        <a:t>RMSE</a:t>
                      </a:r>
                      <a:endParaRPr b="1" sz="1300"/>
                    </a:p>
                  </a:txBody>
                  <a:tcPr marT="91425" marB="91425" marR="91425" marL="91425" anchor="ctr"/>
                </a:tc>
                <a:tc>
                  <a:txBody>
                    <a:bodyPr/>
                    <a:lstStyle/>
                    <a:p>
                      <a:pPr indent="0" lvl="0" marL="0" rtl="0" algn="ctr">
                        <a:spcBef>
                          <a:spcPts val="0"/>
                        </a:spcBef>
                        <a:spcAft>
                          <a:spcPts val="0"/>
                        </a:spcAft>
                        <a:buNone/>
                      </a:pPr>
                      <a:r>
                        <a:rPr lang="en-US" sz="1300"/>
                        <a:t>~4.05</a:t>
                      </a:r>
                      <a:endParaRPr sz="1300"/>
                    </a:p>
                  </a:txBody>
                  <a:tcPr marT="91425" marB="91425" marR="91425" marL="91425" anchor="ctr"/>
                </a:tc>
                <a:tc>
                  <a:txBody>
                    <a:bodyPr/>
                    <a:lstStyle/>
                    <a:p>
                      <a:pPr indent="0" lvl="0" marL="0" rtl="0" algn="ctr">
                        <a:spcBef>
                          <a:spcPts val="0"/>
                        </a:spcBef>
                        <a:spcAft>
                          <a:spcPts val="0"/>
                        </a:spcAft>
                        <a:buNone/>
                      </a:pPr>
                      <a:r>
                        <a:rPr b="1" lang="en-US" sz="1300"/>
                        <a:t>3.73</a:t>
                      </a:r>
                      <a:endParaRPr b="1" sz="1300"/>
                    </a:p>
                  </a:txBody>
                  <a:tcPr marT="91425" marB="91425" marR="91425" marL="91425" anchor="ctr"/>
                </a:tc>
                <a:tc>
                  <a:txBody>
                    <a:bodyPr/>
                    <a:lstStyle/>
                    <a:p>
                      <a:pPr indent="0" lvl="0" marL="0" rtl="0" algn="ctr">
                        <a:spcBef>
                          <a:spcPts val="0"/>
                        </a:spcBef>
                        <a:spcAft>
                          <a:spcPts val="0"/>
                        </a:spcAft>
                        <a:buNone/>
                      </a:pPr>
                      <a:r>
                        <a:rPr b="1" lang="en-US" sz="1300"/>
                        <a:t>3.11</a:t>
                      </a:r>
                      <a:r>
                        <a:rPr lang="en-US" sz="1300"/>
                        <a:t> </a:t>
                      </a:r>
                      <a:endParaRPr sz="1300"/>
                    </a:p>
                  </a:txBody>
                  <a:tcPr marT="91425" marB="91425" marR="91425" marL="91425" anchor="ctr"/>
                </a:tc>
              </a:tr>
              <a:tr h="379200">
                <a:tc>
                  <a:txBody>
                    <a:bodyPr/>
                    <a:lstStyle/>
                    <a:p>
                      <a:pPr indent="0" lvl="0" marL="0" rtl="0" algn="ctr">
                        <a:spcBef>
                          <a:spcPts val="0"/>
                        </a:spcBef>
                        <a:spcAft>
                          <a:spcPts val="0"/>
                        </a:spcAft>
                        <a:buNone/>
                      </a:pPr>
                      <a:r>
                        <a:rPr b="1" lang="en-US" sz="1300"/>
                        <a:t>Top Predictor</a:t>
                      </a:r>
                      <a:endParaRPr b="1" sz="1300"/>
                    </a:p>
                  </a:txBody>
                  <a:tcPr marT="91425" marB="91425" marR="91425" marL="91425" anchor="ctr"/>
                </a:tc>
                <a:tc>
                  <a:txBody>
                    <a:bodyPr/>
                    <a:lstStyle/>
                    <a:p>
                      <a:pPr indent="0" lvl="0" marL="0" rtl="0" algn="ctr">
                        <a:spcBef>
                          <a:spcPts val="0"/>
                        </a:spcBef>
                        <a:spcAft>
                          <a:spcPts val="0"/>
                        </a:spcAft>
                        <a:buNone/>
                      </a:pPr>
                      <a:r>
                        <a:rPr lang="en-US" sz="1300"/>
                        <a:t>Age</a:t>
                      </a:r>
                      <a:endParaRPr sz="1300"/>
                    </a:p>
                  </a:txBody>
                  <a:tcPr marT="91425" marB="91425" marR="91425" marL="91425" anchor="ctr"/>
                </a:tc>
                <a:tc>
                  <a:txBody>
                    <a:bodyPr/>
                    <a:lstStyle/>
                    <a:p>
                      <a:pPr indent="0" lvl="0" marL="0" rtl="0" algn="ctr">
                        <a:spcBef>
                          <a:spcPts val="0"/>
                        </a:spcBef>
                        <a:spcAft>
                          <a:spcPts val="0"/>
                        </a:spcAft>
                        <a:buNone/>
                      </a:pPr>
                      <a:r>
                        <a:rPr lang="en-US" sz="1300"/>
                        <a:t>Age</a:t>
                      </a:r>
                      <a:endParaRPr sz="1300"/>
                    </a:p>
                  </a:txBody>
                  <a:tcPr marT="91425" marB="91425" marR="91425" marL="91425" anchor="ctr"/>
                </a:tc>
                <a:tc>
                  <a:txBody>
                    <a:bodyPr/>
                    <a:lstStyle/>
                    <a:p>
                      <a:pPr indent="0" lvl="0" marL="0" rtl="0" algn="ctr">
                        <a:spcBef>
                          <a:spcPts val="0"/>
                        </a:spcBef>
                        <a:spcAft>
                          <a:spcPts val="0"/>
                        </a:spcAft>
                        <a:buNone/>
                      </a:pPr>
                      <a:r>
                        <a:rPr lang="en-US" sz="1300"/>
                        <a:t>Age </a:t>
                      </a:r>
                      <a:endParaRPr sz="1300"/>
                    </a:p>
                  </a:txBody>
                  <a:tcPr marT="91425" marB="91425" marR="91425" marL="91425" anchor="ctr"/>
                </a:tc>
              </a:tr>
              <a:tr h="773600">
                <a:tc>
                  <a:txBody>
                    <a:bodyPr/>
                    <a:lstStyle/>
                    <a:p>
                      <a:pPr indent="0" lvl="0" marL="0" rtl="0" algn="ctr">
                        <a:spcBef>
                          <a:spcPts val="0"/>
                        </a:spcBef>
                        <a:spcAft>
                          <a:spcPts val="0"/>
                        </a:spcAft>
                        <a:buNone/>
                      </a:pPr>
                      <a:r>
                        <a:rPr b="1" lang="en-US" sz="1300"/>
                        <a:t>Periodontitis</a:t>
                      </a:r>
                      <a:endParaRPr b="1" sz="1300"/>
                    </a:p>
                  </a:txBody>
                  <a:tcPr marT="91425" marB="91425" marR="91425" marL="91425" anchor="ctr"/>
                </a:tc>
                <a:tc>
                  <a:txBody>
                    <a:bodyPr/>
                    <a:lstStyle/>
                    <a:p>
                      <a:pPr indent="0" lvl="0" marL="0" rtl="0" algn="ctr">
                        <a:spcBef>
                          <a:spcPts val="0"/>
                        </a:spcBef>
                        <a:spcAft>
                          <a:spcPts val="0"/>
                        </a:spcAft>
                        <a:buNone/>
                      </a:pPr>
                      <a:r>
                        <a:rPr lang="en-US" sz="1300"/>
                        <a:t>Statistically significant but mid-level</a:t>
                      </a:r>
                      <a:endParaRPr sz="1300"/>
                    </a:p>
                  </a:txBody>
                  <a:tcPr marT="91425" marB="91425" marR="91425" marL="91425" anchor="ctr"/>
                </a:tc>
                <a:tc>
                  <a:txBody>
                    <a:bodyPr/>
                    <a:lstStyle/>
                    <a:p>
                      <a:pPr indent="0" lvl="0" marL="0" rtl="0" algn="ctr">
                        <a:spcBef>
                          <a:spcPts val="0"/>
                        </a:spcBef>
                        <a:spcAft>
                          <a:spcPts val="0"/>
                        </a:spcAft>
                        <a:buNone/>
                      </a:pPr>
                      <a:r>
                        <a:rPr lang="en-US" sz="1300"/>
                        <a:t>Mid-level importance</a:t>
                      </a:r>
                      <a:endParaRPr sz="1300"/>
                    </a:p>
                  </a:txBody>
                  <a:tcPr marT="91425" marB="91425" marR="91425" marL="91425" anchor="ctr"/>
                </a:tc>
                <a:tc>
                  <a:txBody>
                    <a:bodyPr/>
                    <a:lstStyle/>
                    <a:p>
                      <a:pPr indent="0" lvl="0" marL="0" rtl="0" algn="ctr">
                        <a:spcBef>
                          <a:spcPts val="0"/>
                        </a:spcBef>
                        <a:spcAft>
                          <a:spcPts val="0"/>
                        </a:spcAft>
                        <a:buNone/>
                      </a:pPr>
                      <a:r>
                        <a:rPr b="1" lang="en-US" sz="1300"/>
                        <a:t>Top 2</a:t>
                      </a:r>
                      <a:r>
                        <a:rPr lang="en-US" sz="1300"/>
                        <a:t> </a:t>
                      </a:r>
                      <a:endParaRPr sz="1300"/>
                    </a:p>
                  </a:txBody>
                  <a:tcPr marT="91425" marB="91425" marR="91425" marL="91425" anchor="ctr"/>
                </a:tc>
              </a:tr>
              <a:tr h="773600">
                <a:tc>
                  <a:txBody>
                    <a:bodyPr/>
                    <a:lstStyle/>
                    <a:p>
                      <a:pPr indent="0" lvl="0" marL="0" rtl="0" algn="ctr">
                        <a:spcBef>
                          <a:spcPts val="0"/>
                        </a:spcBef>
                        <a:spcAft>
                          <a:spcPts val="0"/>
                        </a:spcAft>
                        <a:buNone/>
                      </a:pPr>
                      <a:r>
                        <a:rPr b="1" lang="en-US" sz="1300"/>
                        <a:t>Diet-related</a:t>
                      </a:r>
                      <a:endParaRPr b="1" sz="1300"/>
                    </a:p>
                  </a:txBody>
                  <a:tcPr marT="91425" marB="91425" marR="91425" marL="91425" anchor="ctr"/>
                </a:tc>
                <a:tc>
                  <a:txBody>
                    <a:bodyPr/>
                    <a:lstStyle/>
                    <a:p>
                      <a:pPr indent="0" lvl="0" marL="0" rtl="0" algn="ctr">
                        <a:spcBef>
                          <a:spcPts val="0"/>
                        </a:spcBef>
                        <a:spcAft>
                          <a:spcPts val="0"/>
                        </a:spcAft>
                        <a:buNone/>
                      </a:pPr>
                      <a:r>
                        <a:rPr lang="en-US" sz="1300"/>
                        <a:t>Several (e.g., sugar, veg) significant</a:t>
                      </a:r>
                      <a:endParaRPr sz="1300"/>
                    </a:p>
                  </a:txBody>
                  <a:tcPr marT="91425" marB="91425" marR="91425" marL="91425" anchor="ctr"/>
                </a:tc>
                <a:tc>
                  <a:txBody>
                    <a:bodyPr/>
                    <a:lstStyle/>
                    <a:p>
                      <a:pPr indent="0" lvl="0" marL="0" rtl="0" algn="ctr">
                        <a:spcBef>
                          <a:spcPts val="0"/>
                        </a:spcBef>
                        <a:spcAft>
                          <a:spcPts val="0"/>
                        </a:spcAft>
                        <a:buNone/>
                      </a:pPr>
                      <a:r>
                        <a:rPr lang="en-US" sz="1300"/>
                        <a:t>Highly important</a:t>
                      </a:r>
                      <a:endParaRPr sz="1300"/>
                    </a:p>
                  </a:txBody>
                  <a:tcPr marT="91425" marB="91425" marR="91425" marL="91425" anchor="ctr"/>
                </a:tc>
                <a:tc>
                  <a:txBody>
                    <a:bodyPr/>
                    <a:lstStyle/>
                    <a:p>
                      <a:pPr indent="0" lvl="0" marL="0" rtl="0" algn="ctr">
                        <a:spcBef>
                          <a:spcPts val="0"/>
                        </a:spcBef>
                        <a:spcAft>
                          <a:spcPts val="0"/>
                        </a:spcAft>
                        <a:buNone/>
                      </a:pPr>
                      <a:r>
                        <a:rPr lang="en-US" sz="1300"/>
                        <a:t>Important but ranked lower</a:t>
                      </a:r>
                      <a:endParaRPr sz="1300"/>
                    </a:p>
                  </a:txBody>
                  <a:tcPr marT="91425" marB="91425" marR="91425" marL="91425" anchor="ctr"/>
                </a:tc>
              </a:tr>
              <a:tr h="576375">
                <a:tc>
                  <a:txBody>
                    <a:bodyPr/>
                    <a:lstStyle/>
                    <a:p>
                      <a:pPr indent="0" lvl="0" marL="0" rtl="0" algn="ctr">
                        <a:spcBef>
                          <a:spcPts val="0"/>
                        </a:spcBef>
                        <a:spcAft>
                          <a:spcPts val="0"/>
                        </a:spcAft>
                        <a:buNone/>
                      </a:pPr>
                      <a:r>
                        <a:rPr b="1" lang="en-US" sz="1300"/>
                        <a:t>Model nature</a:t>
                      </a:r>
                      <a:endParaRPr b="1" sz="1300"/>
                    </a:p>
                  </a:txBody>
                  <a:tcPr marT="91425" marB="91425" marR="91425" marL="91425" anchor="ctr"/>
                </a:tc>
                <a:tc>
                  <a:txBody>
                    <a:bodyPr/>
                    <a:lstStyle/>
                    <a:p>
                      <a:pPr indent="0" lvl="0" marL="0" rtl="0" algn="ctr">
                        <a:spcBef>
                          <a:spcPts val="0"/>
                        </a:spcBef>
                        <a:spcAft>
                          <a:spcPts val="0"/>
                        </a:spcAft>
                        <a:buNone/>
                      </a:pPr>
                      <a:r>
                        <a:rPr lang="en-US" sz="1300"/>
                        <a:t>Parametric, interpretable</a:t>
                      </a:r>
                      <a:endParaRPr sz="1300"/>
                    </a:p>
                  </a:txBody>
                  <a:tcPr marT="91425" marB="91425" marR="91425" marL="91425" anchor="ctr"/>
                </a:tc>
                <a:tc>
                  <a:txBody>
                    <a:bodyPr/>
                    <a:lstStyle/>
                    <a:p>
                      <a:pPr indent="0" lvl="0" marL="0" rtl="0" algn="ctr">
                        <a:spcBef>
                          <a:spcPts val="0"/>
                        </a:spcBef>
                        <a:spcAft>
                          <a:spcPts val="0"/>
                        </a:spcAft>
                        <a:buNone/>
                      </a:pPr>
                      <a:r>
                        <a:rPr lang="en-US" sz="1300"/>
                        <a:t>Nonparametric, flexible</a:t>
                      </a:r>
                      <a:endParaRPr sz="1300"/>
                    </a:p>
                  </a:txBody>
                  <a:tcPr marT="91425" marB="91425" marR="91425" marL="91425" anchor="ctr"/>
                </a:tc>
                <a:tc>
                  <a:txBody>
                    <a:bodyPr/>
                    <a:lstStyle/>
                    <a:p>
                      <a:pPr indent="0" lvl="0" marL="0" rtl="0" algn="ctr">
                        <a:spcBef>
                          <a:spcPts val="0"/>
                        </a:spcBef>
                        <a:spcAft>
                          <a:spcPts val="0"/>
                        </a:spcAft>
                        <a:buNone/>
                      </a:pPr>
                      <a:r>
                        <a:rPr lang="en-US" sz="1300"/>
                        <a:t>Ensemble, nonlinear, highly optimized</a:t>
                      </a:r>
                      <a:endParaRPr sz="1300"/>
                    </a:p>
                  </a:txBody>
                  <a:tcPr marT="91425" marB="91425" marR="91425" marL="91425" anchor="ctr"/>
                </a:tc>
              </a:tr>
            </a:tbl>
          </a:graphicData>
        </a:graphic>
      </p:graphicFrame>
      <p:sp>
        <p:nvSpPr>
          <p:cNvPr id="912" name="Google Shape;912;p97"/>
          <p:cNvSpPr txBox="1"/>
          <p:nvPr/>
        </p:nvSpPr>
        <p:spPr>
          <a:xfrm>
            <a:off x="7483500" y="1735800"/>
            <a:ext cx="4609800" cy="3386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b="1" lang="en-US" sz="1300">
                <a:solidFill>
                  <a:schemeClr val="dk1"/>
                </a:solidFill>
              </a:rPr>
              <a:t>XGBoost outperformed Poisson</a:t>
            </a:r>
            <a:r>
              <a:rPr lang="en-US" sz="1300">
                <a:solidFill>
                  <a:schemeClr val="dk1"/>
                </a:solidFill>
              </a:rPr>
              <a:t> in prediction accuracy (RMSE: 3.11 vs 4.05)</a:t>
            </a:r>
            <a:br>
              <a:rPr lang="en-US"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Age</a:t>
            </a:r>
            <a:r>
              <a:rPr lang="en-US" sz="1300">
                <a:solidFill>
                  <a:schemeClr val="dk1"/>
                </a:solidFill>
              </a:rPr>
              <a:t> consistently ranked as the top predictor across all models</a:t>
            </a:r>
            <a:br>
              <a:rPr lang="en-US"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Severe Periodontitis</a:t>
            </a:r>
            <a:r>
              <a:rPr lang="en-US" sz="1300">
                <a:solidFill>
                  <a:schemeClr val="dk1"/>
                </a:solidFill>
              </a:rPr>
              <a:t> emerged as the </a:t>
            </a:r>
            <a:r>
              <a:rPr b="1" lang="en-US" sz="1300">
                <a:solidFill>
                  <a:schemeClr val="dk1"/>
                </a:solidFill>
              </a:rPr>
              <a:t>#2 predictor</a:t>
            </a:r>
            <a:r>
              <a:rPr lang="en-US" sz="1300">
                <a:solidFill>
                  <a:schemeClr val="dk1"/>
                </a:solidFill>
              </a:rPr>
              <a:t> in XGBoost but was </a:t>
            </a:r>
            <a:r>
              <a:rPr b="1" lang="en-US" sz="1300">
                <a:solidFill>
                  <a:schemeClr val="dk1"/>
                </a:solidFill>
              </a:rPr>
              <a:t>only mid-level</a:t>
            </a:r>
            <a:r>
              <a:rPr lang="en-US" sz="1300">
                <a:solidFill>
                  <a:schemeClr val="dk1"/>
                </a:solidFill>
              </a:rPr>
              <a:t> in Poisson</a:t>
            </a:r>
            <a:br>
              <a:rPr lang="en-US"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Dietary factors</a:t>
            </a:r>
            <a:r>
              <a:rPr lang="en-US" sz="1300">
                <a:solidFill>
                  <a:schemeClr val="dk1"/>
                </a:solidFill>
              </a:rPr>
              <a:t> (added sugar, saturated fat, sodium) were important in all models but more prominent in Random Forest</a:t>
            </a:r>
            <a:br>
              <a:rPr lang="en-US"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Machine learning models detect nonlinear patterns</a:t>
            </a:r>
            <a:r>
              <a:rPr lang="en-US" sz="1300">
                <a:solidFill>
                  <a:schemeClr val="dk1"/>
                </a:solidFill>
              </a:rPr>
              <a:t> and </a:t>
            </a:r>
            <a:r>
              <a:rPr b="1" lang="en-US" sz="1300">
                <a:solidFill>
                  <a:schemeClr val="dk1"/>
                </a:solidFill>
              </a:rPr>
              <a:t>variable interactions</a:t>
            </a:r>
            <a:r>
              <a:rPr lang="en-US" sz="1300">
                <a:solidFill>
                  <a:schemeClr val="dk1"/>
                </a:solidFill>
              </a:rPr>
              <a:t> not captured by Poisson regression</a:t>
            </a:r>
            <a:endParaRPr sz="1300">
              <a:solidFill>
                <a:schemeClr val="dk1"/>
              </a:solidFill>
            </a:endParaRPr>
          </a:p>
        </p:txBody>
      </p:sp>
      <p:sp>
        <p:nvSpPr>
          <p:cNvPr id="913" name="Google Shape;913;p97"/>
          <p:cNvSpPr/>
          <p:nvPr/>
        </p:nvSpPr>
        <p:spPr>
          <a:xfrm>
            <a:off x="4915900" y="1529400"/>
            <a:ext cx="2741400" cy="3945000"/>
          </a:xfrm>
          <a:prstGeom prst="rect">
            <a:avLst/>
          </a:prstGeom>
          <a:noFill/>
          <a:ln cap="flat" cmpd="sng" w="28575">
            <a:solidFill>
              <a:srgbClr val="8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8"/>
          <p:cNvSpPr/>
          <p:nvPr/>
        </p:nvSpPr>
        <p:spPr>
          <a:xfrm>
            <a:off x="9294160" y="315972"/>
            <a:ext cx="2777100" cy="6036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9" name="Google Shape;919;p98"/>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20" name="Google Shape;920;p98"/>
          <p:cNvPicPr preferRelativeResize="0"/>
          <p:nvPr/>
        </p:nvPicPr>
        <p:blipFill>
          <a:blip r:embed="rId3">
            <a:alphaModFix/>
          </a:blip>
          <a:stretch>
            <a:fillRect/>
          </a:stretch>
        </p:blipFill>
        <p:spPr>
          <a:xfrm>
            <a:off x="578751" y="2963038"/>
            <a:ext cx="1136375" cy="887300"/>
          </a:xfrm>
          <a:prstGeom prst="rect">
            <a:avLst/>
          </a:prstGeom>
          <a:noFill/>
          <a:ln>
            <a:noFill/>
          </a:ln>
        </p:spPr>
      </p:pic>
      <p:cxnSp>
        <p:nvCxnSpPr>
          <p:cNvPr id="921" name="Google Shape;921;p98"/>
          <p:cNvCxnSpPr/>
          <p:nvPr/>
        </p:nvCxnSpPr>
        <p:spPr>
          <a:xfrm flipH="1">
            <a:off x="1715126" y="3406388"/>
            <a:ext cx="507000" cy="600"/>
          </a:xfrm>
          <a:prstGeom prst="bentConnector3">
            <a:avLst>
              <a:gd fmla="val 50000" name="adj1"/>
            </a:avLst>
          </a:prstGeom>
          <a:noFill/>
          <a:ln cap="flat" cmpd="sng" w="19050">
            <a:solidFill>
              <a:schemeClr val="dk1"/>
            </a:solidFill>
            <a:prstDash val="solid"/>
            <a:round/>
            <a:headEnd len="med" w="med" type="triangle"/>
            <a:tailEnd len="med" w="med" type="none"/>
          </a:ln>
        </p:spPr>
      </p:cxnSp>
      <p:cxnSp>
        <p:nvCxnSpPr>
          <p:cNvPr id="922" name="Google Shape;922;p98"/>
          <p:cNvCxnSpPr/>
          <p:nvPr/>
        </p:nvCxnSpPr>
        <p:spPr>
          <a:xfrm flipH="1" rot="-5400000">
            <a:off x="4762090" y="4156360"/>
            <a:ext cx="373800" cy="9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923" name="Google Shape;923;p98"/>
          <p:cNvCxnSpPr>
            <a:stCxn id="924" idx="1"/>
            <a:endCxn id="925" idx="1"/>
          </p:cNvCxnSpPr>
          <p:nvPr/>
        </p:nvCxnSpPr>
        <p:spPr>
          <a:xfrm rot="10800000">
            <a:off x="943475" y="1593084"/>
            <a:ext cx="2094300" cy="3394200"/>
          </a:xfrm>
          <a:prstGeom prst="bentConnector3">
            <a:avLst>
              <a:gd fmla="val 127177" name="adj1"/>
            </a:avLst>
          </a:prstGeom>
          <a:noFill/>
          <a:ln cap="flat" cmpd="sng" w="19050">
            <a:solidFill>
              <a:schemeClr val="dk1"/>
            </a:solidFill>
            <a:prstDash val="solid"/>
            <a:round/>
            <a:headEnd len="med" w="med" type="none"/>
            <a:tailEnd len="med" w="med" type="triangle"/>
          </a:ln>
        </p:spPr>
      </p:cxnSp>
      <p:pic>
        <p:nvPicPr>
          <p:cNvPr id="926" name="Google Shape;926;p98"/>
          <p:cNvPicPr preferRelativeResize="0"/>
          <p:nvPr/>
        </p:nvPicPr>
        <p:blipFill>
          <a:blip r:embed="rId4">
            <a:alphaModFix/>
          </a:blip>
          <a:stretch>
            <a:fillRect/>
          </a:stretch>
        </p:blipFill>
        <p:spPr>
          <a:xfrm>
            <a:off x="9110241" y="2100825"/>
            <a:ext cx="2060076" cy="2436250"/>
          </a:xfrm>
          <a:prstGeom prst="rect">
            <a:avLst/>
          </a:prstGeom>
          <a:noFill/>
          <a:ln>
            <a:noFill/>
          </a:ln>
        </p:spPr>
      </p:pic>
      <p:pic>
        <p:nvPicPr>
          <p:cNvPr id="927" name="Google Shape;927;p98"/>
          <p:cNvPicPr preferRelativeResize="0"/>
          <p:nvPr/>
        </p:nvPicPr>
        <p:blipFill>
          <a:blip r:embed="rId5">
            <a:alphaModFix/>
          </a:blip>
          <a:stretch>
            <a:fillRect/>
          </a:stretch>
        </p:blipFill>
        <p:spPr>
          <a:xfrm>
            <a:off x="7227700" y="4359983"/>
            <a:ext cx="1633775" cy="1139850"/>
          </a:xfrm>
          <a:prstGeom prst="rect">
            <a:avLst/>
          </a:prstGeom>
          <a:noFill/>
          <a:ln>
            <a:noFill/>
          </a:ln>
        </p:spPr>
      </p:pic>
      <p:sp>
        <p:nvSpPr>
          <p:cNvPr id="928" name="Google Shape;928;p98"/>
          <p:cNvSpPr/>
          <p:nvPr/>
        </p:nvSpPr>
        <p:spPr>
          <a:xfrm>
            <a:off x="6860213" y="4897950"/>
            <a:ext cx="244200" cy="2028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9" name="Google Shape;929;p98"/>
          <p:cNvCxnSpPr>
            <a:stCxn id="927" idx="3"/>
            <a:endCxn id="926" idx="2"/>
          </p:cNvCxnSpPr>
          <p:nvPr/>
        </p:nvCxnSpPr>
        <p:spPr>
          <a:xfrm flipH="1" rot="10800000">
            <a:off x="8861474" y="4537208"/>
            <a:ext cx="1278900" cy="392700"/>
          </a:xfrm>
          <a:prstGeom prst="bentConnector2">
            <a:avLst/>
          </a:prstGeom>
          <a:noFill/>
          <a:ln cap="flat" cmpd="sng" w="19050">
            <a:solidFill>
              <a:schemeClr val="dk1"/>
            </a:solidFill>
            <a:prstDash val="solid"/>
            <a:round/>
            <a:headEnd len="med" w="med" type="none"/>
            <a:tailEnd len="med" w="med" type="triangle"/>
          </a:ln>
        </p:spPr>
      </p:cxnSp>
      <p:sp>
        <p:nvSpPr>
          <p:cNvPr id="930" name="Google Shape;930;p98"/>
          <p:cNvSpPr/>
          <p:nvPr/>
        </p:nvSpPr>
        <p:spPr>
          <a:xfrm>
            <a:off x="9171375" y="5031300"/>
            <a:ext cx="969000" cy="3018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DOC-M Model</a:t>
            </a:r>
            <a:endParaRPr b="1" sz="900"/>
          </a:p>
        </p:txBody>
      </p:sp>
      <p:sp>
        <p:nvSpPr>
          <p:cNvPr id="931" name="Google Shape;931;p98"/>
          <p:cNvSpPr/>
          <p:nvPr/>
        </p:nvSpPr>
        <p:spPr>
          <a:xfrm>
            <a:off x="9642772" y="402547"/>
            <a:ext cx="2355300" cy="42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Direct effects on health </a:t>
            </a:r>
            <a:endParaRPr sz="900"/>
          </a:p>
          <a:p>
            <a:pPr indent="0" lvl="0" marL="0" rtl="0" algn="l">
              <a:spcBef>
                <a:spcPts val="0"/>
              </a:spcBef>
              <a:spcAft>
                <a:spcPts val="0"/>
              </a:spcAft>
              <a:buNone/>
            </a:pPr>
            <a:r>
              <a:rPr lang="en-US" sz="900"/>
              <a:t>(mediated through intermediate outcomes)</a:t>
            </a:r>
            <a:endParaRPr sz="900"/>
          </a:p>
        </p:txBody>
      </p:sp>
      <p:cxnSp>
        <p:nvCxnSpPr>
          <p:cNvPr id="932" name="Google Shape;932;p98"/>
          <p:cNvCxnSpPr/>
          <p:nvPr/>
        </p:nvCxnSpPr>
        <p:spPr>
          <a:xfrm flipH="1">
            <a:off x="9349960" y="614947"/>
            <a:ext cx="244200" cy="300"/>
          </a:xfrm>
          <a:prstGeom prst="straightConnector1">
            <a:avLst/>
          </a:prstGeom>
          <a:noFill/>
          <a:ln cap="flat" cmpd="sng" w="9525">
            <a:solidFill>
              <a:schemeClr val="dk1"/>
            </a:solidFill>
            <a:prstDash val="solid"/>
            <a:round/>
            <a:headEnd len="med" w="med" type="none"/>
            <a:tailEnd len="med" w="med" type="triangle"/>
          </a:ln>
        </p:spPr>
      </p:cxnSp>
      <p:pic>
        <p:nvPicPr>
          <p:cNvPr id="933" name="Google Shape;933;p98"/>
          <p:cNvPicPr preferRelativeResize="0"/>
          <p:nvPr/>
        </p:nvPicPr>
        <p:blipFill>
          <a:blip r:embed="rId6">
            <a:alphaModFix/>
          </a:blip>
          <a:stretch>
            <a:fillRect/>
          </a:stretch>
        </p:blipFill>
        <p:spPr>
          <a:xfrm>
            <a:off x="2229100" y="2683431"/>
            <a:ext cx="5439779" cy="1268500"/>
          </a:xfrm>
          <a:prstGeom prst="rect">
            <a:avLst/>
          </a:prstGeom>
          <a:noFill/>
          <a:ln>
            <a:noFill/>
          </a:ln>
        </p:spPr>
      </p:pic>
      <p:cxnSp>
        <p:nvCxnSpPr>
          <p:cNvPr id="934" name="Google Shape;934;p98"/>
          <p:cNvCxnSpPr/>
          <p:nvPr/>
        </p:nvCxnSpPr>
        <p:spPr>
          <a:xfrm flipH="1" rot="-5400000">
            <a:off x="4797627" y="2526198"/>
            <a:ext cx="301500" cy="600"/>
          </a:xfrm>
          <a:prstGeom prst="bentConnector3">
            <a:avLst>
              <a:gd fmla="val 50000" name="adj1"/>
            </a:avLst>
          </a:prstGeom>
          <a:noFill/>
          <a:ln cap="flat" cmpd="sng" w="19050">
            <a:solidFill>
              <a:schemeClr val="dk1"/>
            </a:solidFill>
            <a:prstDash val="solid"/>
            <a:round/>
            <a:headEnd len="med" w="med" type="none"/>
            <a:tailEnd len="med" w="med" type="triangle"/>
          </a:ln>
        </p:spPr>
      </p:cxnSp>
      <p:cxnSp>
        <p:nvCxnSpPr>
          <p:cNvPr id="935" name="Google Shape;935;p98"/>
          <p:cNvCxnSpPr>
            <a:stCxn id="933" idx="3"/>
            <a:endCxn id="926" idx="1"/>
          </p:cNvCxnSpPr>
          <p:nvPr/>
        </p:nvCxnSpPr>
        <p:spPr>
          <a:xfrm>
            <a:off x="7668879" y="3317681"/>
            <a:ext cx="1441500" cy="1200"/>
          </a:xfrm>
          <a:prstGeom prst="bentConnector3">
            <a:avLst>
              <a:gd fmla="val 49995" name="adj1"/>
            </a:avLst>
          </a:prstGeom>
          <a:noFill/>
          <a:ln cap="flat" cmpd="sng" w="19050">
            <a:solidFill>
              <a:schemeClr val="dk1"/>
            </a:solidFill>
            <a:prstDash val="solid"/>
            <a:round/>
            <a:headEnd len="med" w="med" type="none"/>
            <a:tailEnd len="med" w="med" type="triangle"/>
          </a:ln>
        </p:spPr>
      </p:cxnSp>
      <p:pic>
        <p:nvPicPr>
          <p:cNvPr id="924" name="Google Shape;924;p98"/>
          <p:cNvPicPr preferRelativeResize="0"/>
          <p:nvPr/>
        </p:nvPicPr>
        <p:blipFill>
          <a:blip r:embed="rId7">
            <a:alphaModFix/>
          </a:blip>
          <a:stretch>
            <a:fillRect/>
          </a:stretch>
        </p:blipFill>
        <p:spPr>
          <a:xfrm>
            <a:off x="3037775" y="4293617"/>
            <a:ext cx="3822450" cy="1387334"/>
          </a:xfrm>
          <a:prstGeom prst="rect">
            <a:avLst/>
          </a:prstGeom>
          <a:noFill/>
          <a:ln>
            <a:noFill/>
          </a:ln>
        </p:spPr>
      </p:pic>
      <p:pic>
        <p:nvPicPr>
          <p:cNvPr id="925" name="Google Shape;925;p98"/>
          <p:cNvPicPr preferRelativeResize="0"/>
          <p:nvPr/>
        </p:nvPicPr>
        <p:blipFill>
          <a:blip r:embed="rId8">
            <a:alphaModFix/>
          </a:blip>
          <a:stretch>
            <a:fillRect/>
          </a:stretch>
        </p:blipFill>
        <p:spPr>
          <a:xfrm>
            <a:off x="943389" y="711840"/>
            <a:ext cx="8011200" cy="1762475"/>
          </a:xfrm>
          <a:prstGeom prst="rect">
            <a:avLst/>
          </a:prstGeom>
          <a:noFill/>
          <a:ln>
            <a:noFill/>
          </a:ln>
        </p:spPr>
      </p:pic>
      <p:sp>
        <p:nvSpPr>
          <p:cNvPr id="936" name="Google Shape;936;p98"/>
          <p:cNvSpPr/>
          <p:nvPr/>
        </p:nvSpPr>
        <p:spPr>
          <a:xfrm>
            <a:off x="2143125" y="2568500"/>
            <a:ext cx="5637900" cy="31998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99"/>
          <p:cNvSpPr txBox="1"/>
          <p:nvPr>
            <p:ph type="title"/>
          </p:nvPr>
        </p:nvSpPr>
        <p:spPr>
          <a:xfrm>
            <a:off x="457200" y="319100"/>
            <a:ext cx="11271300" cy="688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T2D Progression Model </a:t>
            </a:r>
            <a:endParaRPr sz="3200"/>
          </a:p>
        </p:txBody>
      </p:sp>
      <p:sp>
        <p:nvSpPr>
          <p:cNvPr id="942" name="Google Shape;942;p99"/>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43" name="Google Shape;943;p99"/>
          <p:cNvPicPr preferRelativeResize="0"/>
          <p:nvPr/>
        </p:nvPicPr>
        <p:blipFill>
          <a:blip r:embed="rId3">
            <a:alphaModFix/>
          </a:blip>
          <a:stretch>
            <a:fillRect/>
          </a:stretch>
        </p:blipFill>
        <p:spPr>
          <a:xfrm>
            <a:off x="0" y="1501042"/>
            <a:ext cx="6332274" cy="3912475"/>
          </a:xfrm>
          <a:prstGeom prst="rect">
            <a:avLst/>
          </a:prstGeom>
          <a:noFill/>
          <a:ln>
            <a:noFill/>
          </a:ln>
        </p:spPr>
      </p:pic>
      <p:pic>
        <p:nvPicPr>
          <p:cNvPr id="944" name="Google Shape;944;p99"/>
          <p:cNvPicPr preferRelativeResize="0"/>
          <p:nvPr/>
        </p:nvPicPr>
        <p:blipFill>
          <a:blip r:embed="rId4">
            <a:alphaModFix/>
          </a:blip>
          <a:stretch>
            <a:fillRect/>
          </a:stretch>
        </p:blipFill>
        <p:spPr>
          <a:xfrm>
            <a:off x="6332274" y="1788675"/>
            <a:ext cx="5859725" cy="3620473"/>
          </a:xfrm>
          <a:prstGeom prst="rect">
            <a:avLst/>
          </a:prstGeom>
          <a:noFill/>
          <a:ln>
            <a:noFill/>
          </a:ln>
        </p:spPr>
      </p:pic>
      <p:sp>
        <p:nvSpPr>
          <p:cNvPr id="945" name="Google Shape;945;p99"/>
          <p:cNvSpPr/>
          <p:nvPr/>
        </p:nvSpPr>
        <p:spPr>
          <a:xfrm>
            <a:off x="9276000" y="4078375"/>
            <a:ext cx="2740800" cy="1458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idx="1" type="body"/>
          </p:nvPr>
        </p:nvSpPr>
        <p:spPr>
          <a:xfrm>
            <a:off x="555825" y="1321877"/>
            <a:ext cx="11271300" cy="1964700"/>
          </a:xfrm>
          <a:prstGeom prst="rect">
            <a:avLst/>
          </a:prstGeom>
        </p:spPr>
        <p:txBody>
          <a:bodyPr anchorCtr="0" anchor="t" bIns="274300"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800"/>
              <a:t>Introduction</a:t>
            </a:r>
            <a:endParaRPr b="1" sz="1800"/>
          </a:p>
          <a:p>
            <a:pPr indent="-330200" lvl="0" marL="457200" rtl="0" algn="l">
              <a:lnSpc>
                <a:spcPct val="115000"/>
              </a:lnSpc>
              <a:spcBef>
                <a:spcPts val="1200"/>
              </a:spcBef>
              <a:spcAft>
                <a:spcPts val="0"/>
              </a:spcAft>
              <a:buClr>
                <a:schemeClr val="dk1"/>
              </a:buClr>
              <a:buSzPts val="1600"/>
              <a:buChar char="●"/>
            </a:pPr>
            <a:r>
              <a:rPr b="1" lang="en-US" sz="1600"/>
              <a:t>Microsimulation models</a:t>
            </a:r>
            <a:r>
              <a:rPr lang="en-US" sz="1600"/>
              <a:t> are widely used to simulate chronic disease trajectories, particularly in </a:t>
            </a:r>
            <a:r>
              <a:rPr b="1" lang="en-US" sz="1600"/>
              <a:t>diabetes, obesity, and cardiovascular disease (CVD)</a:t>
            </a:r>
            <a:r>
              <a:rPr lang="en-US" sz="1600"/>
              <a:t>.</a:t>
            </a:r>
            <a:endParaRPr sz="1600"/>
          </a:p>
          <a:p>
            <a:pPr indent="-330200" lvl="0" marL="457200" rtl="0" algn="l">
              <a:lnSpc>
                <a:spcPct val="115000"/>
              </a:lnSpc>
              <a:spcBef>
                <a:spcPts val="0"/>
              </a:spcBef>
              <a:spcAft>
                <a:spcPts val="0"/>
              </a:spcAft>
              <a:buClr>
                <a:schemeClr val="dk1"/>
              </a:buClr>
              <a:buSzPts val="1600"/>
              <a:buChar char="●"/>
            </a:pPr>
            <a:r>
              <a:rPr lang="en-US" sz="1600"/>
              <a:t>However, </a:t>
            </a:r>
            <a:r>
              <a:rPr b="1" lang="en-US" sz="1600"/>
              <a:t>oral health conditions</a:t>
            </a:r>
            <a:r>
              <a:rPr lang="en-US" sz="1600"/>
              <a:t> — especially </a:t>
            </a:r>
            <a:r>
              <a:rPr b="1" lang="en-US" sz="1600"/>
              <a:t>periodontal disease</a:t>
            </a:r>
            <a:r>
              <a:rPr lang="en-US" sz="1600"/>
              <a:t> and </a:t>
            </a:r>
            <a:r>
              <a:rPr b="1" lang="en-US" sz="1600"/>
              <a:t>tooth loss</a:t>
            </a:r>
            <a:r>
              <a:rPr lang="en-US" sz="1600"/>
              <a:t> — remain largely </a:t>
            </a:r>
            <a:r>
              <a:rPr b="1" lang="en-US" sz="1600"/>
              <a:t>excluded</a:t>
            </a:r>
            <a:r>
              <a:rPr lang="en-US" sz="1600"/>
              <a:t>, despite their significant impact on </a:t>
            </a:r>
            <a:r>
              <a:rPr b="1" lang="en-US" sz="1600"/>
              <a:t>overall health, diet, and equity</a:t>
            </a:r>
            <a:r>
              <a:rPr lang="en-US" sz="1600"/>
              <a:t>.</a:t>
            </a:r>
            <a:endParaRPr sz="1600"/>
          </a:p>
          <a:p>
            <a:pPr indent="0" lvl="0" marL="0" rtl="0" algn="l">
              <a:lnSpc>
                <a:spcPct val="115000"/>
              </a:lnSpc>
              <a:spcBef>
                <a:spcPts val="1200"/>
              </a:spcBef>
              <a:spcAft>
                <a:spcPts val="0"/>
              </a:spcAft>
              <a:buNone/>
            </a:pPr>
            <a:r>
              <a:rPr b="1" lang="en-US" sz="1800"/>
              <a:t>Key Components in Oral Health Microsimulation Models</a:t>
            </a:r>
            <a:endParaRPr sz="1800"/>
          </a:p>
          <a:p>
            <a:pPr indent="0" lvl="0" marL="0" rtl="0" algn="l">
              <a:spcBef>
                <a:spcPts val="1200"/>
              </a:spcBef>
              <a:spcAft>
                <a:spcPts val="0"/>
              </a:spcAft>
              <a:buNone/>
            </a:pPr>
            <a:r>
              <a:t/>
            </a:r>
            <a:endParaRPr sz="1800"/>
          </a:p>
        </p:txBody>
      </p:sp>
      <p:sp>
        <p:nvSpPr>
          <p:cNvPr id="143" name="Google Shape;143;p19"/>
          <p:cNvSpPr txBox="1"/>
          <p:nvPr>
            <p:ph type="title"/>
          </p:nvPr>
        </p:nvSpPr>
        <p:spPr>
          <a:xfrm>
            <a:off x="457200" y="297125"/>
            <a:ext cx="12129600" cy="8868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solidFill>
                  <a:srgbClr val="801F17"/>
                </a:solidFill>
              </a:rPr>
              <a:t>Oral Health Microsimulation Models: Current Development, Gaps, and the DOC-M Integration</a:t>
            </a:r>
            <a:endParaRPr sz="3200">
              <a:solidFill>
                <a:srgbClr val="801F17"/>
              </a:solidFill>
            </a:endParaRPr>
          </a:p>
        </p:txBody>
      </p:sp>
      <p:sp>
        <p:nvSpPr>
          <p:cNvPr id="144" name="Google Shape;144;p19"/>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45" name="Google Shape;145;p19"/>
          <p:cNvSpPr/>
          <p:nvPr/>
        </p:nvSpPr>
        <p:spPr>
          <a:xfrm>
            <a:off x="2127525" y="3579064"/>
            <a:ext cx="2109900" cy="923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Periodontal Disease Progression</a:t>
            </a:r>
            <a:endParaRPr b="1"/>
          </a:p>
        </p:txBody>
      </p:sp>
      <p:sp>
        <p:nvSpPr>
          <p:cNvPr id="146" name="Google Shape;146;p19"/>
          <p:cNvSpPr/>
          <p:nvPr/>
        </p:nvSpPr>
        <p:spPr>
          <a:xfrm>
            <a:off x="4899787" y="3549028"/>
            <a:ext cx="2109900" cy="923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Tooth Loss Progression</a:t>
            </a:r>
            <a:endParaRPr b="1"/>
          </a:p>
        </p:txBody>
      </p:sp>
      <p:sp>
        <p:nvSpPr>
          <p:cNvPr id="147" name="Google Shape;147;p19"/>
          <p:cNvSpPr/>
          <p:nvPr/>
        </p:nvSpPr>
        <p:spPr>
          <a:xfrm>
            <a:off x="7672078" y="3541925"/>
            <a:ext cx="2109900" cy="923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Health Behaviours &amp; Lifestyle Risks</a:t>
            </a:r>
            <a:endParaRPr b="1"/>
          </a:p>
        </p:txBody>
      </p:sp>
      <p:sp>
        <p:nvSpPr>
          <p:cNvPr id="148" name="Google Shape;148;p19"/>
          <p:cNvSpPr/>
          <p:nvPr/>
        </p:nvSpPr>
        <p:spPr>
          <a:xfrm>
            <a:off x="3253619" y="4638162"/>
            <a:ext cx="2109900" cy="923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Socioeconomic Factors</a:t>
            </a:r>
            <a:endParaRPr b="1"/>
          </a:p>
        </p:txBody>
      </p:sp>
      <p:sp>
        <p:nvSpPr>
          <p:cNvPr id="149" name="Google Shape;149;p19"/>
          <p:cNvSpPr/>
          <p:nvPr/>
        </p:nvSpPr>
        <p:spPr>
          <a:xfrm>
            <a:off x="6633610" y="4638175"/>
            <a:ext cx="2109900" cy="923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Chronic Disease</a:t>
            </a:r>
            <a:endParaRPr b="1"/>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00"/>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51" name="Google Shape;951;p100"/>
          <p:cNvSpPr txBox="1"/>
          <p:nvPr>
            <p:ph type="title"/>
          </p:nvPr>
        </p:nvSpPr>
        <p:spPr>
          <a:xfrm>
            <a:off x="457200" y="319100"/>
            <a:ext cx="11271300" cy="688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CV</a:t>
            </a:r>
            <a:r>
              <a:rPr lang="en-US" sz="3200"/>
              <a:t>D Progression Model </a:t>
            </a:r>
            <a:endParaRPr sz="3200"/>
          </a:p>
        </p:txBody>
      </p:sp>
      <p:pic>
        <p:nvPicPr>
          <p:cNvPr id="952" name="Google Shape;952;p100"/>
          <p:cNvPicPr preferRelativeResize="0"/>
          <p:nvPr/>
        </p:nvPicPr>
        <p:blipFill>
          <a:blip r:embed="rId3">
            <a:alphaModFix/>
          </a:blip>
          <a:stretch>
            <a:fillRect/>
          </a:stretch>
        </p:blipFill>
        <p:spPr>
          <a:xfrm>
            <a:off x="6096000" y="1624675"/>
            <a:ext cx="6095999" cy="3766448"/>
          </a:xfrm>
          <a:prstGeom prst="rect">
            <a:avLst/>
          </a:prstGeom>
          <a:noFill/>
          <a:ln>
            <a:noFill/>
          </a:ln>
        </p:spPr>
      </p:pic>
      <p:sp>
        <p:nvSpPr>
          <p:cNvPr id="953" name="Google Shape;953;p100"/>
          <p:cNvSpPr/>
          <p:nvPr/>
        </p:nvSpPr>
        <p:spPr>
          <a:xfrm>
            <a:off x="9227450" y="4029825"/>
            <a:ext cx="2740800" cy="1458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54" name="Google Shape;954;p100"/>
          <p:cNvPicPr preferRelativeResize="0"/>
          <p:nvPr/>
        </p:nvPicPr>
        <p:blipFill>
          <a:blip r:embed="rId4">
            <a:alphaModFix/>
          </a:blip>
          <a:stretch>
            <a:fillRect/>
          </a:stretch>
        </p:blipFill>
        <p:spPr>
          <a:xfrm>
            <a:off x="0" y="1466875"/>
            <a:ext cx="6095999" cy="3766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1"/>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60" name="Google Shape;960;p101"/>
          <p:cNvPicPr preferRelativeResize="0"/>
          <p:nvPr/>
        </p:nvPicPr>
        <p:blipFill rotWithShape="1">
          <a:blip r:embed="rId3">
            <a:alphaModFix/>
          </a:blip>
          <a:srcRect b="0" l="0" r="2903" t="0"/>
          <a:stretch/>
        </p:blipFill>
        <p:spPr>
          <a:xfrm>
            <a:off x="6007450" y="1559425"/>
            <a:ext cx="6184549" cy="3935551"/>
          </a:xfrm>
          <a:prstGeom prst="rect">
            <a:avLst/>
          </a:prstGeom>
          <a:noFill/>
          <a:ln>
            <a:noFill/>
          </a:ln>
        </p:spPr>
      </p:pic>
      <p:sp>
        <p:nvSpPr>
          <p:cNvPr id="961" name="Google Shape;961;p101"/>
          <p:cNvSpPr txBox="1"/>
          <p:nvPr>
            <p:ph type="title"/>
          </p:nvPr>
        </p:nvSpPr>
        <p:spPr>
          <a:xfrm>
            <a:off x="457200" y="319100"/>
            <a:ext cx="11271300" cy="688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Arthritis</a:t>
            </a:r>
            <a:r>
              <a:rPr lang="en-US" sz="3200"/>
              <a:t> Progression Model </a:t>
            </a:r>
            <a:endParaRPr sz="3200"/>
          </a:p>
        </p:txBody>
      </p:sp>
      <p:sp>
        <p:nvSpPr>
          <p:cNvPr id="962" name="Google Shape;962;p101"/>
          <p:cNvSpPr/>
          <p:nvPr/>
        </p:nvSpPr>
        <p:spPr>
          <a:xfrm>
            <a:off x="9281113" y="4056675"/>
            <a:ext cx="2740800" cy="1458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3" name="Google Shape;963;p101"/>
          <p:cNvPicPr preferRelativeResize="0"/>
          <p:nvPr/>
        </p:nvPicPr>
        <p:blipFill>
          <a:blip r:embed="rId4">
            <a:alphaModFix/>
          </a:blip>
          <a:stretch>
            <a:fillRect/>
          </a:stretch>
        </p:blipFill>
        <p:spPr>
          <a:xfrm>
            <a:off x="0" y="1502525"/>
            <a:ext cx="6095999" cy="37664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02"/>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69" name="Google Shape;969;p102"/>
          <p:cNvPicPr preferRelativeResize="0"/>
          <p:nvPr/>
        </p:nvPicPr>
        <p:blipFill rotWithShape="1">
          <a:blip r:embed="rId3">
            <a:alphaModFix/>
          </a:blip>
          <a:srcRect b="0" l="0" r="2789" t="0"/>
          <a:stretch/>
        </p:blipFill>
        <p:spPr>
          <a:xfrm>
            <a:off x="6096000" y="1491700"/>
            <a:ext cx="6095999" cy="3874599"/>
          </a:xfrm>
          <a:prstGeom prst="rect">
            <a:avLst/>
          </a:prstGeom>
          <a:noFill/>
          <a:ln>
            <a:noFill/>
          </a:ln>
        </p:spPr>
      </p:pic>
      <p:sp>
        <p:nvSpPr>
          <p:cNvPr id="970" name="Google Shape;970;p102"/>
          <p:cNvSpPr/>
          <p:nvPr/>
        </p:nvSpPr>
        <p:spPr>
          <a:xfrm>
            <a:off x="9321363" y="3951950"/>
            <a:ext cx="2740800" cy="1458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1" name="Google Shape;971;p102"/>
          <p:cNvSpPr txBox="1"/>
          <p:nvPr>
            <p:ph type="title"/>
          </p:nvPr>
        </p:nvSpPr>
        <p:spPr>
          <a:xfrm>
            <a:off x="457200" y="319100"/>
            <a:ext cx="11271300" cy="688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Cancer</a:t>
            </a:r>
            <a:r>
              <a:rPr lang="en-US" sz="3200"/>
              <a:t> Progression Model </a:t>
            </a:r>
            <a:endParaRPr sz="3200"/>
          </a:p>
        </p:txBody>
      </p:sp>
      <p:pic>
        <p:nvPicPr>
          <p:cNvPr id="972" name="Google Shape;972;p102"/>
          <p:cNvPicPr preferRelativeResize="0"/>
          <p:nvPr/>
        </p:nvPicPr>
        <p:blipFill>
          <a:blip r:embed="rId4">
            <a:alphaModFix/>
          </a:blip>
          <a:stretch>
            <a:fillRect/>
          </a:stretch>
        </p:blipFill>
        <p:spPr>
          <a:xfrm>
            <a:off x="0" y="1520437"/>
            <a:ext cx="6178025" cy="3817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03"/>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78" name="Google Shape;978;p103"/>
          <p:cNvPicPr preferRelativeResize="0"/>
          <p:nvPr/>
        </p:nvPicPr>
        <p:blipFill rotWithShape="1">
          <a:blip r:embed="rId3">
            <a:alphaModFix/>
          </a:blip>
          <a:srcRect b="0" l="0" r="2987" t="0"/>
          <a:stretch/>
        </p:blipFill>
        <p:spPr>
          <a:xfrm>
            <a:off x="6243950" y="1676950"/>
            <a:ext cx="5948051" cy="3788151"/>
          </a:xfrm>
          <a:prstGeom prst="rect">
            <a:avLst/>
          </a:prstGeom>
          <a:noFill/>
          <a:ln>
            <a:noFill/>
          </a:ln>
        </p:spPr>
      </p:pic>
      <p:sp>
        <p:nvSpPr>
          <p:cNvPr id="979" name="Google Shape;979;p103"/>
          <p:cNvSpPr txBox="1"/>
          <p:nvPr>
            <p:ph type="title"/>
          </p:nvPr>
        </p:nvSpPr>
        <p:spPr>
          <a:xfrm>
            <a:off x="457200" y="319100"/>
            <a:ext cx="11271300" cy="688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High Cholesterol</a:t>
            </a:r>
            <a:r>
              <a:rPr lang="en-US" sz="3200"/>
              <a:t> Progression Model </a:t>
            </a:r>
            <a:endParaRPr sz="3200"/>
          </a:p>
        </p:txBody>
      </p:sp>
      <p:pic>
        <p:nvPicPr>
          <p:cNvPr id="980" name="Google Shape;980;p103"/>
          <p:cNvPicPr preferRelativeResize="0"/>
          <p:nvPr/>
        </p:nvPicPr>
        <p:blipFill>
          <a:blip r:embed="rId4">
            <a:alphaModFix/>
          </a:blip>
          <a:stretch>
            <a:fillRect/>
          </a:stretch>
        </p:blipFill>
        <p:spPr>
          <a:xfrm>
            <a:off x="80500" y="1500063"/>
            <a:ext cx="6243951" cy="3857876"/>
          </a:xfrm>
          <a:prstGeom prst="rect">
            <a:avLst/>
          </a:prstGeom>
          <a:noFill/>
          <a:ln>
            <a:noFill/>
          </a:ln>
        </p:spPr>
      </p:pic>
      <p:sp>
        <p:nvSpPr>
          <p:cNvPr id="981" name="Google Shape;981;p103"/>
          <p:cNvSpPr/>
          <p:nvPr/>
        </p:nvSpPr>
        <p:spPr>
          <a:xfrm>
            <a:off x="9361613" y="4287350"/>
            <a:ext cx="2740800" cy="1458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2" name="Google Shape;982;p103"/>
          <p:cNvSpPr txBox="1"/>
          <p:nvPr/>
        </p:nvSpPr>
        <p:spPr>
          <a:xfrm>
            <a:off x="3394125" y="3031925"/>
            <a:ext cx="5272200" cy="688500"/>
          </a:xfrm>
          <a:prstGeom prst="rect">
            <a:avLst/>
          </a:prstGeom>
          <a:solidFill>
            <a:srgbClr val="D4D4D4"/>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rPr>
              <a:t>AUC &lt; 0.7</a:t>
            </a:r>
            <a:r>
              <a:rPr lang="en-US" sz="1600">
                <a:solidFill>
                  <a:schemeClr val="dk1"/>
                </a:solidFill>
              </a:rPr>
              <a:t>, the progression of high cholesterol cannot be captured by this model </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4"/>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88" name="Google Shape;988;p104"/>
          <p:cNvPicPr preferRelativeResize="0"/>
          <p:nvPr/>
        </p:nvPicPr>
        <p:blipFill rotWithShape="1">
          <a:blip r:embed="rId3">
            <a:alphaModFix/>
          </a:blip>
          <a:srcRect b="0" l="0" r="3175" t="0"/>
          <a:stretch/>
        </p:blipFill>
        <p:spPr>
          <a:xfrm>
            <a:off x="6263050" y="1537325"/>
            <a:ext cx="5928951" cy="3783350"/>
          </a:xfrm>
          <a:prstGeom prst="rect">
            <a:avLst/>
          </a:prstGeom>
          <a:noFill/>
          <a:ln>
            <a:noFill/>
          </a:ln>
        </p:spPr>
      </p:pic>
      <p:sp>
        <p:nvSpPr>
          <p:cNvPr id="989" name="Google Shape;989;p104"/>
          <p:cNvSpPr txBox="1"/>
          <p:nvPr>
            <p:ph type="title"/>
          </p:nvPr>
        </p:nvSpPr>
        <p:spPr>
          <a:xfrm>
            <a:off x="457200" y="319100"/>
            <a:ext cx="11271300" cy="688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Hypertension</a:t>
            </a:r>
            <a:r>
              <a:rPr lang="en-US" sz="3200"/>
              <a:t> Progression Model </a:t>
            </a:r>
            <a:endParaRPr sz="3200"/>
          </a:p>
        </p:txBody>
      </p:sp>
      <p:sp>
        <p:nvSpPr>
          <p:cNvPr id="990" name="Google Shape;990;p104"/>
          <p:cNvSpPr/>
          <p:nvPr/>
        </p:nvSpPr>
        <p:spPr>
          <a:xfrm>
            <a:off x="9348188" y="3925125"/>
            <a:ext cx="2740800" cy="1458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1" name="Google Shape;991;p104"/>
          <p:cNvPicPr preferRelativeResize="0"/>
          <p:nvPr/>
        </p:nvPicPr>
        <p:blipFill>
          <a:blip r:embed="rId4">
            <a:alphaModFix/>
          </a:blip>
          <a:stretch>
            <a:fillRect/>
          </a:stretch>
        </p:blipFill>
        <p:spPr>
          <a:xfrm>
            <a:off x="137750" y="1537325"/>
            <a:ext cx="6123324" cy="378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05"/>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97" name="Google Shape;997;p105"/>
          <p:cNvPicPr preferRelativeResize="0"/>
          <p:nvPr/>
        </p:nvPicPr>
        <p:blipFill rotWithShape="1">
          <a:blip r:embed="rId3">
            <a:alphaModFix/>
          </a:blip>
          <a:srcRect b="0" l="0" r="2610" t="0"/>
          <a:stretch/>
        </p:blipFill>
        <p:spPr>
          <a:xfrm>
            <a:off x="6086211" y="1614537"/>
            <a:ext cx="6105788" cy="3873513"/>
          </a:xfrm>
          <a:prstGeom prst="rect">
            <a:avLst/>
          </a:prstGeom>
          <a:noFill/>
          <a:ln>
            <a:noFill/>
          </a:ln>
        </p:spPr>
      </p:pic>
      <p:sp>
        <p:nvSpPr>
          <p:cNvPr id="998" name="Google Shape;998;p105"/>
          <p:cNvSpPr/>
          <p:nvPr/>
        </p:nvSpPr>
        <p:spPr>
          <a:xfrm>
            <a:off x="9375038" y="4072700"/>
            <a:ext cx="2740800" cy="1458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9" name="Google Shape;999;p105"/>
          <p:cNvSpPr txBox="1"/>
          <p:nvPr>
            <p:ph type="title"/>
          </p:nvPr>
        </p:nvSpPr>
        <p:spPr>
          <a:xfrm>
            <a:off x="457200" y="319100"/>
            <a:ext cx="11271300" cy="688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Asthma</a:t>
            </a:r>
            <a:r>
              <a:rPr lang="en-US" sz="3200"/>
              <a:t> Progression Model </a:t>
            </a:r>
            <a:endParaRPr sz="3200"/>
          </a:p>
        </p:txBody>
      </p:sp>
      <p:pic>
        <p:nvPicPr>
          <p:cNvPr id="1000" name="Google Shape;1000;p105"/>
          <p:cNvPicPr preferRelativeResize="0"/>
          <p:nvPr/>
        </p:nvPicPr>
        <p:blipFill>
          <a:blip r:embed="rId4">
            <a:alphaModFix/>
          </a:blip>
          <a:stretch>
            <a:fillRect/>
          </a:stretch>
        </p:blipFill>
        <p:spPr>
          <a:xfrm>
            <a:off x="0" y="1542750"/>
            <a:ext cx="6105799" cy="3772507"/>
          </a:xfrm>
          <a:prstGeom prst="rect">
            <a:avLst/>
          </a:prstGeom>
          <a:noFill/>
          <a:ln>
            <a:noFill/>
          </a:ln>
        </p:spPr>
      </p:pic>
      <p:sp>
        <p:nvSpPr>
          <p:cNvPr id="1001" name="Google Shape;1001;p105"/>
          <p:cNvSpPr txBox="1"/>
          <p:nvPr/>
        </p:nvSpPr>
        <p:spPr>
          <a:xfrm>
            <a:off x="3394125" y="3031925"/>
            <a:ext cx="5272200" cy="688500"/>
          </a:xfrm>
          <a:prstGeom prst="rect">
            <a:avLst/>
          </a:prstGeom>
          <a:solidFill>
            <a:srgbClr val="D4D4D4"/>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rPr>
              <a:t>AUC &lt; 0.7</a:t>
            </a:r>
            <a:r>
              <a:rPr lang="en-US" sz="1600">
                <a:solidFill>
                  <a:schemeClr val="dk1"/>
                </a:solidFill>
              </a:rPr>
              <a:t>, the progression of asthma cannot be captured by this model </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06"/>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07" name="Google Shape;1007;p106"/>
          <p:cNvPicPr preferRelativeResize="0"/>
          <p:nvPr/>
        </p:nvPicPr>
        <p:blipFill rotWithShape="1">
          <a:blip r:embed="rId3">
            <a:alphaModFix/>
          </a:blip>
          <a:srcRect b="0" l="0" r="2940" t="0"/>
          <a:stretch/>
        </p:blipFill>
        <p:spPr>
          <a:xfrm>
            <a:off x="6096000" y="1624837"/>
            <a:ext cx="6095999" cy="3880513"/>
          </a:xfrm>
          <a:prstGeom prst="rect">
            <a:avLst/>
          </a:prstGeom>
          <a:noFill/>
          <a:ln>
            <a:noFill/>
          </a:ln>
        </p:spPr>
      </p:pic>
      <p:sp>
        <p:nvSpPr>
          <p:cNvPr id="1008" name="Google Shape;1008;p106"/>
          <p:cNvSpPr/>
          <p:nvPr/>
        </p:nvSpPr>
        <p:spPr>
          <a:xfrm>
            <a:off x="9375038" y="4086100"/>
            <a:ext cx="2740800" cy="145800"/>
          </a:xfrm>
          <a:prstGeom prst="rect">
            <a:avLst/>
          </a:prstGeom>
          <a:noFill/>
          <a:ln cap="flat" cmpd="sng" w="28575">
            <a:solidFill>
              <a:srgbClr val="B02B2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9" name="Google Shape;1009;p106"/>
          <p:cNvSpPr txBox="1"/>
          <p:nvPr>
            <p:ph type="title"/>
          </p:nvPr>
        </p:nvSpPr>
        <p:spPr>
          <a:xfrm>
            <a:off x="457200" y="319100"/>
            <a:ext cx="11271300" cy="688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Gout</a:t>
            </a:r>
            <a:r>
              <a:rPr lang="en-US" sz="3200"/>
              <a:t> Progression Model </a:t>
            </a:r>
            <a:endParaRPr sz="3200"/>
          </a:p>
        </p:txBody>
      </p:sp>
      <p:pic>
        <p:nvPicPr>
          <p:cNvPr id="1010" name="Google Shape;1010;p106"/>
          <p:cNvPicPr preferRelativeResize="0"/>
          <p:nvPr/>
        </p:nvPicPr>
        <p:blipFill>
          <a:blip r:embed="rId4">
            <a:alphaModFix/>
          </a:blip>
          <a:stretch>
            <a:fillRect/>
          </a:stretch>
        </p:blipFill>
        <p:spPr>
          <a:xfrm>
            <a:off x="0" y="1527137"/>
            <a:ext cx="6156325" cy="380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7"/>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16" name="Google Shape;1016;p107"/>
          <p:cNvSpPr txBox="1"/>
          <p:nvPr>
            <p:ph type="title"/>
          </p:nvPr>
        </p:nvSpPr>
        <p:spPr>
          <a:xfrm>
            <a:off x="457200" y="319100"/>
            <a:ext cx="11271300" cy="6885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BMI</a:t>
            </a:r>
            <a:r>
              <a:rPr lang="en-US" sz="3200"/>
              <a:t> Progression Model </a:t>
            </a:r>
            <a:endParaRPr sz="3200"/>
          </a:p>
        </p:txBody>
      </p:sp>
      <p:pic>
        <p:nvPicPr>
          <p:cNvPr id="1017" name="Google Shape;1017;p107"/>
          <p:cNvPicPr preferRelativeResize="0"/>
          <p:nvPr/>
        </p:nvPicPr>
        <p:blipFill>
          <a:blip r:embed="rId3">
            <a:alphaModFix/>
          </a:blip>
          <a:stretch>
            <a:fillRect/>
          </a:stretch>
        </p:blipFill>
        <p:spPr>
          <a:xfrm>
            <a:off x="1990325" y="1061813"/>
            <a:ext cx="7662592" cy="473438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08"/>
          <p:cNvSpPr txBox="1"/>
          <p:nvPr>
            <p:ph idx="1" type="body"/>
          </p:nvPr>
        </p:nvSpPr>
        <p:spPr>
          <a:xfrm>
            <a:off x="728663" y="1252538"/>
            <a:ext cx="10699800" cy="2641500"/>
          </a:xfrm>
          <a:prstGeom prst="rect">
            <a:avLst/>
          </a:prstGeom>
          <a:noFill/>
          <a:ln>
            <a:noFill/>
          </a:ln>
        </p:spPr>
        <p:txBody>
          <a:bodyPr anchorCtr="0" anchor="ctr" bIns="274300" lIns="182875" spcFirstLastPara="1" rIns="457200" wrap="square" tIns="274300">
            <a:noAutofit/>
          </a:bodyPr>
          <a:lstStyle/>
          <a:p>
            <a:pPr indent="0" lvl="0" marL="0" rtl="0" algn="ctr">
              <a:spcBef>
                <a:spcPts val="0"/>
              </a:spcBef>
              <a:spcAft>
                <a:spcPts val="0"/>
              </a:spcAft>
              <a:buSzPts val="5400"/>
              <a:buNone/>
            </a:pPr>
            <a:r>
              <a:rPr lang="en-US"/>
              <a:t>D</a:t>
            </a:r>
            <a:r>
              <a:rPr lang="en-US"/>
              <a:t>iscussion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09"/>
          <p:cNvSpPr txBox="1"/>
          <p:nvPr>
            <p:ph idx="1" type="body"/>
          </p:nvPr>
        </p:nvSpPr>
        <p:spPr>
          <a:xfrm>
            <a:off x="6096000" y="1116775"/>
            <a:ext cx="5932800" cy="4662300"/>
          </a:xfrm>
          <a:prstGeom prst="rect">
            <a:avLst/>
          </a:prstGeom>
        </p:spPr>
        <p:txBody>
          <a:bodyPr anchorCtr="0" anchor="t" bIns="274300" lIns="91425" spcFirstLastPara="1" rIns="91425" wrap="square" tIns="91425">
            <a:noAutofit/>
          </a:bodyPr>
          <a:lstStyle/>
          <a:p>
            <a:pPr indent="0" lvl="0" marL="0" rtl="0" algn="ctr">
              <a:spcBef>
                <a:spcPts val="0"/>
              </a:spcBef>
              <a:spcAft>
                <a:spcPts val="0"/>
              </a:spcAft>
              <a:buNone/>
            </a:pPr>
            <a:r>
              <a:rPr b="1" lang="en-US" sz="1800"/>
              <a:t>Practical and Analytical Challenges</a:t>
            </a:r>
            <a:endParaRPr b="1" sz="1800"/>
          </a:p>
          <a:p>
            <a:pPr indent="0" lvl="0" marL="0" rtl="0" algn="ctr">
              <a:spcBef>
                <a:spcPts val="0"/>
              </a:spcBef>
              <a:spcAft>
                <a:spcPts val="0"/>
              </a:spcAft>
              <a:buNone/>
            </a:pPr>
            <a:r>
              <a:t/>
            </a:r>
            <a:endParaRPr b="1" sz="400">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US" sz="1400"/>
              <a:t>Data Timeliness:</a:t>
            </a:r>
            <a:endParaRPr b="1" sz="1400"/>
          </a:p>
          <a:p>
            <a:pPr indent="-317500" lvl="0" marL="457200" rtl="0" algn="l">
              <a:lnSpc>
                <a:spcPct val="115000"/>
              </a:lnSpc>
              <a:spcBef>
                <a:spcPts val="1200"/>
              </a:spcBef>
              <a:spcAft>
                <a:spcPts val="0"/>
              </a:spcAft>
              <a:buClr>
                <a:schemeClr val="dk1"/>
              </a:buClr>
              <a:buSzPts val="1400"/>
              <a:buChar char="●"/>
            </a:pPr>
            <a:r>
              <a:rPr lang="en-US" sz="1400"/>
              <a:t>Periodontal disease variables </a:t>
            </a:r>
            <a:r>
              <a:rPr b="1" lang="en-US" sz="1400"/>
              <a:t>(OHXPER) </a:t>
            </a:r>
            <a:r>
              <a:rPr lang="en-US" sz="1400"/>
              <a:t>discontinued after the 2013–2014 cycle, limiting analyses of recent trends and interventions.</a:t>
            </a:r>
            <a:endParaRPr sz="1400"/>
          </a:p>
          <a:p>
            <a:pPr indent="-317500" lvl="0" marL="457200" rtl="0" algn="l">
              <a:lnSpc>
                <a:spcPct val="115000"/>
              </a:lnSpc>
              <a:spcBef>
                <a:spcPts val="0"/>
              </a:spcBef>
              <a:spcAft>
                <a:spcPts val="0"/>
              </a:spcAft>
              <a:buClr>
                <a:schemeClr val="dk1"/>
              </a:buClr>
              <a:buSzPts val="1400"/>
              <a:buChar char="●"/>
            </a:pPr>
            <a:r>
              <a:rPr lang="en-US" sz="1400"/>
              <a:t>Models unable to incorporate recent behavioral and clinical variables (e.g., oral health behaviors) since the latest periodontal disease data is from the 2013–2014 cycle, limiting analysis of current trends and interventions.</a:t>
            </a:r>
            <a:endParaRPr sz="1400"/>
          </a:p>
          <a:p>
            <a:pPr indent="0" lvl="0" marL="0" rtl="0" algn="l">
              <a:lnSpc>
                <a:spcPct val="115000"/>
              </a:lnSpc>
              <a:spcBef>
                <a:spcPts val="1200"/>
              </a:spcBef>
              <a:spcAft>
                <a:spcPts val="0"/>
              </a:spcAft>
              <a:buClr>
                <a:schemeClr val="dk1"/>
              </a:buClr>
              <a:buSzPts val="1100"/>
              <a:buFont typeface="Arial"/>
              <a:buNone/>
            </a:pPr>
            <a:r>
              <a:rPr b="1" lang="en-US" sz="1400"/>
              <a:t>Integration and Methodological Complexity</a:t>
            </a:r>
            <a:endParaRPr b="1" sz="1400"/>
          </a:p>
          <a:p>
            <a:pPr indent="-317500" lvl="0" marL="457200" rtl="0" algn="l">
              <a:lnSpc>
                <a:spcPct val="115000"/>
              </a:lnSpc>
              <a:spcBef>
                <a:spcPts val="1200"/>
              </a:spcBef>
              <a:spcAft>
                <a:spcPts val="0"/>
              </a:spcAft>
              <a:buClr>
                <a:schemeClr val="dk1"/>
              </a:buClr>
              <a:buSzPts val="1400"/>
              <a:buChar char="●"/>
            </a:pPr>
            <a:r>
              <a:rPr lang="en-US" sz="1400"/>
              <a:t>Clinical definition mismatches and different tooth-numbering systems complicate data integration with external EHR and clinical sources.</a:t>
            </a:r>
            <a:endParaRPr sz="1400"/>
          </a:p>
          <a:p>
            <a:pPr indent="-317500" lvl="0" marL="457200" rtl="0" algn="l">
              <a:lnSpc>
                <a:spcPct val="115000"/>
              </a:lnSpc>
              <a:spcBef>
                <a:spcPts val="0"/>
              </a:spcBef>
              <a:spcAft>
                <a:spcPts val="0"/>
              </a:spcAft>
              <a:buClr>
                <a:schemeClr val="dk1"/>
              </a:buClr>
              <a:buSzPts val="1400"/>
              <a:buChar char="●"/>
            </a:pPr>
            <a:r>
              <a:rPr lang="en-US" sz="1400"/>
              <a:t>Complex survey design requiring specialized statistical techniques often inadequately handled, introducing analytical biases.</a:t>
            </a:r>
            <a:endParaRPr sz="1700"/>
          </a:p>
        </p:txBody>
      </p:sp>
      <p:sp>
        <p:nvSpPr>
          <p:cNvPr id="1028" name="Google Shape;1028;p109"/>
          <p:cNvSpPr txBox="1"/>
          <p:nvPr>
            <p:ph type="title"/>
          </p:nvPr>
        </p:nvSpPr>
        <p:spPr>
          <a:xfrm>
            <a:off x="457200" y="319100"/>
            <a:ext cx="11271300" cy="663300"/>
          </a:xfrm>
          <a:prstGeom prst="rect">
            <a:avLst/>
          </a:prstGeom>
        </p:spPr>
        <p:txBody>
          <a:bodyPr anchorCtr="0" anchor="ctr" bIns="274300" lIns="91425" spcFirstLastPara="1" rIns="91425" wrap="square" tIns="274300">
            <a:noAutofit/>
          </a:bodyPr>
          <a:lstStyle/>
          <a:p>
            <a:pPr indent="0" lvl="0" marL="0" rtl="0" algn="l">
              <a:spcBef>
                <a:spcPts val="0"/>
              </a:spcBef>
              <a:spcAft>
                <a:spcPts val="0"/>
              </a:spcAft>
              <a:buNone/>
            </a:pPr>
            <a:r>
              <a:rPr lang="en-US" sz="3200"/>
              <a:t>Limitations of NHANES data on Oral Health MSM</a:t>
            </a:r>
            <a:endParaRPr sz="3200"/>
          </a:p>
        </p:txBody>
      </p:sp>
      <p:sp>
        <p:nvSpPr>
          <p:cNvPr id="1029" name="Google Shape;1029;p109"/>
          <p:cNvSpPr txBox="1"/>
          <p:nvPr>
            <p:ph idx="12" type="sldNum"/>
          </p:nvPr>
        </p:nvSpPr>
        <p:spPr>
          <a:xfrm>
            <a:off x="4702175" y="6046788"/>
            <a:ext cx="7026300" cy="531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30" name="Google Shape;1030;p109"/>
          <p:cNvSpPr txBox="1"/>
          <p:nvPr>
            <p:ph idx="2" type="body"/>
          </p:nvPr>
        </p:nvSpPr>
        <p:spPr>
          <a:xfrm>
            <a:off x="463300" y="1116700"/>
            <a:ext cx="5404200" cy="4662300"/>
          </a:xfrm>
          <a:prstGeom prst="rect">
            <a:avLst/>
          </a:prstGeom>
        </p:spPr>
        <p:txBody>
          <a:bodyPr anchorCtr="0" anchor="t" bIns="274300" lIns="91425" spcFirstLastPara="1" rIns="91425" wrap="square" tIns="91425">
            <a:noAutofit/>
          </a:bodyPr>
          <a:lstStyle/>
          <a:p>
            <a:pPr indent="0" lvl="0" marL="0" rtl="0" algn="ctr">
              <a:spcBef>
                <a:spcPts val="0"/>
              </a:spcBef>
              <a:spcAft>
                <a:spcPts val="0"/>
              </a:spcAft>
              <a:buNone/>
            </a:pPr>
            <a:r>
              <a:rPr b="1" lang="en-US" sz="1800"/>
              <a:t>Data Quality and Representativeness Issues</a:t>
            </a:r>
            <a:endParaRPr b="1" sz="1800"/>
          </a:p>
          <a:p>
            <a:pPr indent="0" lvl="0" marL="0" rtl="0" algn="l">
              <a:spcBef>
                <a:spcPts val="0"/>
              </a:spcBef>
              <a:spcAft>
                <a:spcPts val="0"/>
              </a:spcAft>
              <a:buClr>
                <a:schemeClr val="dk1"/>
              </a:buClr>
              <a:buSzPts val="1100"/>
              <a:buFont typeface="Arial"/>
              <a:buNone/>
            </a:pPr>
            <a:r>
              <a:t/>
            </a:r>
            <a:endParaRPr b="1" sz="400">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US" sz="1400"/>
              <a:t>Sampling and Nonresponse Bias</a:t>
            </a:r>
            <a:r>
              <a:rPr lang="en-US" sz="1400"/>
              <a:t>:</a:t>
            </a:r>
            <a:endParaRPr sz="1400"/>
          </a:p>
          <a:p>
            <a:pPr indent="-317500" lvl="0" marL="457200" rtl="0" algn="l">
              <a:lnSpc>
                <a:spcPct val="115000"/>
              </a:lnSpc>
              <a:spcBef>
                <a:spcPts val="1200"/>
              </a:spcBef>
              <a:spcAft>
                <a:spcPts val="0"/>
              </a:spcAft>
              <a:buClr>
                <a:schemeClr val="dk1"/>
              </a:buClr>
              <a:buSzPts val="1400"/>
              <a:buChar char="●"/>
            </a:pPr>
            <a:r>
              <a:rPr lang="en-US" sz="1400"/>
              <a:t>Declining response rates (~17–20%) disproportionately affect marginalized groups (low-income, minorities), leading to underrepresented severe oral health conditions.</a:t>
            </a:r>
            <a:endParaRPr sz="1400"/>
          </a:p>
          <a:p>
            <a:pPr indent="-317500" lvl="0" marL="457200" rtl="0" algn="l">
              <a:lnSpc>
                <a:spcPct val="115000"/>
              </a:lnSpc>
              <a:spcBef>
                <a:spcPts val="0"/>
              </a:spcBef>
              <a:spcAft>
                <a:spcPts val="0"/>
              </a:spcAft>
              <a:buClr>
                <a:schemeClr val="dk1"/>
              </a:buClr>
              <a:buSzPts val="1400"/>
              <a:buChar char="●"/>
            </a:pPr>
            <a:r>
              <a:rPr lang="en-US" sz="1400"/>
              <a:t>Exclusion of institutionalized populations (e.g., nursing homes, prisons), with notably high edentulism rates (~40–60%), limits generalizability.</a:t>
            </a:r>
            <a:endParaRPr sz="1400"/>
          </a:p>
          <a:p>
            <a:pPr indent="0" lvl="0" marL="0" rtl="0" algn="l">
              <a:lnSpc>
                <a:spcPct val="115000"/>
              </a:lnSpc>
              <a:spcBef>
                <a:spcPts val="1200"/>
              </a:spcBef>
              <a:spcAft>
                <a:spcPts val="0"/>
              </a:spcAft>
              <a:buNone/>
            </a:pPr>
            <a:r>
              <a:t/>
            </a:r>
            <a:endParaRPr b="1" sz="400"/>
          </a:p>
          <a:p>
            <a:pPr indent="0" lvl="0" marL="0" rtl="0" algn="l">
              <a:lnSpc>
                <a:spcPct val="115000"/>
              </a:lnSpc>
              <a:spcBef>
                <a:spcPts val="1200"/>
              </a:spcBef>
              <a:spcAft>
                <a:spcPts val="0"/>
              </a:spcAft>
              <a:buClr>
                <a:schemeClr val="dk1"/>
              </a:buClr>
              <a:buSzPts val="1100"/>
              <a:buFont typeface="Arial"/>
              <a:buNone/>
            </a:pPr>
            <a:r>
              <a:rPr b="1" lang="en-US" sz="1400"/>
              <a:t>Variable Granularity and Definitions</a:t>
            </a:r>
            <a:r>
              <a:rPr lang="en-US" sz="1400"/>
              <a:t>:</a:t>
            </a:r>
            <a:endParaRPr sz="1400"/>
          </a:p>
          <a:p>
            <a:pPr indent="-317500" lvl="0" marL="457200" rtl="0" algn="l">
              <a:lnSpc>
                <a:spcPct val="115000"/>
              </a:lnSpc>
              <a:spcBef>
                <a:spcPts val="1200"/>
              </a:spcBef>
              <a:spcAft>
                <a:spcPts val="0"/>
              </a:spcAft>
              <a:buClr>
                <a:schemeClr val="dk1"/>
              </a:buClr>
              <a:buSzPts val="1400"/>
              <a:buChar char="●"/>
            </a:pPr>
            <a:r>
              <a:rPr lang="en-US" sz="1400"/>
              <a:t>Periodontal data limited to those who are over 30 yrs old.</a:t>
            </a:r>
            <a:endParaRPr sz="1400"/>
          </a:p>
          <a:p>
            <a:pPr indent="-317500" lvl="0" marL="457200" rtl="0" algn="l">
              <a:lnSpc>
                <a:spcPct val="115000"/>
              </a:lnSpc>
              <a:spcBef>
                <a:spcPts val="0"/>
              </a:spcBef>
              <a:spcAft>
                <a:spcPts val="0"/>
              </a:spcAft>
              <a:buClr>
                <a:schemeClr val="dk1"/>
              </a:buClr>
              <a:buSzPts val="1400"/>
              <a:buChar char="●"/>
            </a:pPr>
            <a:r>
              <a:rPr lang="en-US" sz="1400"/>
              <a:t>Behavioral indicators overly generalized (e.g., flossing frequency), obscuring critical behavioral patterns.</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M">
  <a:themeElements>
    <a:clrScheme name="UCM">
      <a:dk1>
        <a:srgbClr val="000000"/>
      </a:dk1>
      <a:lt1>
        <a:srgbClr val="FFFFFF"/>
      </a:lt1>
      <a:dk2>
        <a:srgbClr val="767676"/>
      </a:dk2>
      <a:lt2>
        <a:srgbClr val="D6D6CE"/>
      </a:lt2>
      <a:accent1>
        <a:srgbClr val="800000"/>
      </a:accent1>
      <a:accent2>
        <a:srgbClr val="767676"/>
      </a:accent2>
      <a:accent3>
        <a:srgbClr val="F8A328"/>
      </a:accent3>
      <a:accent4>
        <a:srgbClr val="585900"/>
      </a:accent4>
      <a:accent5>
        <a:srgbClr val="155F83"/>
      </a:accent5>
      <a:accent6>
        <a:srgbClr val="340E20"/>
      </a:accent6>
      <a:hlink>
        <a:srgbClr val="155F83"/>
      </a:hlink>
      <a:folHlink>
        <a:srgbClr val="155F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